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3"/>
  </p:notesMasterIdLst>
  <p:sldIdLst>
    <p:sldId id="435" r:id="rId2"/>
    <p:sldId id="453" r:id="rId3"/>
    <p:sldId id="440" r:id="rId4"/>
    <p:sldId id="457" r:id="rId5"/>
    <p:sldId id="441" r:id="rId6"/>
    <p:sldId id="458" r:id="rId7"/>
    <p:sldId id="459" r:id="rId8"/>
    <p:sldId id="460" r:id="rId9"/>
    <p:sldId id="461" r:id="rId10"/>
    <p:sldId id="462" r:id="rId11"/>
    <p:sldId id="463" r:id="rId12"/>
    <p:sldId id="464" r:id="rId13"/>
    <p:sldId id="465" r:id="rId14"/>
    <p:sldId id="466" r:id="rId15"/>
    <p:sldId id="467" r:id="rId16"/>
    <p:sldId id="468" r:id="rId17"/>
    <p:sldId id="469" r:id="rId18"/>
    <p:sldId id="470" r:id="rId19"/>
    <p:sldId id="471" r:id="rId20"/>
    <p:sldId id="472" r:id="rId21"/>
    <p:sldId id="473" r:id="rId22"/>
    <p:sldId id="474" r:id="rId23"/>
    <p:sldId id="475" r:id="rId24"/>
    <p:sldId id="476" r:id="rId25"/>
    <p:sldId id="477" r:id="rId26"/>
    <p:sldId id="478" r:id="rId27"/>
    <p:sldId id="479" r:id="rId28"/>
    <p:sldId id="480" r:id="rId29"/>
    <p:sldId id="481" r:id="rId30"/>
    <p:sldId id="482" r:id="rId31"/>
    <p:sldId id="483" r:id="rId32"/>
    <p:sldId id="484" r:id="rId33"/>
    <p:sldId id="485" r:id="rId34"/>
    <p:sldId id="486" r:id="rId35"/>
    <p:sldId id="487" r:id="rId36"/>
    <p:sldId id="488" r:id="rId37"/>
    <p:sldId id="489" r:id="rId38"/>
    <p:sldId id="490" r:id="rId39"/>
    <p:sldId id="491" r:id="rId40"/>
    <p:sldId id="492" r:id="rId41"/>
    <p:sldId id="493" r:id="rId42"/>
    <p:sldId id="494" r:id="rId43"/>
    <p:sldId id="495" r:id="rId44"/>
    <p:sldId id="496" r:id="rId45"/>
    <p:sldId id="497" r:id="rId46"/>
    <p:sldId id="498" r:id="rId47"/>
    <p:sldId id="499" r:id="rId48"/>
    <p:sldId id="500" r:id="rId49"/>
    <p:sldId id="501" r:id="rId50"/>
    <p:sldId id="502" r:id="rId51"/>
    <p:sldId id="503" r:id="rId52"/>
    <p:sldId id="504" r:id="rId53"/>
    <p:sldId id="505" r:id="rId54"/>
    <p:sldId id="506" r:id="rId55"/>
    <p:sldId id="507" r:id="rId56"/>
    <p:sldId id="508" r:id="rId57"/>
    <p:sldId id="509" r:id="rId58"/>
    <p:sldId id="510" r:id="rId59"/>
    <p:sldId id="511" r:id="rId60"/>
    <p:sldId id="512" r:id="rId61"/>
    <p:sldId id="514" r:id="rId62"/>
    <p:sldId id="515" r:id="rId63"/>
    <p:sldId id="518" r:id="rId64"/>
    <p:sldId id="519" r:id="rId65"/>
    <p:sldId id="520" r:id="rId66"/>
    <p:sldId id="521" r:id="rId67"/>
    <p:sldId id="522" r:id="rId68"/>
    <p:sldId id="523" r:id="rId69"/>
    <p:sldId id="524" r:id="rId70"/>
    <p:sldId id="525" r:id="rId71"/>
    <p:sldId id="526" r:id="rId72"/>
    <p:sldId id="527" r:id="rId73"/>
    <p:sldId id="528" r:id="rId74"/>
    <p:sldId id="529" r:id="rId75"/>
    <p:sldId id="530" r:id="rId76"/>
    <p:sldId id="531" r:id="rId77"/>
    <p:sldId id="532" r:id="rId78"/>
    <p:sldId id="533" r:id="rId79"/>
    <p:sldId id="534" r:id="rId80"/>
    <p:sldId id="535" r:id="rId81"/>
    <p:sldId id="536" r:id="rId82"/>
    <p:sldId id="537" r:id="rId83"/>
    <p:sldId id="538" r:id="rId84"/>
    <p:sldId id="539" r:id="rId85"/>
    <p:sldId id="540" r:id="rId86"/>
    <p:sldId id="541" r:id="rId87"/>
    <p:sldId id="542" r:id="rId88"/>
    <p:sldId id="543" r:id="rId89"/>
    <p:sldId id="544" r:id="rId90"/>
    <p:sldId id="545" r:id="rId91"/>
    <p:sldId id="547" r:id="rId92"/>
    <p:sldId id="548" r:id="rId93"/>
    <p:sldId id="549" r:id="rId94"/>
    <p:sldId id="550" r:id="rId95"/>
    <p:sldId id="551" r:id="rId96"/>
    <p:sldId id="552" r:id="rId97"/>
    <p:sldId id="553" r:id="rId98"/>
    <p:sldId id="554" r:id="rId99"/>
    <p:sldId id="555" r:id="rId100"/>
    <p:sldId id="556" r:id="rId101"/>
    <p:sldId id="557" r:id="rId102"/>
    <p:sldId id="558" r:id="rId103"/>
    <p:sldId id="559" r:id="rId104"/>
    <p:sldId id="560" r:id="rId105"/>
    <p:sldId id="561" r:id="rId106"/>
    <p:sldId id="562" r:id="rId107"/>
    <p:sldId id="563" r:id="rId108"/>
    <p:sldId id="576" r:id="rId109"/>
    <p:sldId id="564" r:id="rId110"/>
    <p:sldId id="565" r:id="rId111"/>
    <p:sldId id="566" r:id="rId112"/>
    <p:sldId id="567" r:id="rId113"/>
    <p:sldId id="568" r:id="rId114"/>
    <p:sldId id="569" r:id="rId115"/>
    <p:sldId id="570" r:id="rId116"/>
    <p:sldId id="571" r:id="rId117"/>
    <p:sldId id="572" r:id="rId118"/>
    <p:sldId id="573" r:id="rId119"/>
    <p:sldId id="574" r:id="rId120"/>
    <p:sldId id="575" r:id="rId121"/>
    <p:sldId id="577" r:id="rId122"/>
    <p:sldId id="578" r:id="rId123"/>
    <p:sldId id="579" r:id="rId124"/>
    <p:sldId id="580" r:id="rId125"/>
    <p:sldId id="581" r:id="rId126"/>
    <p:sldId id="582" r:id="rId127"/>
    <p:sldId id="583" r:id="rId128"/>
    <p:sldId id="584" r:id="rId129"/>
    <p:sldId id="585" r:id="rId130"/>
    <p:sldId id="586" r:id="rId131"/>
    <p:sldId id="587" r:id="rId132"/>
    <p:sldId id="588" r:id="rId133"/>
    <p:sldId id="589" r:id="rId134"/>
    <p:sldId id="590" r:id="rId135"/>
    <p:sldId id="591" r:id="rId136"/>
    <p:sldId id="592" r:id="rId137"/>
    <p:sldId id="593" r:id="rId138"/>
    <p:sldId id="594" r:id="rId139"/>
    <p:sldId id="595" r:id="rId140"/>
    <p:sldId id="596" r:id="rId141"/>
    <p:sldId id="597" r:id="rId142"/>
    <p:sldId id="598" r:id="rId143"/>
    <p:sldId id="599" r:id="rId144"/>
    <p:sldId id="600" r:id="rId145"/>
    <p:sldId id="601" r:id="rId146"/>
    <p:sldId id="602" r:id="rId147"/>
    <p:sldId id="603" r:id="rId148"/>
    <p:sldId id="604" r:id="rId149"/>
    <p:sldId id="605" r:id="rId150"/>
    <p:sldId id="616" r:id="rId151"/>
    <p:sldId id="606" r:id="rId152"/>
    <p:sldId id="607" r:id="rId153"/>
    <p:sldId id="608" r:id="rId154"/>
    <p:sldId id="609" r:id="rId155"/>
    <p:sldId id="610" r:id="rId156"/>
    <p:sldId id="611" r:id="rId157"/>
    <p:sldId id="612" r:id="rId158"/>
    <p:sldId id="613" r:id="rId159"/>
    <p:sldId id="614" r:id="rId160"/>
    <p:sldId id="615" r:id="rId161"/>
    <p:sldId id="617" r:id="rId162"/>
    <p:sldId id="618" r:id="rId163"/>
    <p:sldId id="619" r:id="rId164"/>
    <p:sldId id="620" r:id="rId165"/>
    <p:sldId id="621" r:id="rId166"/>
    <p:sldId id="622" r:id="rId167"/>
    <p:sldId id="623" r:id="rId168"/>
    <p:sldId id="624" r:id="rId169"/>
    <p:sldId id="625" r:id="rId170"/>
    <p:sldId id="626" r:id="rId171"/>
    <p:sldId id="627" r:id="rId172"/>
    <p:sldId id="628" r:id="rId173"/>
    <p:sldId id="629" r:id="rId174"/>
    <p:sldId id="630" r:id="rId175"/>
    <p:sldId id="631" r:id="rId176"/>
    <p:sldId id="632" r:id="rId177"/>
    <p:sldId id="633" r:id="rId178"/>
    <p:sldId id="634" r:id="rId179"/>
    <p:sldId id="635" r:id="rId180"/>
    <p:sldId id="636" r:id="rId181"/>
    <p:sldId id="637" r:id="rId182"/>
    <p:sldId id="638" r:id="rId183"/>
    <p:sldId id="639" r:id="rId184"/>
    <p:sldId id="640" r:id="rId185"/>
    <p:sldId id="641" r:id="rId186"/>
    <p:sldId id="642" r:id="rId187"/>
    <p:sldId id="643" r:id="rId188"/>
    <p:sldId id="644" r:id="rId189"/>
    <p:sldId id="645" r:id="rId190"/>
    <p:sldId id="646" r:id="rId191"/>
    <p:sldId id="647" r:id="rId192"/>
    <p:sldId id="648" r:id="rId193"/>
    <p:sldId id="649" r:id="rId194"/>
    <p:sldId id="650" r:id="rId195"/>
    <p:sldId id="651" r:id="rId196"/>
    <p:sldId id="652" r:id="rId197"/>
    <p:sldId id="653" r:id="rId198"/>
    <p:sldId id="654" r:id="rId199"/>
    <p:sldId id="655" r:id="rId200"/>
    <p:sldId id="656" r:id="rId201"/>
    <p:sldId id="657" r:id="rId202"/>
    <p:sldId id="658" r:id="rId203"/>
    <p:sldId id="659" r:id="rId204"/>
    <p:sldId id="660" r:id="rId205"/>
    <p:sldId id="661" r:id="rId206"/>
    <p:sldId id="662" r:id="rId207"/>
    <p:sldId id="663" r:id="rId208"/>
    <p:sldId id="664" r:id="rId209"/>
    <p:sldId id="665" r:id="rId210"/>
    <p:sldId id="666" r:id="rId211"/>
    <p:sldId id="667" r:id="rId21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78" autoAdjust="0"/>
    <p:restoredTop sz="94660"/>
  </p:normalViewPr>
  <p:slideViewPr>
    <p:cSldViewPr>
      <p:cViewPr varScale="1">
        <p:scale>
          <a:sx n="69" d="100"/>
          <a:sy n="69" d="100"/>
        </p:scale>
        <p:origin x="-1374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65" Type="http://schemas.openxmlformats.org/officeDocument/2006/relationships/slide" Target="slides/slide164.xml"/><Relationship Id="rId181" Type="http://schemas.openxmlformats.org/officeDocument/2006/relationships/slide" Target="slides/slide180.xml"/><Relationship Id="rId186" Type="http://schemas.openxmlformats.org/officeDocument/2006/relationships/slide" Target="slides/slide185.xml"/><Relationship Id="rId216" Type="http://schemas.openxmlformats.org/officeDocument/2006/relationships/theme" Target="theme/theme1.xml"/><Relationship Id="rId211" Type="http://schemas.openxmlformats.org/officeDocument/2006/relationships/slide" Target="slides/slide210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71" Type="http://schemas.openxmlformats.org/officeDocument/2006/relationships/slide" Target="slides/slide170.xml"/><Relationship Id="rId176" Type="http://schemas.openxmlformats.org/officeDocument/2006/relationships/slide" Target="slides/slide175.xml"/><Relationship Id="rId192" Type="http://schemas.openxmlformats.org/officeDocument/2006/relationships/slide" Target="slides/slide191.xml"/><Relationship Id="rId197" Type="http://schemas.openxmlformats.org/officeDocument/2006/relationships/slide" Target="slides/slide196.xml"/><Relationship Id="rId206" Type="http://schemas.openxmlformats.org/officeDocument/2006/relationships/slide" Target="slides/slide205.xml"/><Relationship Id="rId201" Type="http://schemas.openxmlformats.org/officeDocument/2006/relationships/slide" Target="slides/slide200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slide" Target="slides/slide165.xml"/><Relationship Id="rId182" Type="http://schemas.openxmlformats.org/officeDocument/2006/relationships/slide" Target="slides/slide181.xml"/><Relationship Id="rId187" Type="http://schemas.openxmlformats.org/officeDocument/2006/relationships/slide" Target="slides/slide186.xml"/><Relationship Id="rId2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12" Type="http://schemas.openxmlformats.org/officeDocument/2006/relationships/slide" Target="slides/slide211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2" Type="http://schemas.openxmlformats.org/officeDocument/2006/relationships/slide" Target="slides/slide201.xml"/><Relationship Id="rId207" Type="http://schemas.openxmlformats.org/officeDocument/2006/relationships/slide" Target="slides/slide206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208" Type="http://schemas.openxmlformats.org/officeDocument/2006/relationships/slide" Target="slides/slide207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presProps" Target="presProps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viewProps" Target="viewProps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6.wmf"/><Relationship Id="rId1" Type="http://schemas.openxmlformats.org/officeDocument/2006/relationships/image" Target="../media/image15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3A7ABD-9061-408E-B3FE-AC38E5EF8E3C}" type="datetimeFigureOut">
              <a:rPr lang="en-US" smtClean="0"/>
              <a:t>3/15/2016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F07AEE-C603-4E56-B9B0-4AB1DA818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3886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6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7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8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61E5E3D-58C8-4C9B-A4E2-C247165568A6}" type="slidenum">
              <a:rPr lang="en-US"/>
              <a:pPr/>
              <a:t>178</a:t>
            </a:fld>
            <a:endParaRPr lang="en-US"/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D09075C-4201-4C60-A4FF-041A3B117B85}" type="slidenum">
              <a:rPr lang="en-US"/>
              <a:pPr/>
              <a:t>179</a:t>
            </a:fld>
            <a:endParaRPr lang="en-US"/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6810BF8-3ADD-4FF3-AA86-C74ECA8BC00B}" type="slidenum">
              <a:rPr lang="en-US"/>
              <a:pPr/>
              <a:t>180</a:t>
            </a:fld>
            <a:endParaRPr lang="en-US"/>
          </a:p>
        </p:txBody>
      </p:sp>
      <p:sp>
        <p:nvSpPr>
          <p:cNvPr id="890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79F8CE3-C809-4DB7-9AFF-43200AEAC0D7}" type="slidenum">
              <a:rPr lang="en-US"/>
              <a:pPr/>
              <a:t>182</a:t>
            </a:fld>
            <a:endParaRPr lang="en-US"/>
          </a:p>
        </p:txBody>
      </p:sp>
      <p:sp>
        <p:nvSpPr>
          <p:cNvPr id="901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ECA2CE9-19AD-480B-B17F-4604FB522571}" type="slidenum">
              <a:rPr lang="en-US"/>
              <a:pPr/>
              <a:t>183</a:t>
            </a:fld>
            <a:endParaRPr lang="en-US"/>
          </a:p>
        </p:txBody>
      </p:sp>
      <p:sp>
        <p:nvSpPr>
          <p:cNvPr id="911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4B77C35-1AD6-4BDE-B0FB-82103B3F8C02}" type="slidenum">
              <a:rPr lang="en-US"/>
              <a:pPr/>
              <a:t>184</a:t>
            </a:fld>
            <a:endParaRPr lang="en-US"/>
          </a:p>
        </p:txBody>
      </p:sp>
      <p:sp>
        <p:nvSpPr>
          <p:cNvPr id="921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6D03268-2FD0-4CCF-9440-3F5877C37F6B}" type="slidenum">
              <a:rPr lang="en-US"/>
              <a:pPr/>
              <a:t>185</a:t>
            </a:fld>
            <a:endParaRPr lang="en-US"/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5312EF4-24BE-4796-9861-252F0711D83E}" type="slidenum">
              <a:rPr lang="en-US"/>
              <a:pPr/>
              <a:t>187</a:t>
            </a:fld>
            <a:endParaRPr lang="en-US"/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8A46201-20AC-499F-BC98-C6C01DD7BAE9}" type="slidenum">
              <a:rPr lang="en-US"/>
              <a:pPr/>
              <a:t>188</a:t>
            </a:fld>
            <a:endParaRPr lang="en-US"/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0F0A23A-1F75-49C6-A801-E07D8ACBD37C}" type="slidenum">
              <a:rPr lang="en-US"/>
              <a:pPr/>
              <a:t>189</a:t>
            </a:fld>
            <a:endParaRPr lang="en-US"/>
          </a:p>
        </p:txBody>
      </p:sp>
      <p:sp>
        <p:nvSpPr>
          <p:cNvPr id="686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F26A412-DB8C-40A3-AEB4-9E85535FB9B1}" type="slidenum">
              <a:rPr lang="en-US"/>
              <a:pPr/>
              <a:t>191</a:t>
            </a:fld>
            <a:endParaRPr lang="en-US"/>
          </a:p>
        </p:txBody>
      </p:sp>
      <p:sp>
        <p:nvSpPr>
          <p:cNvPr id="69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F26A412-DB8C-40A3-AEB4-9E85535FB9B1}" type="slidenum">
              <a:rPr lang="en-US"/>
              <a:pPr/>
              <a:t>192</a:t>
            </a:fld>
            <a:endParaRPr lang="en-US"/>
          </a:p>
        </p:txBody>
      </p:sp>
      <p:sp>
        <p:nvSpPr>
          <p:cNvPr id="69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C68A87B-34D9-4ACF-A42D-29200FEA335F}" type="slidenum">
              <a:rPr lang="en-US"/>
              <a:pPr/>
              <a:t>193</a:t>
            </a:fld>
            <a:endParaRPr lang="en-US"/>
          </a:p>
        </p:txBody>
      </p:sp>
      <p:sp>
        <p:nvSpPr>
          <p:cNvPr id="706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C725EDD-063F-4AC2-B854-007AB58381A2}" type="slidenum">
              <a:rPr lang="en-US"/>
              <a:pPr/>
              <a:t>194</a:t>
            </a:fld>
            <a:endParaRPr lang="en-US"/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D6DB7E7-2D97-4012-A46A-FD72BC41A12B}" type="slidenum">
              <a:rPr lang="en-US"/>
              <a:pPr/>
              <a:t>195</a:t>
            </a:fld>
            <a:endParaRPr lang="en-US"/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397DF1F-396F-447C-BDCC-82A9DAE29690}" type="slidenum">
              <a:rPr lang="en-US"/>
              <a:pPr/>
              <a:t>196</a:t>
            </a:fld>
            <a:endParaRPr lang="en-US"/>
          </a:p>
        </p:txBody>
      </p:sp>
      <p:sp>
        <p:nvSpPr>
          <p:cNvPr id="737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E9842CB-2BB1-42BC-A822-50A8F7B760E3}" type="slidenum">
              <a:rPr lang="en-US"/>
              <a:pPr/>
              <a:t>197</a:t>
            </a:fld>
            <a:endParaRPr lang="en-US"/>
          </a:p>
        </p:txBody>
      </p:sp>
      <p:sp>
        <p:nvSpPr>
          <p:cNvPr id="74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C9806CF-12D3-4298-87BF-FCF80E2DAB0A}" type="slidenum">
              <a:rPr lang="en-US"/>
              <a:pPr/>
              <a:t>198</a:t>
            </a:fld>
            <a:endParaRPr lang="en-US"/>
          </a:p>
        </p:txBody>
      </p:sp>
      <p:sp>
        <p:nvSpPr>
          <p:cNvPr id="757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EE03E99-EEE3-48AA-AAA0-7E8BDDD81F1B}" type="slidenum">
              <a:rPr lang="en-US"/>
              <a:pPr/>
              <a:t>199</a:t>
            </a:fld>
            <a:endParaRPr lang="en-US"/>
          </a:p>
        </p:txBody>
      </p:sp>
      <p:sp>
        <p:nvSpPr>
          <p:cNvPr id="849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01FCA66-802F-401C-8A03-B6773FB60D16}" type="slidenum">
              <a:rPr lang="en-US"/>
              <a:pPr/>
              <a:t>201</a:t>
            </a:fld>
            <a:endParaRPr lang="en-US"/>
          </a:p>
        </p:txBody>
      </p:sp>
      <p:sp>
        <p:nvSpPr>
          <p:cNvPr id="76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2F5F08F-0419-487A-9EC4-C24990BBEF18}" type="slidenum">
              <a:rPr lang="en-US"/>
              <a:pPr/>
              <a:t>202</a:t>
            </a:fld>
            <a:endParaRPr lang="en-US"/>
          </a:p>
        </p:txBody>
      </p:sp>
      <p:sp>
        <p:nvSpPr>
          <p:cNvPr id="778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67CEDD7-C6E0-4BC7-9B7B-466571B027AD}" type="slidenum">
              <a:rPr lang="en-US"/>
              <a:pPr/>
              <a:t>203</a:t>
            </a:fld>
            <a:endParaRPr lang="en-US"/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99C56BB-1FD7-4EDC-B367-74F22E4D5B59}" type="slidenum">
              <a:rPr lang="en-US"/>
              <a:pPr/>
              <a:t>204</a:t>
            </a:fld>
            <a:endParaRPr lang="en-US"/>
          </a:p>
        </p:txBody>
      </p:sp>
      <p:sp>
        <p:nvSpPr>
          <p:cNvPr id="79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99C56BB-1FD7-4EDC-B367-74F22E4D5B59}" type="slidenum">
              <a:rPr lang="en-US"/>
              <a:pPr/>
              <a:t>205</a:t>
            </a:fld>
            <a:endParaRPr lang="en-US"/>
          </a:p>
        </p:txBody>
      </p:sp>
      <p:sp>
        <p:nvSpPr>
          <p:cNvPr id="79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6786788-2CB5-4DDD-9DD5-04AE9C6CA4CB}" type="slidenum">
              <a:rPr lang="en-US"/>
              <a:pPr/>
              <a:t>206</a:t>
            </a:fld>
            <a:endParaRPr lang="en-US"/>
          </a:p>
        </p:txBody>
      </p:sp>
      <p:sp>
        <p:nvSpPr>
          <p:cNvPr id="808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9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BBD9ADA-4C01-4A34-8FA8-B180595729C1}" type="slidenum">
              <a:rPr lang="en-US"/>
              <a:pPr/>
              <a:t>208</a:t>
            </a:fld>
            <a:endParaRPr lang="en-US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9C40E86-B986-4868-8129-F050EAA88E64}" type="slidenum">
              <a:rPr lang="en-US"/>
              <a:pPr/>
              <a:t>209</a:t>
            </a:fld>
            <a:endParaRPr lang="en-US"/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A55762D-50E3-4B49-AC35-AB41CC4A133C}" type="slidenum">
              <a:rPr lang="en-US"/>
              <a:pPr/>
              <a:t>18</a:t>
            </a:fld>
            <a:endParaRPr lang="en-US"/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CC4ED71-0D3F-4B0F-92B2-0A838296B595}" type="slidenum">
              <a:rPr lang="en-US"/>
              <a:pPr/>
              <a:t>26</a:t>
            </a:fld>
            <a:endParaRPr lang="en-US"/>
          </a:p>
        </p:txBody>
      </p:sp>
      <p:sp>
        <p:nvSpPr>
          <p:cNvPr id="22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51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2D04C15-BB92-480D-A600-A12CC9213F13}" type="slidenum">
              <a:rPr lang="en-US"/>
              <a:pPr/>
              <a:t>27</a:t>
            </a:fld>
            <a:endParaRPr lang="en-US"/>
          </a:p>
        </p:txBody>
      </p:sp>
      <p:sp>
        <p:nvSpPr>
          <p:cNvPr id="24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582DDEE-1DC8-47FE-ABBC-659D5EAEFE8B}" type="slidenum">
              <a:rPr lang="en-US"/>
              <a:pPr/>
              <a:t>28</a:t>
            </a:fld>
            <a:endParaRPr lang="en-US"/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E220190-F904-4007-A11B-C0603F036466}" type="slidenum">
              <a:rPr lang="en-US"/>
              <a:pPr/>
              <a:t>29</a:t>
            </a:fld>
            <a:endParaRPr lang="en-US"/>
          </a:p>
        </p:txBody>
      </p:sp>
      <p:sp>
        <p:nvSpPr>
          <p:cNvPr id="28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260FD50-1798-4884-8B81-CDFE853188F9}" type="slidenum">
              <a:rPr lang="en-US"/>
              <a:pPr/>
              <a:t>32</a:t>
            </a:fld>
            <a:endParaRPr lang="en-US"/>
          </a:p>
        </p:txBody>
      </p:sp>
      <p:sp>
        <p:nvSpPr>
          <p:cNvPr id="32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1D7B7A3-AC53-43E5-B643-2C51BEB2A4FF}" type="slidenum">
              <a:rPr lang="en-US"/>
              <a:pPr/>
              <a:t>33</a:t>
            </a:fld>
            <a:endParaRPr lang="en-US"/>
          </a:p>
        </p:txBody>
      </p:sp>
      <p:sp>
        <p:nvSpPr>
          <p:cNvPr id="34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27CDA14-3197-4095-A0D3-F47D3DA01A1E}" type="slidenum">
              <a:rPr lang="en-US"/>
              <a:pPr/>
              <a:t>35</a:t>
            </a:fld>
            <a:endParaRPr lang="en-US"/>
          </a:p>
        </p:txBody>
      </p:sp>
      <p:sp>
        <p:nvSpPr>
          <p:cNvPr id="368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27CDA14-3197-4095-A0D3-F47D3DA01A1E}" type="slidenum">
              <a:rPr lang="en-US"/>
              <a:pPr/>
              <a:t>36</a:t>
            </a:fld>
            <a:endParaRPr lang="en-US"/>
          </a:p>
        </p:txBody>
      </p:sp>
      <p:sp>
        <p:nvSpPr>
          <p:cNvPr id="368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3D689BC-F572-4BA9-AB89-A03A584F0857}" type="slidenum">
              <a:rPr lang="en-US"/>
              <a:pPr/>
              <a:t>37</a:t>
            </a:fld>
            <a:endParaRPr lang="en-US"/>
          </a:p>
        </p:txBody>
      </p:sp>
      <p:sp>
        <p:nvSpPr>
          <p:cNvPr id="38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0385B22-6B66-48BC-8AE6-1E478A3CAB3A}" type="slidenum">
              <a:rPr lang="en-US"/>
              <a:pPr/>
              <a:t>38</a:t>
            </a:fld>
            <a:endParaRPr lang="en-US"/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508355F-3906-4B8A-A13C-4D51DD85A2A4}" type="slidenum">
              <a:rPr lang="en-US"/>
              <a:pPr/>
              <a:t>39</a:t>
            </a:fld>
            <a:endParaRPr lang="en-US"/>
          </a:p>
        </p:txBody>
      </p:sp>
      <p:sp>
        <p:nvSpPr>
          <p:cNvPr id="43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B5B593B-0AEB-430F-A40A-ABB32B8A3B3A}" type="slidenum">
              <a:rPr lang="en-US"/>
              <a:pPr/>
              <a:t>41</a:t>
            </a:fld>
            <a:endParaRPr lang="en-US"/>
          </a:p>
        </p:txBody>
      </p:sp>
      <p:sp>
        <p:nvSpPr>
          <p:cNvPr id="512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963EF80-E9B9-4B6E-9929-A6CBF4649B08}" type="slidenum">
              <a:rPr lang="en-US"/>
              <a:pPr/>
              <a:t>42</a:t>
            </a:fld>
            <a:endParaRPr lang="en-US"/>
          </a:p>
        </p:txBody>
      </p:sp>
      <p:sp>
        <p:nvSpPr>
          <p:cNvPr id="450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DF07683-E227-469A-9B1A-E09CF32C7CA9}" type="slidenum">
              <a:rPr lang="en-US"/>
              <a:pPr/>
              <a:t>43</a:t>
            </a:fld>
            <a:endParaRPr lang="en-US"/>
          </a:p>
        </p:txBody>
      </p:sp>
      <p:sp>
        <p:nvSpPr>
          <p:cNvPr id="49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82FA15-1B10-4CF1-A2E6-E223568F8713}" type="slidenum">
              <a:rPr lang="en-US"/>
              <a:pPr/>
              <a:t>44</a:t>
            </a:fld>
            <a:endParaRPr lang="en-US"/>
          </a:p>
        </p:txBody>
      </p:sp>
      <p:sp>
        <p:nvSpPr>
          <p:cNvPr id="47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FC8AC77-05AD-4B47-9659-126DABED6D46}" type="slidenum">
              <a:rPr lang="en-US"/>
              <a:pPr/>
              <a:t>45</a:t>
            </a:fld>
            <a:endParaRPr lang="en-US"/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364175B-759C-440D-948D-A19806604024}" type="slidenum">
              <a:rPr lang="en-US"/>
              <a:pPr/>
              <a:t>46</a:t>
            </a:fld>
            <a:endParaRPr lang="en-US"/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8852C7D-DD15-4840-8F87-F3C9189612C6}" type="slidenum">
              <a:rPr lang="en-US"/>
              <a:pPr/>
              <a:t>47</a:t>
            </a:fld>
            <a:endParaRPr lang="en-US"/>
          </a:p>
        </p:txBody>
      </p:sp>
      <p:sp>
        <p:nvSpPr>
          <p:cNvPr id="573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F151B8F-42BC-4F70-BBB4-B75117B82E89}" type="slidenum">
              <a:rPr lang="en-US"/>
              <a:pPr/>
              <a:t>48</a:t>
            </a:fld>
            <a:endParaRPr lang="en-US"/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8852C7D-DD15-4840-8F87-F3C9189612C6}" type="slidenum">
              <a:rPr lang="en-US"/>
              <a:pPr/>
              <a:t>50</a:t>
            </a:fld>
            <a:endParaRPr lang="en-US"/>
          </a:p>
        </p:txBody>
      </p:sp>
      <p:sp>
        <p:nvSpPr>
          <p:cNvPr id="573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938AB46-E39A-45DC-96AA-EBEAB3713A7B}" type="slidenum">
              <a:rPr lang="en-US"/>
              <a:pPr/>
              <a:t>51</a:t>
            </a:fld>
            <a:endParaRPr lang="en-US"/>
          </a:p>
        </p:txBody>
      </p:sp>
      <p:sp>
        <p:nvSpPr>
          <p:cNvPr id="614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2BD9BEE-782A-4A51-B4CD-DD4202A318B3}" type="slidenum">
              <a:rPr lang="en-US"/>
              <a:pPr/>
              <a:t>52</a:t>
            </a:fld>
            <a:endParaRPr lang="en-US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79D6252-9D79-45B3-A133-502007AED4E7}" type="slidenum">
              <a:rPr lang="en-US"/>
              <a:pPr/>
              <a:t>55</a:t>
            </a:fld>
            <a:endParaRPr lang="en-US"/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49285CF-9147-4C86-BFB0-5537E5985403}" type="slidenum">
              <a:rPr lang="en-US"/>
              <a:pPr/>
              <a:t>56</a:t>
            </a:fld>
            <a:endParaRPr lang="en-US"/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7955D52-9982-4A86-A44F-222362204651}" type="slidenum">
              <a:rPr lang="en-US"/>
              <a:pPr/>
              <a:t>57</a:t>
            </a:fld>
            <a:endParaRPr lang="en-US"/>
          </a:p>
        </p:txBody>
      </p:sp>
      <p:sp>
        <p:nvSpPr>
          <p:cNvPr id="69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A79A738-9A4B-4B70-A2E4-85751BE973DF}" type="slidenum">
              <a:rPr lang="en-US"/>
              <a:pPr/>
              <a:t>58</a:t>
            </a:fld>
            <a:endParaRPr lang="en-US"/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5318887-75B5-408A-B8AC-5EA0ABF8D853}" type="slidenum">
              <a:rPr lang="en-US"/>
              <a:pPr/>
              <a:t>59</a:t>
            </a:fld>
            <a:endParaRPr lang="en-US"/>
          </a:p>
        </p:txBody>
      </p:sp>
      <p:sp>
        <p:nvSpPr>
          <p:cNvPr id="737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0A5399E-CE27-436F-BFA3-99A5D7FF1526}" type="slidenum">
              <a:rPr lang="en-US"/>
              <a:pPr/>
              <a:t>81</a:t>
            </a:fld>
            <a:endParaRPr lang="en-US"/>
          </a:p>
        </p:txBody>
      </p:sp>
      <p:sp>
        <p:nvSpPr>
          <p:cNvPr id="17410" name="Text Box 2"/>
          <p:cNvSpPr txBox="1">
            <a:spLocks noChangeArrowheads="1"/>
          </p:cNvSpPr>
          <p:nvPr/>
        </p:nvSpPr>
        <p:spPr bwMode="auto">
          <a:xfrm>
            <a:off x="818555" y="323548"/>
            <a:ext cx="5033367" cy="3888619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6493" tIns="43247" rIns="86493" bIns="43247" anchor="ctr"/>
          <a:lstStyle/>
          <a:p>
            <a:endParaRPr lang="en-US"/>
          </a:p>
        </p:txBody>
      </p:sp>
      <p:sp>
        <p:nvSpPr>
          <p:cNvPr id="17411" name="Rectangle 3"/>
          <p:cNvSpPr txBox="1">
            <a:spLocks noGrp="1" noChangeArrowheads="1"/>
          </p:cNvSpPr>
          <p:nvPr>
            <p:ph type="body"/>
          </p:nvPr>
        </p:nvSpPr>
        <p:spPr>
          <a:xfrm>
            <a:off x="491133" y="4587119"/>
            <a:ext cx="5683747" cy="4305905"/>
          </a:xfrm>
          <a:ln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27C611D-5F9F-4059-A0C1-D14F157C8CBD}" type="slidenum">
              <a:rPr lang="en-US"/>
              <a:pPr/>
              <a:t>83</a:t>
            </a:fld>
            <a:endParaRPr lang="en-US"/>
          </a:p>
        </p:txBody>
      </p:sp>
      <p:sp>
        <p:nvSpPr>
          <p:cNvPr id="108546" name="Text Box 2"/>
          <p:cNvSpPr txBox="1">
            <a:spLocks noChangeArrowheads="1"/>
          </p:cNvSpPr>
          <p:nvPr/>
        </p:nvSpPr>
        <p:spPr bwMode="auto">
          <a:xfrm>
            <a:off x="819150" y="323850"/>
            <a:ext cx="5032375" cy="3887788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8547" name="Text Box 3"/>
          <p:cNvSpPr txBox="1">
            <a:spLocks noGrp="1" noChangeArrowheads="1"/>
          </p:cNvSpPr>
          <p:nvPr>
            <p:ph type="body"/>
          </p:nvPr>
        </p:nvSpPr>
        <p:spPr>
          <a:xfrm>
            <a:off x="490538" y="4587875"/>
            <a:ext cx="5695950" cy="1698625"/>
          </a:xfrm>
          <a:noFill/>
          <a:ln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01613" indent="-201613" defTabSz="457200">
              <a:tabLst>
                <a:tab pos="201613" algn="l"/>
                <a:tab pos="658813" algn="l"/>
                <a:tab pos="1116013" algn="l"/>
                <a:tab pos="1573213" algn="l"/>
                <a:tab pos="2030413" algn="l"/>
                <a:tab pos="2487613" algn="l"/>
                <a:tab pos="2944813" algn="l"/>
                <a:tab pos="3402013" algn="l"/>
                <a:tab pos="3859213" algn="l"/>
                <a:tab pos="4316413" algn="l"/>
                <a:tab pos="4773613" algn="l"/>
                <a:tab pos="5230813" algn="l"/>
                <a:tab pos="5688013" algn="l"/>
                <a:tab pos="6145213" algn="l"/>
                <a:tab pos="6602413" algn="l"/>
                <a:tab pos="7059613" algn="l"/>
                <a:tab pos="7516813" algn="l"/>
                <a:tab pos="7974013" algn="l"/>
                <a:tab pos="8431213" algn="l"/>
                <a:tab pos="8888413" algn="l"/>
                <a:tab pos="9345613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849313" indent="-282575" defTabSz="457200">
              <a:tabLst>
                <a:tab pos="201613" algn="l"/>
                <a:tab pos="658813" algn="l"/>
                <a:tab pos="1116013" algn="l"/>
                <a:tab pos="1573213" algn="l"/>
                <a:tab pos="2030413" algn="l"/>
                <a:tab pos="2487613" algn="l"/>
                <a:tab pos="2944813" algn="l"/>
                <a:tab pos="3402013" algn="l"/>
                <a:tab pos="3859213" algn="l"/>
                <a:tab pos="4316413" algn="l"/>
                <a:tab pos="4773613" algn="l"/>
                <a:tab pos="5230813" algn="l"/>
                <a:tab pos="5688013" algn="l"/>
                <a:tab pos="6145213" algn="l"/>
                <a:tab pos="6602413" algn="l"/>
                <a:tab pos="7059613" algn="l"/>
                <a:tab pos="7516813" algn="l"/>
                <a:tab pos="7974013" algn="l"/>
                <a:tab pos="8431213" algn="l"/>
                <a:tab pos="8888413" algn="l"/>
                <a:tab pos="9345613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457200">
              <a:tabLst>
                <a:tab pos="201613" algn="l"/>
                <a:tab pos="658813" algn="l"/>
                <a:tab pos="1116013" algn="l"/>
                <a:tab pos="1573213" algn="l"/>
                <a:tab pos="2030413" algn="l"/>
                <a:tab pos="2487613" algn="l"/>
                <a:tab pos="2944813" algn="l"/>
                <a:tab pos="3402013" algn="l"/>
                <a:tab pos="3859213" algn="l"/>
                <a:tab pos="4316413" algn="l"/>
                <a:tab pos="4773613" algn="l"/>
                <a:tab pos="5230813" algn="l"/>
                <a:tab pos="5688013" algn="l"/>
                <a:tab pos="6145213" algn="l"/>
                <a:tab pos="6602413" algn="l"/>
                <a:tab pos="7059613" algn="l"/>
                <a:tab pos="7516813" algn="l"/>
                <a:tab pos="7974013" algn="l"/>
                <a:tab pos="8431213" algn="l"/>
                <a:tab pos="8888413" algn="l"/>
                <a:tab pos="9345613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712913" indent="-201613" defTabSz="457200">
              <a:tabLst>
                <a:tab pos="201613" algn="l"/>
                <a:tab pos="658813" algn="l"/>
                <a:tab pos="1116013" algn="l"/>
                <a:tab pos="1573213" algn="l"/>
                <a:tab pos="2030413" algn="l"/>
                <a:tab pos="2487613" algn="l"/>
                <a:tab pos="2944813" algn="l"/>
                <a:tab pos="3402013" algn="l"/>
                <a:tab pos="3859213" algn="l"/>
                <a:tab pos="4316413" algn="l"/>
                <a:tab pos="4773613" algn="l"/>
                <a:tab pos="5230813" algn="l"/>
                <a:tab pos="5688013" algn="l"/>
                <a:tab pos="6145213" algn="l"/>
                <a:tab pos="6602413" algn="l"/>
                <a:tab pos="7059613" algn="l"/>
                <a:tab pos="7516813" algn="l"/>
                <a:tab pos="7974013" algn="l"/>
                <a:tab pos="8431213" algn="l"/>
                <a:tab pos="8888413" algn="l"/>
                <a:tab pos="9345613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457200">
              <a:tabLst>
                <a:tab pos="201613" algn="l"/>
                <a:tab pos="658813" algn="l"/>
                <a:tab pos="1116013" algn="l"/>
                <a:tab pos="1573213" algn="l"/>
                <a:tab pos="2030413" algn="l"/>
                <a:tab pos="2487613" algn="l"/>
                <a:tab pos="2944813" algn="l"/>
                <a:tab pos="3402013" algn="l"/>
                <a:tab pos="3859213" algn="l"/>
                <a:tab pos="4316413" algn="l"/>
                <a:tab pos="4773613" algn="l"/>
                <a:tab pos="5230813" algn="l"/>
                <a:tab pos="5688013" algn="l"/>
                <a:tab pos="6145213" algn="l"/>
                <a:tab pos="6602413" algn="l"/>
                <a:tab pos="7059613" algn="l"/>
                <a:tab pos="7516813" algn="l"/>
                <a:tab pos="7974013" algn="l"/>
                <a:tab pos="8431213" algn="l"/>
                <a:tab pos="8888413" algn="l"/>
                <a:tab pos="9345613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57200" fontAlgn="base">
              <a:spcBef>
                <a:spcPct val="30000"/>
              </a:spcBef>
              <a:spcAft>
                <a:spcPct val="0"/>
              </a:spcAft>
              <a:tabLst>
                <a:tab pos="201613" algn="l"/>
                <a:tab pos="658813" algn="l"/>
                <a:tab pos="1116013" algn="l"/>
                <a:tab pos="1573213" algn="l"/>
                <a:tab pos="2030413" algn="l"/>
                <a:tab pos="2487613" algn="l"/>
                <a:tab pos="2944813" algn="l"/>
                <a:tab pos="3402013" algn="l"/>
                <a:tab pos="3859213" algn="l"/>
                <a:tab pos="4316413" algn="l"/>
                <a:tab pos="4773613" algn="l"/>
                <a:tab pos="5230813" algn="l"/>
                <a:tab pos="5688013" algn="l"/>
                <a:tab pos="6145213" algn="l"/>
                <a:tab pos="6602413" algn="l"/>
                <a:tab pos="7059613" algn="l"/>
                <a:tab pos="7516813" algn="l"/>
                <a:tab pos="7974013" algn="l"/>
                <a:tab pos="8431213" algn="l"/>
                <a:tab pos="8888413" algn="l"/>
                <a:tab pos="9345613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57200" fontAlgn="base">
              <a:spcBef>
                <a:spcPct val="30000"/>
              </a:spcBef>
              <a:spcAft>
                <a:spcPct val="0"/>
              </a:spcAft>
              <a:tabLst>
                <a:tab pos="201613" algn="l"/>
                <a:tab pos="658813" algn="l"/>
                <a:tab pos="1116013" algn="l"/>
                <a:tab pos="1573213" algn="l"/>
                <a:tab pos="2030413" algn="l"/>
                <a:tab pos="2487613" algn="l"/>
                <a:tab pos="2944813" algn="l"/>
                <a:tab pos="3402013" algn="l"/>
                <a:tab pos="3859213" algn="l"/>
                <a:tab pos="4316413" algn="l"/>
                <a:tab pos="4773613" algn="l"/>
                <a:tab pos="5230813" algn="l"/>
                <a:tab pos="5688013" algn="l"/>
                <a:tab pos="6145213" algn="l"/>
                <a:tab pos="6602413" algn="l"/>
                <a:tab pos="7059613" algn="l"/>
                <a:tab pos="7516813" algn="l"/>
                <a:tab pos="7974013" algn="l"/>
                <a:tab pos="8431213" algn="l"/>
                <a:tab pos="8888413" algn="l"/>
                <a:tab pos="9345613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57200" fontAlgn="base">
              <a:spcBef>
                <a:spcPct val="30000"/>
              </a:spcBef>
              <a:spcAft>
                <a:spcPct val="0"/>
              </a:spcAft>
              <a:tabLst>
                <a:tab pos="201613" algn="l"/>
                <a:tab pos="658813" algn="l"/>
                <a:tab pos="1116013" algn="l"/>
                <a:tab pos="1573213" algn="l"/>
                <a:tab pos="2030413" algn="l"/>
                <a:tab pos="2487613" algn="l"/>
                <a:tab pos="2944813" algn="l"/>
                <a:tab pos="3402013" algn="l"/>
                <a:tab pos="3859213" algn="l"/>
                <a:tab pos="4316413" algn="l"/>
                <a:tab pos="4773613" algn="l"/>
                <a:tab pos="5230813" algn="l"/>
                <a:tab pos="5688013" algn="l"/>
                <a:tab pos="6145213" algn="l"/>
                <a:tab pos="6602413" algn="l"/>
                <a:tab pos="7059613" algn="l"/>
                <a:tab pos="7516813" algn="l"/>
                <a:tab pos="7974013" algn="l"/>
                <a:tab pos="8431213" algn="l"/>
                <a:tab pos="8888413" algn="l"/>
                <a:tab pos="9345613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57200" fontAlgn="base">
              <a:spcBef>
                <a:spcPct val="30000"/>
              </a:spcBef>
              <a:spcAft>
                <a:spcPct val="0"/>
              </a:spcAft>
              <a:tabLst>
                <a:tab pos="201613" algn="l"/>
                <a:tab pos="658813" algn="l"/>
                <a:tab pos="1116013" algn="l"/>
                <a:tab pos="1573213" algn="l"/>
                <a:tab pos="2030413" algn="l"/>
                <a:tab pos="2487613" algn="l"/>
                <a:tab pos="2944813" algn="l"/>
                <a:tab pos="3402013" algn="l"/>
                <a:tab pos="3859213" algn="l"/>
                <a:tab pos="4316413" algn="l"/>
                <a:tab pos="4773613" algn="l"/>
                <a:tab pos="5230813" algn="l"/>
                <a:tab pos="5688013" algn="l"/>
                <a:tab pos="6145213" algn="l"/>
                <a:tab pos="6602413" algn="l"/>
                <a:tab pos="7059613" algn="l"/>
                <a:tab pos="7516813" algn="l"/>
                <a:tab pos="7974013" algn="l"/>
                <a:tab pos="8431213" algn="l"/>
                <a:tab pos="8888413" algn="l"/>
                <a:tab pos="9345613" algn="l"/>
              </a:tabLs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>
              <a:lnSpc>
                <a:spcPct val="93000"/>
              </a:lnSpc>
              <a:spcBef>
                <a:spcPct val="0"/>
              </a:spcBef>
              <a:buFont typeface="Arial" charset="0"/>
              <a:buNone/>
            </a:pPr>
            <a:endParaRPr lang="en-GB" dirty="0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1DDA96A-4B72-4952-9799-398D59B4CF42}" type="slidenum">
              <a:rPr lang="en-US"/>
              <a:pPr/>
              <a:t>89</a:t>
            </a:fld>
            <a:endParaRPr lang="en-US"/>
          </a:p>
        </p:txBody>
      </p:sp>
      <p:sp>
        <p:nvSpPr>
          <p:cNvPr id="952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7"/>
          <p:cNvSpPr txBox="1">
            <a:spLocks noGrp="1" noChangeArrowheads="1"/>
          </p:cNvSpPr>
          <p:nvPr/>
        </p:nvSpPr>
        <p:spPr bwMode="auto">
          <a:xfrm>
            <a:off x="3884613" y="8712200"/>
            <a:ext cx="2990850" cy="44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206" tIns="45604" rIns="91206" bIns="45604" anchor="b"/>
          <a:lstStyle>
            <a:lvl1pPr defTabSz="911225" eaLnBrk="0" hangingPunct="0">
              <a:defRPr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defTabSz="911225" eaLnBrk="0" hangingPunct="0">
              <a:defRPr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defTabSz="911225" eaLnBrk="0" hangingPunct="0">
              <a:defRPr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defTabSz="911225" eaLnBrk="0" hangingPunct="0">
              <a:defRPr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defTabSz="911225" eaLnBrk="0" hangingPunct="0">
              <a:defRPr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algn="ctr" defTabSz="911225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algn="ctr" defTabSz="911225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algn="ctr" defTabSz="911225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algn="ctr" defTabSz="911225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algn="r" eaLnBrk="1" hangingPunct="1"/>
            <a:fld id="{AC313190-DCD8-4BF6-B6F5-A850E7A36FD4}" type="slidenum">
              <a:rPr lang="zh-CN" altLang="en-US" sz="1300">
                <a:ea typeface="MS PGothic" charset="-128"/>
              </a:rPr>
              <a:pPr algn="r" eaLnBrk="1" hangingPunct="1"/>
              <a:t>104</a:t>
            </a:fld>
            <a:endParaRPr lang="en-US" altLang="zh-CN" sz="1300">
              <a:ea typeface="MS PGothic" charset="-128"/>
            </a:endParaRPr>
          </a:p>
        </p:txBody>
      </p:sp>
      <p:sp>
        <p:nvSpPr>
          <p:cNvPr id="1167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36650" y="676275"/>
            <a:ext cx="4608513" cy="3455988"/>
          </a:xfrm>
          <a:ln/>
        </p:spPr>
      </p:sp>
      <p:sp>
        <p:nvSpPr>
          <p:cNvPr id="1167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8525" y="4354513"/>
            <a:ext cx="5078413" cy="412908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206" tIns="45604" rIns="91206" bIns="45604"/>
          <a:lstStyle/>
          <a:p>
            <a:endParaRPr lang="en-US" altLang="zh-CN" dirty="0" smtClean="0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8D2A072-5840-4016-ABED-1588CD6E5A18}" type="slidenum">
              <a:rPr lang="en-US" smtClean="0"/>
              <a:pPr/>
              <a:t>105</a:t>
            </a:fld>
            <a:endParaRPr lang="en-US" smtClean="0"/>
          </a:p>
        </p:txBody>
      </p:sp>
      <p:sp>
        <p:nvSpPr>
          <p:cNvPr id="849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7"/>
          <p:cNvSpPr txBox="1">
            <a:spLocks noGrp="1" noChangeArrowheads="1"/>
          </p:cNvSpPr>
          <p:nvPr/>
        </p:nvSpPr>
        <p:spPr bwMode="auto">
          <a:xfrm>
            <a:off x="3884613" y="8712200"/>
            <a:ext cx="2990850" cy="44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206" tIns="45604" rIns="91206" bIns="45604" anchor="b"/>
          <a:lstStyle>
            <a:lvl1pPr defTabSz="911225" eaLnBrk="0" hangingPunct="0">
              <a:defRPr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defTabSz="911225" eaLnBrk="0" hangingPunct="0">
              <a:defRPr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defTabSz="911225" eaLnBrk="0" hangingPunct="0">
              <a:defRPr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defTabSz="911225" eaLnBrk="0" hangingPunct="0">
              <a:defRPr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defTabSz="911225" eaLnBrk="0" hangingPunct="0">
              <a:defRPr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algn="ctr" defTabSz="911225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algn="ctr" defTabSz="911225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algn="ctr" defTabSz="911225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algn="ctr" defTabSz="911225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algn="r" eaLnBrk="1" hangingPunct="1"/>
            <a:fld id="{AC313190-DCD8-4BF6-B6F5-A850E7A36FD4}" type="slidenum">
              <a:rPr lang="zh-CN" altLang="en-US" sz="1300">
                <a:ea typeface="MS PGothic" charset="-128"/>
              </a:rPr>
              <a:pPr algn="r" eaLnBrk="1" hangingPunct="1"/>
              <a:t>106</a:t>
            </a:fld>
            <a:endParaRPr lang="en-US" altLang="zh-CN" sz="1300">
              <a:ea typeface="MS PGothic" charset="-128"/>
            </a:endParaRPr>
          </a:p>
        </p:txBody>
      </p:sp>
      <p:sp>
        <p:nvSpPr>
          <p:cNvPr id="1167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36650" y="676275"/>
            <a:ext cx="4608513" cy="3455988"/>
          </a:xfrm>
          <a:ln/>
        </p:spPr>
      </p:sp>
      <p:sp>
        <p:nvSpPr>
          <p:cNvPr id="1167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8525" y="4354513"/>
            <a:ext cx="5078413" cy="412908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206" tIns="45604" rIns="91206" bIns="45604"/>
          <a:lstStyle/>
          <a:p>
            <a:endParaRPr lang="en-US" altLang="zh-CN" dirty="0" smtClean="0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E999700-97EF-419B-BBEC-EA65A643C80C}" type="slidenum">
              <a:rPr lang="en-US" smtClean="0"/>
              <a:pPr/>
              <a:t>112</a:t>
            </a:fld>
            <a:endParaRPr lang="en-US" smtClean="0"/>
          </a:p>
        </p:txBody>
      </p:sp>
      <p:sp>
        <p:nvSpPr>
          <p:cNvPr id="860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9AAE4E1-4FAE-445D-8CFA-998EC37E9A08}" type="slidenum">
              <a:rPr lang="en-US" smtClean="0"/>
              <a:pPr/>
              <a:t>114</a:t>
            </a:fld>
            <a:endParaRPr lang="en-US" smtClean="0"/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0143C97-D654-4C09-A315-0DD18BD969A5}" type="slidenum">
              <a:rPr lang="en-US" smtClean="0"/>
              <a:pPr/>
              <a:t>119</a:t>
            </a:fld>
            <a:endParaRPr lang="en-US" smtClean="0"/>
          </a:p>
        </p:txBody>
      </p:sp>
      <p:sp>
        <p:nvSpPr>
          <p:cNvPr id="921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F07AEE-C603-4E56-B9B0-4AB1DA8185F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84244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C0FB30A-2981-4DAD-9787-44FEBFCC555A}" type="slidenum">
              <a:rPr lang="en-US" smtClean="0"/>
              <a:pPr/>
              <a:t>127</a:t>
            </a:fld>
            <a:endParaRPr lang="en-US" smtClean="0"/>
          </a:p>
        </p:txBody>
      </p:sp>
      <p:sp>
        <p:nvSpPr>
          <p:cNvPr id="993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37C2E57-A100-4C5B-A83C-4AD38A68EC77}" type="slidenum">
              <a:rPr lang="en-US" smtClean="0"/>
              <a:pPr/>
              <a:t>128</a:t>
            </a:fld>
            <a:endParaRPr lang="en-US" smtClean="0"/>
          </a:p>
        </p:txBody>
      </p:sp>
      <p:sp>
        <p:nvSpPr>
          <p:cNvPr id="962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A85A140-E87E-4241-B8EC-EBBEF9E67FFF}" type="slidenum">
              <a:rPr lang="en-US" smtClean="0"/>
              <a:pPr/>
              <a:t>133</a:t>
            </a:fld>
            <a:endParaRPr lang="en-US" smtClean="0"/>
          </a:p>
        </p:txBody>
      </p:sp>
      <p:sp>
        <p:nvSpPr>
          <p:cNvPr id="1003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A85A140-E87E-4241-B8EC-EBBEF9E67FFF}" type="slidenum">
              <a:rPr lang="en-US" smtClean="0"/>
              <a:pPr/>
              <a:t>134</a:t>
            </a:fld>
            <a:endParaRPr lang="en-US" smtClean="0"/>
          </a:p>
        </p:txBody>
      </p:sp>
      <p:sp>
        <p:nvSpPr>
          <p:cNvPr id="1003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5DEDC01-4D5A-4370-9DFC-99A68F428824}" type="slidenum">
              <a:rPr lang="en-US" smtClean="0"/>
              <a:pPr/>
              <a:t>135</a:t>
            </a:fld>
            <a:endParaRPr lang="en-US" smtClean="0"/>
          </a:p>
        </p:txBody>
      </p:sp>
      <p:sp>
        <p:nvSpPr>
          <p:cNvPr id="1054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54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E56B836-7A45-4201-9A72-36DD56D331F7}" type="slidenum">
              <a:rPr lang="en-US" smtClean="0"/>
              <a:pPr/>
              <a:t>137</a:t>
            </a:fld>
            <a:endParaRPr lang="en-US" smtClean="0"/>
          </a:p>
        </p:txBody>
      </p:sp>
      <p:sp>
        <p:nvSpPr>
          <p:cNvPr id="1064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65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594E3BC-7242-4E71-AB09-D93697F5CCB5}" type="slidenum">
              <a:rPr lang="en-US" smtClean="0"/>
              <a:pPr/>
              <a:t>138</a:t>
            </a:fld>
            <a:endParaRPr lang="en-US" smtClean="0"/>
          </a:p>
        </p:txBody>
      </p:sp>
      <p:sp>
        <p:nvSpPr>
          <p:cNvPr id="1075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75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  <p:sp>
        <p:nvSpPr>
          <p:cNvPr id="1208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 dirty="0" smtClean="0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  <p:sp>
        <p:nvSpPr>
          <p:cNvPr id="1218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 smtClean="0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5E10176-6388-4CBA-BE44-18CFDBC19761}" type="slidenum">
              <a:rPr lang="en-US" smtClean="0"/>
              <a:pPr/>
              <a:t>142</a:t>
            </a:fld>
            <a:endParaRPr lang="en-US" smtClean="0"/>
          </a:p>
        </p:txBody>
      </p:sp>
      <p:sp>
        <p:nvSpPr>
          <p:cNvPr id="1095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95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  <p:sp>
        <p:nvSpPr>
          <p:cNvPr id="1218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 smtClean="0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  <p:sp>
        <p:nvSpPr>
          <p:cNvPr id="1218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 smtClean="0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  <p:sp>
        <p:nvSpPr>
          <p:cNvPr id="1218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 smtClean="0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  <p:sp>
        <p:nvSpPr>
          <p:cNvPr id="1228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 smtClean="0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  <p:sp>
        <p:nvSpPr>
          <p:cNvPr id="12390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 smtClean="0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  <p:sp>
        <p:nvSpPr>
          <p:cNvPr id="1249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 smtClean="0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60DCC90-FF44-4E71-B414-120BEFDD8831}" type="slidenum">
              <a:rPr lang="en-US"/>
              <a:pPr/>
              <a:t>150</a:t>
            </a:fld>
            <a:endParaRPr lang="en-US"/>
          </a:p>
        </p:txBody>
      </p:sp>
      <p:sp>
        <p:nvSpPr>
          <p:cNvPr id="757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2D6DF6B-E715-49B9-B694-7DBC611C612A}" type="slidenum">
              <a:rPr lang="en-US"/>
              <a:pPr/>
              <a:t>153</a:t>
            </a:fld>
            <a:endParaRPr lang="en-US"/>
          </a:p>
        </p:txBody>
      </p:sp>
      <p:sp>
        <p:nvSpPr>
          <p:cNvPr id="768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2D6DF6B-E715-49B9-B694-7DBC611C612A}" type="slidenum">
              <a:rPr lang="en-US"/>
              <a:pPr/>
              <a:t>154</a:t>
            </a:fld>
            <a:endParaRPr lang="en-US"/>
          </a:p>
        </p:txBody>
      </p:sp>
      <p:sp>
        <p:nvSpPr>
          <p:cNvPr id="768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9873E6A-354B-4F62-A9B0-5F801357EFF2}" type="slidenum">
              <a:rPr lang="en-US"/>
              <a:pPr/>
              <a:t>156</a:t>
            </a:fld>
            <a:endParaRPr lang="en-US"/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7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51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4A8B061-6552-4EB0-8AD6-976913E38825}" type="slidenum">
              <a:rPr lang="en-US"/>
              <a:pPr/>
              <a:t>158</a:t>
            </a:fld>
            <a:endParaRPr lang="en-US"/>
          </a:p>
        </p:txBody>
      </p:sp>
      <p:sp>
        <p:nvSpPr>
          <p:cNvPr id="54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31DD54D-A17D-45E8-B856-CA25BAFC4009}" type="slidenum">
              <a:rPr lang="en-US"/>
              <a:pPr/>
              <a:t>159</a:t>
            </a:fld>
            <a:endParaRPr lang="en-US"/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9839B24-245F-4C65-B74D-192EADFB4670}" type="slidenum">
              <a:rPr lang="en-US"/>
              <a:pPr/>
              <a:t>160</a:t>
            </a:fld>
            <a:endParaRPr lang="en-US"/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1DAA929-104E-4540-8357-B1E3A3DF2BBF}" type="slidenum">
              <a:rPr lang="en-US"/>
              <a:pPr/>
              <a:t>161</a:t>
            </a:fld>
            <a:endParaRPr lang="en-US"/>
          </a:p>
        </p:txBody>
      </p:sp>
      <p:sp>
        <p:nvSpPr>
          <p:cNvPr id="573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E2DB514-574A-4F77-911B-967DE9155CB5}" type="slidenum">
              <a:rPr lang="en-US"/>
              <a:pPr/>
              <a:t>162</a:t>
            </a:fld>
            <a:endParaRPr lang="en-US"/>
          </a:p>
        </p:txBody>
      </p:sp>
      <p:sp>
        <p:nvSpPr>
          <p:cNvPr id="583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D279100-14C4-458E-B7D0-589C3BE86577}" type="slidenum">
              <a:rPr lang="en-US"/>
              <a:pPr/>
              <a:t>164</a:t>
            </a:fld>
            <a:endParaRPr lang="en-US"/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0888BA5-420B-48E6-BC6C-766384744F8C}" type="slidenum">
              <a:rPr lang="en-US"/>
              <a:pPr/>
              <a:t>165</a:t>
            </a:fld>
            <a:endParaRPr lang="en-US"/>
          </a:p>
        </p:txBody>
      </p:sp>
      <p:sp>
        <p:nvSpPr>
          <p:cNvPr id="60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051EFAF-1FF6-4289-A812-E241C095EBCF}" type="slidenum">
              <a:rPr lang="en-US"/>
              <a:pPr/>
              <a:t>171</a:t>
            </a:fld>
            <a:endParaRPr lang="en-US"/>
          </a:p>
        </p:txBody>
      </p:sp>
      <p:sp>
        <p:nvSpPr>
          <p:cNvPr id="819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395796B-BE55-432C-9AB8-884F7AB7F7CD}" type="slidenum">
              <a:rPr lang="en-US"/>
              <a:pPr/>
              <a:t>172</a:t>
            </a:fld>
            <a:endParaRPr lang="en-US"/>
          </a:p>
        </p:txBody>
      </p:sp>
      <p:sp>
        <p:nvSpPr>
          <p:cNvPr id="829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32A06CB-05EA-4964-A327-60797A580C18}" type="slidenum">
              <a:rPr lang="en-US"/>
              <a:pPr/>
              <a:t>173</a:t>
            </a:fld>
            <a:endParaRPr lang="en-US"/>
          </a:p>
        </p:txBody>
      </p:sp>
      <p:sp>
        <p:nvSpPr>
          <p:cNvPr id="839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EE03E99-EEE3-48AA-AAA0-7E8BDDD81F1B}" type="slidenum">
              <a:rPr lang="en-US"/>
              <a:pPr/>
              <a:t>174</a:t>
            </a:fld>
            <a:endParaRPr lang="en-US"/>
          </a:p>
        </p:txBody>
      </p:sp>
      <p:sp>
        <p:nvSpPr>
          <p:cNvPr id="849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F83756F-BA0D-4530-9FE6-C1CF21E99F18}" type="slidenum">
              <a:rPr lang="en-US"/>
              <a:pPr/>
              <a:t>176</a:t>
            </a:fld>
            <a:endParaRPr lang="en-US"/>
          </a:p>
        </p:txBody>
      </p:sp>
      <p:sp>
        <p:nvSpPr>
          <p:cNvPr id="860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F83756F-BA0D-4530-9FE6-C1CF21E99F18}" type="slidenum">
              <a:rPr lang="en-US"/>
              <a:pPr/>
              <a:t>177</a:t>
            </a:fld>
            <a:endParaRPr lang="en-US"/>
          </a:p>
        </p:txBody>
      </p:sp>
      <p:sp>
        <p:nvSpPr>
          <p:cNvPr id="860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DC0E94-0D35-4825-AFDB-AA059742CAD7}" type="datetimeFigureOut">
              <a:rPr lang="en-US" smtClean="0"/>
              <a:t>3/15/2016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22C625-A7FB-4E1E-B9C4-4B209DBF58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063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DC0E94-0D35-4825-AFDB-AA059742CAD7}" type="datetimeFigureOut">
              <a:rPr lang="en-US" smtClean="0"/>
              <a:t>3/15/2016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22C625-A7FB-4E1E-B9C4-4B209DBF58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548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DC0E94-0D35-4825-AFDB-AA059742CAD7}" type="datetimeFigureOut">
              <a:rPr lang="en-US" smtClean="0"/>
              <a:t>3/15/2016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22C625-A7FB-4E1E-B9C4-4B209DBF58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7891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2238"/>
            <a:ext cx="7543800" cy="1295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719263"/>
            <a:ext cx="8229600" cy="4411662"/>
          </a:xfrm>
        </p:spPr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6553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fld id="{E49789C0-B94D-4DDC-B018-03D1893DC6D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84947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533400" y="1727200"/>
            <a:ext cx="8204200" cy="4445000"/>
          </a:xfrm>
        </p:spPr>
        <p:txBody>
          <a:bodyPr/>
          <a:lstStyle>
            <a:lvl1pPr algn="l">
              <a:buFont typeface="Arial" pitchFamily="34" charset="0"/>
              <a:buChar char="•"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Tanenbaum, Modern Operating Systems 3 e, (c) 2008 Prentice-Hall, Inc. All rights reserved. 0-13-</a:t>
            </a:r>
            <a:r>
              <a:rPr lang="en-US" b="1"/>
              <a:t>6006639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72996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DC0E94-0D35-4825-AFDB-AA059742CAD7}" type="datetimeFigureOut">
              <a:rPr lang="en-US" smtClean="0"/>
              <a:t>3/15/2016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22C625-A7FB-4E1E-B9C4-4B209DBF58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6484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DC0E94-0D35-4825-AFDB-AA059742CAD7}" type="datetimeFigureOut">
              <a:rPr lang="en-US" smtClean="0"/>
              <a:t>3/15/2016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22C625-A7FB-4E1E-B9C4-4B209DBF58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8447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DC0E94-0D35-4825-AFDB-AA059742CAD7}" type="datetimeFigureOut">
              <a:rPr lang="en-US" smtClean="0"/>
              <a:t>3/15/2016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22C625-A7FB-4E1E-B9C4-4B209DBF58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2863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DC0E94-0D35-4825-AFDB-AA059742CAD7}" type="datetimeFigureOut">
              <a:rPr lang="en-US" smtClean="0"/>
              <a:t>3/15/2016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22C625-A7FB-4E1E-B9C4-4B209DBF58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1207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DC0E94-0D35-4825-AFDB-AA059742CAD7}" type="datetimeFigureOut">
              <a:rPr lang="en-US" smtClean="0"/>
              <a:t>3/15/2016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22C625-A7FB-4E1E-B9C4-4B209DBF58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2036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DC0E94-0D35-4825-AFDB-AA059742CAD7}" type="datetimeFigureOut">
              <a:rPr lang="en-US" smtClean="0"/>
              <a:t>3/15/2016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22C625-A7FB-4E1E-B9C4-4B209DBF58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9202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DC0E94-0D35-4825-AFDB-AA059742CAD7}" type="datetimeFigureOut">
              <a:rPr lang="en-US" smtClean="0"/>
              <a:t>3/15/2016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22C625-A7FB-4E1E-B9C4-4B209DBF58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7620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DC0E94-0D35-4825-AFDB-AA059742CAD7}" type="datetimeFigureOut">
              <a:rPr lang="en-US" smtClean="0"/>
              <a:t>3/15/2016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22C625-A7FB-4E1E-B9C4-4B209DBF58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296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DC0E94-0D35-4825-AFDB-AA059742CAD7}" type="datetimeFigureOut">
              <a:rPr lang="en-US" smtClean="0"/>
              <a:t>3/15/2016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22C625-A7FB-4E1E-B9C4-4B209DBF58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0776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wmf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wmf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7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wmf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7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wmf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7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wmf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7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wmf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en.wikipedia.org/wiki/Mutex" TargetMode="Externa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3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6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6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3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6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6.xml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6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13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7" Type="http://schemas.openxmlformats.org/officeDocument/2006/relationships/image" Target="../media/image16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15.wmf"/><Relationship Id="rId4" Type="http://schemas.openxmlformats.org/officeDocument/2006/relationships/oleObject" Target="../embeddings/oleObject1.bin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1644650" y="277416"/>
            <a:ext cx="6380692" cy="57626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 smtClean="0"/>
              <a:t>Process management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80458" y="1246584"/>
            <a:ext cx="8177742" cy="5154215"/>
          </a:xfrm>
        </p:spPr>
        <p:txBody>
          <a:bodyPr>
            <a:normAutofit fontScale="47500" lnSpcReduction="20000"/>
          </a:bodyPr>
          <a:lstStyle/>
          <a:p>
            <a:pPr marL="0" indent="0" hangingPunct="0">
              <a:buNone/>
            </a:pPr>
            <a:r>
              <a:rPr lang="en-US" b="1" dirty="0"/>
              <a:t> </a:t>
            </a:r>
            <a:endParaRPr lang="en-US" dirty="0"/>
          </a:p>
          <a:p>
            <a:pPr marL="0" indent="0">
              <a:buNone/>
            </a:pPr>
            <a:r>
              <a:rPr lang="en-US" sz="5900" b="1" i="1" dirty="0" smtClean="0"/>
              <a:t>What are we going to learn? </a:t>
            </a:r>
          </a:p>
          <a:p>
            <a:endParaRPr lang="en-US" b="1" i="1" dirty="0"/>
          </a:p>
          <a:p>
            <a:endParaRPr lang="en-US" b="1" i="1" dirty="0" smtClean="0"/>
          </a:p>
          <a:p>
            <a:r>
              <a:rPr lang="en-US" b="1" i="1" dirty="0" smtClean="0"/>
              <a:t>Processes : </a:t>
            </a:r>
            <a:r>
              <a:rPr lang="en-US" dirty="0"/>
              <a:t>Concept of processes, process scheduling, </a:t>
            </a:r>
            <a:r>
              <a:rPr lang="en-US" dirty="0" smtClean="0"/>
              <a:t> co-operating </a:t>
            </a:r>
            <a:r>
              <a:rPr lang="en-US" dirty="0"/>
              <a:t>processes, inter-process communication.</a:t>
            </a:r>
          </a:p>
          <a:p>
            <a:pPr marL="0" indent="0" hangingPunct="0">
              <a:buNone/>
            </a:pPr>
            <a:r>
              <a:rPr lang="en-US" b="1" dirty="0"/>
              <a:t> </a:t>
            </a:r>
            <a:endParaRPr lang="en-US" dirty="0"/>
          </a:p>
          <a:p>
            <a:pPr marL="0" indent="0" hangingPunct="0">
              <a:buNone/>
            </a:pPr>
            <a:r>
              <a:rPr lang="en-US" b="1" dirty="0"/>
              <a:t> </a:t>
            </a:r>
            <a:endParaRPr lang="en-US" dirty="0"/>
          </a:p>
          <a:p>
            <a:r>
              <a:rPr lang="en-US" b="1" i="1" dirty="0"/>
              <a:t>CPU scheduling </a:t>
            </a:r>
            <a:r>
              <a:rPr lang="en-US" b="1" i="1" dirty="0" smtClean="0"/>
              <a:t>:</a:t>
            </a:r>
            <a:r>
              <a:rPr lang="en-US" dirty="0" smtClean="0"/>
              <a:t> </a:t>
            </a:r>
            <a:r>
              <a:rPr lang="en-US" dirty="0"/>
              <a:t>scheduling criteria, preemptive &amp; non-preemptive scheduling, scheduling algorithms (FCFS, SJF, RR, priority), algorithm evaluation, multi-processor scheduling.	</a:t>
            </a:r>
          </a:p>
          <a:p>
            <a:pPr marL="0" indent="0" hangingPunct="0">
              <a:buNone/>
            </a:pPr>
            <a:endParaRPr lang="en-US" b="1" dirty="0" smtClean="0"/>
          </a:p>
          <a:p>
            <a:pPr marL="0" indent="0" hangingPunct="0">
              <a:buNone/>
            </a:pPr>
            <a:r>
              <a:rPr lang="en-US" b="1" dirty="0"/>
              <a:t> </a:t>
            </a:r>
            <a:endParaRPr lang="en-US" dirty="0"/>
          </a:p>
          <a:p>
            <a:r>
              <a:rPr lang="en-US" b="1" i="1" dirty="0"/>
              <a:t>Process Synchronization </a:t>
            </a:r>
            <a:r>
              <a:rPr lang="en-US" b="1" i="1" dirty="0" smtClean="0"/>
              <a:t>:</a:t>
            </a:r>
            <a:r>
              <a:rPr lang="en-US" dirty="0" smtClean="0"/>
              <a:t> </a:t>
            </a:r>
            <a:r>
              <a:rPr lang="en-US" dirty="0"/>
              <a:t>background, critical section problem, critical region, synchronization hardware, classical problems of synchronization, semaphores.		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b="1" i="1" dirty="0"/>
              <a:t>Threads :</a:t>
            </a:r>
            <a:r>
              <a:rPr lang="en-US" dirty="0"/>
              <a:t> overview, benefits of threads, user and kernel threads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r>
              <a:rPr lang="en-US" b="1" i="1" dirty="0"/>
              <a:t>Deadlocks </a:t>
            </a:r>
            <a:r>
              <a:rPr lang="en-US" b="1" i="1" dirty="0" smtClean="0"/>
              <a:t>:</a:t>
            </a:r>
            <a:r>
              <a:rPr lang="en-US" dirty="0" smtClean="0"/>
              <a:t> </a:t>
            </a:r>
            <a:r>
              <a:rPr lang="en-US" dirty="0"/>
              <a:t>system model, deadlock characterization, methods for handling deadlocks, deadlock prevention, deadlock avoidance, deadlock detection, recovery from deadlock.				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280506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Context Switch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200" y="2028825"/>
            <a:ext cx="7480300" cy="4448175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When CPU switches to another process, the system must save the state of the old process and load the saved state for the new process via a </a:t>
            </a:r>
            <a:r>
              <a:rPr lang="en-US" b="1" dirty="0" smtClean="0">
                <a:solidFill>
                  <a:srgbClr val="3366FF"/>
                </a:solidFill>
              </a:rPr>
              <a:t>context switch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r>
              <a:rPr lang="en-US" b="1" dirty="0" smtClean="0">
                <a:solidFill>
                  <a:srgbClr val="3366FF"/>
                </a:solidFill>
              </a:rPr>
              <a:t>Context </a:t>
            </a:r>
            <a:r>
              <a:rPr lang="en-US" dirty="0" smtClean="0"/>
              <a:t>of a process represented in the PCB</a:t>
            </a:r>
          </a:p>
          <a:p>
            <a:endParaRPr lang="en-US" dirty="0" smtClean="0"/>
          </a:p>
          <a:p>
            <a:r>
              <a:rPr lang="en-US" dirty="0" smtClean="0"/>
              <a:t>Context-switch time is overhead; the system does no do useful work while switching</a:t>
            </a:r>
          </a:p>
          <a:p>
            <a:pPr lvl="1"/>
            <a:r>
              <a:rPr lang="en-US" dirty="0" smtClean="0"/>
              <a:t>The more complex the OS and the PCB -&gt; longer the context switch</a:t>
            </a:r>
          </a:p>
          <a:p>
            <a:endParaRPr lang="en-US" dirty="0" smtClean="0"/>
          </a:p>
          <a:p>
            <a:r>
              <a:rPr lang="en-US" dirty="0" smtClean="0"/>
              <a:t>Time dependent on hardware support</a:t>
            </a:r>
          </a:p>
          <a:p>
            <a:pPr lvl="1"/>
            <a:r>
              <a:rPr lang="en-US" dirty="0" smtClean="0"/>
              <a:t>Some hardware provides multiple sets of registers per CPU -&gt; multiple contexts loaded at once</a:t>
            </a:r>
          </a:p>
        </p:txBody>
      </p:sp>
      <p:pic>
        <p:nvPicPr>
          <p:cNvPr id="4" name="Picture 9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315200" y="22026"/>
            <a:ext cx="1752600" cy="23401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916435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altLang="zh-CN" dirty="0" err="1" smtClean="0"/>
              <a:t>Interprocess</a:t>
            </a:r>
            <a:r>
              <a:rPr lang="en-US" altLang="zh-CN" dirty="0" smtClean="0"/>
              <a:t> Communication</a:t>
            </a:r>
            <a:br>
              <a:rPr lang="en-US" altLang="zh-CN" dirty="0" smtClean="0"/>
            </a:br>
            <a:r>
              <a:rPr lang="en-US" altLang="zh-CN" sz="2900" dirty="0" smtClean="0"/>
              <a:t>Race Conditions</a:t>
            </a:r>
            <a:endParaRPr lang="en-US" altLang="zh-CN" dirty="0" smtClean="0"/>
          </a:p>
        </p:txBody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5943600"/>
            <a:ext cx="9144000" cy="685800"/>
          </a:xfrm>
        </p:spPr>
        <p:txBody>
          <a:bodyPr/>
          <a:lstStyle/>
          <a:p>
            <a:pPr algn="ctr" eaLnBrk="1" hangingPunct="1">
              <a:buFont typeface="Wingdings" pitchFamily="2" charset="2"/>
              <a:buNone/>
            </a:pPr>
            <a:r>
              <a:rPr lang="en-US" altLang="zh-CN" sz="2600" dirty="0" smtClean="0"/>
              <a:t>Two processes want to access shared memory at same time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81000" y="1600200"/>
            <a:ext cx="1838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Next_free_slot</a:t>
            </a:r>
            <a:r>
              <a:rPr lang="en-US" dirty="0" smtClean="0"/>
              <a:t>=8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304800" y="1371600"/>
            <a:ext cx="2057400" cy="1524000"/>
          </a:xfrm>
          <a:prstGeom prst="rect">
            <a:avLst/>
          </a:prstGeom>
          <a:solidFill>
            <a:schemeClr val="lt1">
              <a:alpha val="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057275" y="1002268"/>
            <a:ext cx="1838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Process A</a:t>
            </a:r>
            <a:endParaRPr lang="en-US" dirty="0"/>
          </a:p>
        </p:txBody>
      </p:sp>
      <p:sp>
        <p:nvSpPr>
          <p:cNvPr id="5" name="Right Arrow 4"/>
          <p:cNvSpPr/>
          <p:nvPr/>
        </p:nvSpPr>
        <p:spPr>
          <a:xfrm>
            <a:off x="1909763" y="3124200"/>
            <a:ext cx="376237" cy="2325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676400" y="335280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File 1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304800" y="4800600"/>
            <a:ext cx="2057400" cy="1219200"/>
          </a:xfrm>
          <a:prstGeom prst="rect">
            <a:avLst/>
          </a:prstGeom>
          <a:solidFill>
            <a:schemeClr val="lt1">
              <a:alpha val="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81000" y="51054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Next_free_slot</a:t>
            </a:r>
            <a:r>
              <a:rPr lang="en-US" dirty="0" smtClean="0"/>
              <a:t>=8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1371600"/>
            <a:ext cx="5324475" cy="3886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572000" y="3669268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C00000"/>
                </a:solidFill>
              </a:rPr>
              <a:t>File 1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705600" y="3657600"/>
            <a:ext cx="22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8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248400" y="5105400"/>
            <a:ext cx="175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Race condition 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317714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 smtClean="0"/>
              <a:t>Race condition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 dirty="0" smtClean="0"/>
              <a:t>Race condition</a:t>
            </a:r>
          </a:p>
          <a:p>
            <a:pPr lvl="1" eaLnBrk="1" hangingPunct="1"/>
            <a:r>
              <a:rPr lang="en-US" altLang="zh-CN" dirty="0" smtClean="0"/>
              <a:t>Two or more processes are reading or writing some shared data and the final result depends on who runs precisely when</a:t>
            </a:r>
          </a:p>
          <a:p>
            <a:pPr lvl="1" eaLnBrk="1" hangingPunct="1"/>
            <a:endParaRPr lang="en-US" altLang="zh-CN" dirty="0" smtClean="0"/>
          </a:p>
          <a:p>
            <a:pPr lvl="1" eaLnBrk="1" hangingPunct="1"/>
            <a:r>
              <a:rPr lang="en-US" altLang="zh-CN" dirty="0" smtClean="0"/>
              <a:t>In our former example,  the possibilities are various</a:t>
            </a:r>
          </a:p>
          <a:p>
            <a:pPr lvl="1" eaLnBrk="1" hangingPunct="1"/>
            <a:endParaRPr lang="en-US" altLang="zh-CN" dirty="0"/>
          </a:p>
          <a:p>
            <a:pPr lvl="1" eaLnBrk="1" hangingPunct="1"/>
            <a:r>
              <a:rPr lang="en-US" altLang="zh-CN" dirty="0" smtClean="0"/>
              <a:t>Hard to debug</a:t>
            </a:r>
          </a:p>
          <a:p>
            <a:pPr lvl="1" eaLnBrk="1" hangingPunct="1"/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379572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Critical region</a:t>
            </a:r>
          </a:p>
          <a:p>
            <a:pPr lvl="1"/>
            <a:r>
              <a:rPr lang="en-US" altLang="zh-CN" dirty="0"/>
              <a:t>Part of the program where the shared memory is </a:t>
            </a:r>
            <a:r>
              <a:rPr lang="en-US" altLang="zh-CN" dirty="0" smtClean="0"/>
              <a:t>accessed</a:t>
            </a:r>
          </a:p>
          <a:p>
            <a:pPr eaLnBrk="1" hangingPunct="1"/>
            <a:endParaRPr lang="en-US" altLang="zh-CN" dirty="0"/>
          </a:p>
          <a:p>
            <a:pPr eaLnBrk="1" hangingPunct="1"/>
            <a:r>
              <a:rPr lang="en-US" altLang="zh-CN" dirty="0" smtClean="0"/>
              <a:t>Mutual exclusion</a:t>
            </a:r>
          </a:p>
          <a:p>
            <a:pPr lvl="1" eaLnBrk="1" hangingPunct="1"/>
            <a:r>
              <a:rPr lang="en-US" altLang="zh-CN" dirty="0" smtClean="0"/>
              <a:t>Prohibit more than one process from reading and writing the shared data at the same time</a:t>
            </a:r>
          </a:p>
          <a:p>
            <a:pPr lvl="1" eaLnBrk="1" hangingPunct="1"/>
            <a:endParaRPr lang="en-US" altLang="zh-CN" dirty="0" smtClean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/>
              <a:t>Critical Section Problem</a:t>
            </a:r>
          </a:p>
        </p:txBody>
      </p:sp>
    </p:spTree>
    <p:extLst>
      <p:ext uri="{BB962C8B-B14F-4D97-AF65-F5344CB8AC3E}">
        <p14:creationId xmlns:p14="http://schemas.microsoft.com/office/powerpoint/2010/main" val="1163706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Critical Section Problem</a:t>
            </a:r>
          </a:p>
        </p:txBody>
      </p:sp>
      <p:sp>
        <p:nvSpPr>
          <p:cNvPr id="1024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Consider system of n processes {p</a:t>
            </a:r>
            <a:r>
              <a:rPr lang="en-US" baseline="-25000" dirty="0" smtClean="0"/>
              <a:t>0</a:t>
            </a:r>
            <a:r>
              <a:rPr lang="en-US" dirty="0" smtClean="0"/>
              <a:t>, p</a:t>
            </a:r>
            <a:r>
              <a:rPr lang="en-US" baseline="-25000" dirty="0" smtClean="0"/>
              <a:t>1</a:t>
            </a:r>
            <a:r>
              <a:rPr lang="en-US" dirty="0" smtClean="0"/>
              <a:t>, … p</a:t>
            </a:r>
            <a:r>
              <a:rPr lang="en-US" baseline="-25000" dirty="0" smtClean="0"/>
              <a:t>n-1</a:t>
            </a:r>
            <a:r>
              <a:rPr lang="en-US" dirty="0" smtClean="0"/>
              <a:t>}</a:t>
            </a:r>
          </a:p>
          <a:p>
            <a:r>
              <a:rPr lang="en-US" dirty="0" smtClean="0"/>
              <a:t>Each process has </a:t>
            </a:r>
            <a:r>
              <a:rPr lang="en-US" b="1" dirty="0" smtClean="0">
                <a:solidFill>
                  <a:srgbClr val="0000FF"/>
                </a:solidFill>
              </a:rPr>
              <a:t>critical section </a:t>
            </a:r>
            <a:r>
              <a:rPr lang="en-US" dirty="0" smtClean="0"/>
              <a:t>segment of code</a:t>
            </a:r>
          </a:p>
          <a:p>
            <a:pPr lvl="1"/>
            <a:r>
              <a:rPr lang="en-US" dirty="0" smtClean="0"/>
              <a:t>Process may be changing common variables, updating table, writing file, </a:t>
            </a:r>
            <a:r>
              <a:rPr lang="en-US" dirty="0" err="1" smtClean="0"/>
              <a:t>etc</a:t>
            </a:r>
            <a:endParaRPr lang="en-US" dirty="0" smtClean="0"/>
          </a:p>
          <a:p>
            <a:pPr lvl="1"/>
            <a:r>
              <a:rPr lang="en-US" dirty="0" smtClean="0"/>
              <a:t>When one process in critical section, no other may be in its critical section</a:t>
            </a:r>
          </a:p>
          <a:p>
            <a:r>
              <a:rPr lang="en-US" dirty="0" smtClean="0"/>
              <a:t>Critical section problem is to design protocol to solve this</a:t>
            </a:r>
          </a:p>
          <a:p>
            <a:r>
              <a:rPr lang="en-US" dirty="0" smtClean="0"/>
              <a:t>Each process must ask permission to enter critical section in </a:t>
            </a:r>
            <a:r>
              <a:rPr lang="en-US" b="1" dirty="0" smtClean="0">
                <a:solidFill>
                  <a:srgbClr val="0000FF"/>
                </a:solidFill>
              </a:rPr>
              <a:t>entry section</a:t>
            </a:r>
            <a:r>
              <a:rPr lang="en-US" dirty="0" smtClean="0"/>
              <a:t>, may follow critical section with </a:t>
            </a:r>
            <a:r>
              <a:rPr lang="en-US" b="1" dirty="0" smtClean="0">
                <a:solidFill>
                  <a:srgbClr val="0000FF"/>
                </a:solidFill>
              </a:rPr>
              <a:t>exit section</a:t>
            </a:r>
            <a:r>
              <a:rPr lang="en-US" dirty="0" smtClean="0"/>
              <a:t>, then </a:t>
            </a:r>
            <a:r>
              <a:rPr lang="en-US" b="1" dirty="0" smtClean="0">
                <a:solidFill>
                  <a:srgbClr val="0000FF"/>
                </a:solidFill>
              </a:rPr>
              <a:t>remainder section</a:t>
            </a:r>
          </a:p>
        </p:txBody>
      </p:sp>
    </p:spTree>
    <p:extLst>
      <p:ext uri="{BB962C8B-B14F-4D97-AF65-F5344CB8AC3E}">
        <p14:creationId xmlns:p14="http://schemas.microsoft.com/office/powerpoint/2010/main" val="1558252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Slide Number Placeholder 5"/>
          <p:cNvSpPr txBox="1">
            <a:spLocks noGrp="1"/>
          </p:cNvSpPr>
          <p:nvPr/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algn="r" eaLnBrk="1" hangingPunct="1"/>
            <a:fld id="{0552CE47-4279-4B1B-BEAA-A15422FE61D4}" type="slidenum">
              <a:rPr lang="zh-CN" altLang="en-US" sz="1400">
                <a:ea typeface="MS PGothic" charset="-128"/>
              </a:rPr>
              <a:pPr algn="r" eaLnBrk="1" hangingPunct="1"/>
              <a:t>104</a:t>
            </a:fld>
            <a:endParaRPr lang="en-US" altLang="zh-CN" sz="1400">
              <a:ea typeface="MS PGothic" charset="-128"/>
            </a:endParaRPr>
          </a:p>
        </p:txBody>
      </p:sp>
      <p:sp>
        <p:nvSpPr>
          <p:cNvPr id="35843" name="Text Box 2"/>
          <p:cNvSpPr txBox="1">
            <a:spLocks noChangeArrowheads="1"/>
          </p:cNvSpPr>
          <p:nvPr/>
        </p:nvSpPr>
        <p:spPr bwMode="auto">
          <a:xfrm>
            <a:off x="838200" y="6096000"/>
            <a:ext cx="7162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altLang="zh-CN" sz="2400">
                <a:ea typeface="MS PGothic" charset="-128"/>
              </a:rPr>
              <a:t>General structure of a typical process P</a:t>
            </a:r>
            <a:r>
              <a:rPr lang="en-US" altLang="zh-CN" sz="2400" i="1" baseline="-25000">
                <a:ea typeface="MS PGothic" charset="-128"/>
              </a:rPr>
              <a:t>i</a:t>
            </a:r>
            <a:endParaRPr lang="en-US" altLang="zh-CN" sz="2400">
              <a:ea typeface="MS PGothic" charset="-128"/>
            </a:endParaRPr>
          </a:p>
        </p:txBody>
      </p:sp>
      <p:sp>
        <p:nvSpPr>
          <p:cNvPr id="35844" name="Text Box 3"/>
          <p:cNvSpPr txBox="1">
            <a:spLocks noChangeArrowheads="1"/>
          </p:cNvSpPr>
          <p:nvPr/>
        </p:nvSpPr>
        <p:spPr bwMode="auto">
          <a:xfrm>
            <a:off x="2514600" y="1371600"/>
            <a:ext cx="1600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altLang="zh-CN" sz="2400">
                <a:ea typeface="MS PGothic" charset="-128"/>
              </a:rPr>
              <a:t>do {</a:t>
            </a:r>
          </a:p>
        </p:txBody>
      </p:sp>
      <p:sp>
        <p:nvSpPr>
          <p:cNvPr id="35845" name="Text Box 4"/>
          <p:cNvSpPr txBox="1">
            <a:spLocks noChangeArrowheads="1"/>
          </p:cNvSpPr>
          <p:nvPr/>
        </p:nvSpPr>
        <p:spPr bwMode="auto">
          <a:xfrm>
            <a:off x="2895600" y="2057400"/>
            <a:ext cx="1981200" cy="4667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altLang="zh-CN" sz="2400" i="1">
                <a:solidFill>
                  <a:schemeClr val="accent2"/>
                </a:solidFill>
                <a:ea typeface="MS PGothic" charset="-128"/>
              </a:rPr>
              <a:t>entry section</a:t>
            </a:r>
            <a:endParaRPr lang="en-US" altLang="zh-CN" sz="2400" i="1">
              <a:solidFill>
                <a:srgbClr val="FF0000"/>
              </a:solidFill>
              <a:ea typeface="MS PGothic" charset="-128"/>
            </a:endParaRPr>
          </a:p>
        </p:txBody>
      </p:sp>
      <p:sp>
        <p:nvSpPr>
          <p:cNvPr id="35846" name="Text Box 5"/>
          <p:cNvSpPr txBox="1">
            <a:spLocks noChangeArrowheads="1"/>
          </p:cNvSpPr>
          <p:nvPr/>
        </p:nvSpPr>
        <p:spPr bwMode="auto">
          <a:xfrm>
            <a:off x="3276600" y="2743200"/>
            <a:ext cx="2590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altLang="zh-CN" sz="2400">
                <a:solidFill>
                  <a:srgbClr val="FF0000"/>
                </a:solidFill>
                <a:ea typeface="MS PGothic" charset="-128"/>
              </a:rPr>
              <a:t>critical section</a:t>
            </a:r>
          </a:p>
        </p:txBody>
      </p:sp>
      <p:sp>
        <p:nvSpPr>
          <p:cNvPr id="35847" name="Text Box 6"/>
          <p:cNvSpPr txBox="1">
            <a:spLocks noChangeArrowheads="1"/>
          </p:cNvSpPr>
          <p:nvPr/>
        </p:nvSpPr>
        <p:spPr bwMode="auto">
          <a:xfrm>
            <a:off x="2895600" y="3352800"/>
            <a:ext cx="1981200" cy="4667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altLang="zh-CN" sz="2400" i="1">
                <a:solidFill>
                  <a:schemeClr val="accent2"/>
                </a:solidFill>
                <a:ea typeface="MS PGothic" charset="-128"/>
              </a:rPr>
              <a:t>exit section</a:t>
            </a:r>
            <a:endParaRPr lang="en-US" altLang="zh-CN" sz="2400" i="1">
              <a:solidFill>
                <a:srgbClr val="FF0000"/>
              </a:solidFill>
              <a:ea typeface="MS PGothic" charset="-128"/>
            </a:endParaRPr>
          </a:p>
        </p:txBody>
      </p:sp>
      <p:sp>
        <p:nvSpPr>
          <p:cNvPr id="35848" name="Text Box 7"/>
          <p:cNvSpPr txBox="1">
            <a:spLocks noChangeArrowheads="1"/>
          </p:cNvSpPr>
          <p:nvPr/>
        </p:nvSpPr>
        <p:spPr bwMode="auto">
          <a:xfrm>
            <a:off x="3352800" y="4038600"/>
            <a:ext cx="2590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altLang="zh-CN" sz="2400">
                <a:ea typeface="MS PGothic" charset="-128"/>
              </a:rPr>
              <a:t>remainder section</a:t>
            </a:r>
          </a:p>
        </p:txBody>
      </p:sp>
      <p:sp>
        <p:nvSpPr>
          <p:cNvPr id="35849" name="Text Box 8"/>
          <p:cNvSpPr txBox="1">
            <a:spLocks noChangeArrowheads="1"/>
          </p:cNvSpPr>
          <p:nvPr/>
        </p:nvSpPr>
        <p:spPr bwMode="auto">
          <a:xfrm>
            <a:off x="2514600" y="4648200"/>
            <a:ext cx="2667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altLang="zh-CN" sz="2400">
                <a:ea typeface="MS PGothic" charset="-128"/>
              </a:rPr>
              <a:t>} while (TRUE);</a:t>
            </a:r>
          </a:p>
        </p:txBody>
      </p:sp>
      <p:sp>
        <p:nvSpPr>
          <p:cNvPr id="35850" name="Rectangle 9"/>
          <p:cNvSpPr>
            <a:spLocks noChangeArrowheads="1"/>
          </p:cNvSpPr>
          <p:nvPr/>
        </p:nvSpPr>
        <p:spPr bwMode="auto">
          <a:xfrm>
            <a:off x="625475" y="347663"/>
            <a:ext cx="570865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zh-CN" sz="4400">
                <a:solidFill>
                  <a:schemeClr val="tx2"/>
                </a:solidFill>
                <a:ea typeface="MS PGothic" charset="-128"/>
              </a:rPr>
              <a:t>Critical Section Problem</a:t>
            </a:r>
          </a:p>
        </p:txBody>
      </p:sp>
    </p:spTree>
    <p:extLst>
      <p:ext uri="{BB962C8B-B14F-4D97-AF65-F5344CB8AC3E}">
        <p14:creationId xmlns:p14="http://schemas.microsoft.com/office/powerpoint/2010/main" val="4235207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>
          <a:xfrm>
            <a:off x="962025" y="277416"/>
            <a:ext cx="7724775" cy="57626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 smtClean="0"/>
              <a:t>Solution to Critical-Section Problem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229916"/>
            <a:ext cx="7864475" cy="5170884"/>
          </a:xfrm>
        </p:spPr>
        <p:txBody>
          <a:bodyPr>
            <a:normAutofit fontScale="92500" lnSpcReduction="20000"/>
          </a:bodyPr>
          <a:lstStyle/>
          <a:p>
            <a:pPr>
              <a:buFont typeface="Monotype Sorts" charset="2"/>
              <a:buNone/>
            </a:pPr>
            <a:r>
              <a:rPr lang="en-US" sz="1800" dirty="0" smtClean="0">
                <a:solidFill>
                  <a:srgbClr val="000000"/>
                </a:solidFill>
              </a:rPr>
              <a:t>1.</a:t>
            </a:r>
            <a:r>
              <a:rPr lang="en-US" sz="1800" b="1" dirty="0" smtClean="0">
                <a:solidFill>
                  <a:srgbClr val="000000"/>
                </a:solidFill>
              </a:rPr>
              <a:t> </a:t>
            </a:r>
            <a:r>
              <a:rPr lang="en-US" sz="2400" b="1" dirty="0" smtClean="0">
                <a:solidFill>
                  <a:srgbClr val="000000"/>
                </a:solidFill>
              </a:rPr>
              <a:t>Mutual Exclusion </a:t>
            </a:r>
            <a:r>
              <a:rPr lang="en-US" sz="2400" dirty="0" smtClean="0"/>
              <a:t>- If process P</a:t>
            </a:r>
            <a:r>
              <a:rPr lang="en-US" sz="2400" baseline="-25000" dirty="0" smtClean="0"/>
              <a:t>i</a:t>
            </a:r>
            <a:r>
              <a:rPr lang="en-US" sz="2400" dirty="0" smtClean="0"/>
              <a:t> is executing in its critical section, then no other processes can be executing in their critical sections</a:t>
            </a:r>
          </a:p>
          <a:p>
            <a:pPr>
              <a:buFont typeface="Monotype Sorts" charset="2"/>
              <a:buAutoNum type="arabicPeriod"/>
            </a:pPr>
            <a:endParaRPr lang="en-US" sz="1800" dirty="0" smtClean="0"/>
          </a:p>
          <a:p>
            <a:pPr>
              <a:buFont typeface="Monotype Sorts" charset="2"/>
              <a:buNone/>
            </a:pPr>
            <a:r>
              <a:rPr lang="en-US" sz="1800" dirty="0" smtClean="0">
                <a:solidFill>
                  <a:srgbClr val="000000"/>
                </a:solidFill>
              </a:rPr>
              <a:t>2. </a:t>
            </a:r>
            <a:r>
              <a:rPr lang="en-US" sz="2400" b="1" dirty="0" smtClean="0">
                <a:solidFill>
                  <a:srgbClr val="000000"/>
                </a:solidFill>
              </a:rPr>
              <a:t>Progress</a:t>
            </a:r>
            <a:r>
              <a:rPr lang="en-US" sz="2400" b="1" dirty="0" smtClean="0"/>
              <a:t> </a:t>
            </a:r>
            <a:r>
              <a:rPr lang="en-US" sz="2400" dirty="0" smtClean="0"/>
              <a:t>– </a:t>
            </a:r>
          </a:p>
          <a:p>
            <a:r>
              <a:rPr lang="en-US" sz="2400" dirty="0" smtClean="0"/>
              <a:t>If no process is executing in its critical section </a:t>
            </a:r>
          </a:p>
          <a:p>
            <a:r>
              <a:rPr lang="en-US" sz="2400" dirty="0" smtClean="0"/>
              <a:t>and there exist some processes that wish to enter their critical section</a:t>
            </a:r>
          </a:p>
          <a:p>
            <a:r>
              <a:rPr lang="en-US" sz="2400" dirty="0" smtClean="0"/>
              <a:t>then only the processes outside remainder section (i.e. the processes competing for critical section, or exit section) can participate in deciding which process will enter CS next</a:t>
            </a:r>
          </a:p>
          <a:p>
            <a:pPr marL="0" indent="0">
              <a:buNone/>
            </a:pPr>
            <a:endParaRPr lang="en-US" sz="1800" dirty="0" smtClean="0"/>
          </a:p>
          <a:p>
            <a:pPr>
              <a:buFont typeface="Monotype Sorts" charset="2"/>
              <a:buNone/>
            </a:pPr>
            <a:r>
              <a:rPr lang="en-US" sz="1800" dirty="0" smtClean="0"/>
              <a:t>3. </a:t>
            </a:r>
            <a:r>
              <a:rPr lang="en-US" sz="2000" b="1" dirty="0" smtClean="0">
                <a:solidFill>
                  <a:srgbClr val="000000"/>
                </a:solidFill>
              </a:rPr>
              <a:t>Bounded Waiting </a:t>
            </a:r>
            <a:r>
              <a:rPr lang="en-US" sz="2000" dirty="0" smtClean="0"/>
              <a:t>-  A bound must exist on the number of times that other processes are allowed to enter their critical sections after </a:t>
            </a:r>
            <a:r>
              <a:rPr lang="en-US" sz="2000" dirty="0" smtClean="0">
                <a:solidFill>
                  <a:srgbClr val="FF0000"/>
                </a:solidFill>
              </a:rPr>
              <a:t>a process has made a request </a:t>
            </a:r>
            <a:r>
              <a:rPr lang="en-US" sz="2000" dirty="0" smtClean="0"/>
              <a:t>to enter its critical section and before that request is granted</a:t>
            </a:r>
          </a:p>
          <a:p>
            <a:pPr marL="797878" lvl="1" indent="-341154">
              <a:buSzPct val="125000"/>
              <a:buFont typeface="Wingdings 2" charset="2"/>
              <a:buChar char=""/>
            </a:pPr>
            <a:r>
              <a:rPr lang="en-US" sz="2000" dirty="0" smtClean="0"/>
              <a:t>Assume that each process executes at a nonzero speed </a:t>
            </a:r>
          </a:p>
          <a:p>
            <a:pPr marL="797878" lvl="1" indent="-341154">
              <a:buSzPct val="125000"/>
              <a:buFont typeface="Wingdings 2" charset="2"/>
              <a:buChar char=""/>
            </a:pPr>
            <a:r>
              <a:rPr lang="en-US" sz="2000" dirty="0" smtClean="0"/>
              <a:t>No assumption concerning </a:t>
            </a:r>
            <a:r>
              <a:rPr lang="en-US" sz="2000" b="1" dirty="0" smtClean="0">
                <a:solidFill>
                  <a:srgbClr val="0000FF"/>
                </a:solidFill>
              </a:rPr>
              <a:t>relative speed </a:t>
            </a:r>
            <a:r>
              <a:rPr lang="en-US" sz="2000" dirty="0" smtClean="0"/>
              <a:t>of the </a:t>
            </a:r>
            <a:r>
              <a:rPr lang="en-US" sz="2000" dirty="0" smtClean="0">
                <a:solidFill>
                  <a:srgbClr val="000000"/>
                </a:solidFill>
              </a:rPr>
              <a:t>n </a:t>
            </a:r>
            <a:r>
              <a:rPr lang="en-US" sz="2000" dirty="0" smtClean="0"/>
              <a:t>processes</a:t>
            </a:r>
          </a:p>
        </p:txBody>
      </p:sp>
    </p:spTree>
    <p:extLst>
      <p:ext uri="{BB962C8B-B14F-4D97-AF65-F5344CB8AC3E}">
        <p14:creationId xmlns:p14="http://schemas.microsoft.com/office/powerpoint/2010/main" val="910775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Slide Number Placeholder 5"/>
          <p:cNvSpPr txBox="1">
            <a:spLocks noGrp="1"/>
          </p:cNvSpPr>
          <p:nvPr/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algn="r" eaLnBrk="1" hangingPunct="1"/>
            <a:fld id="{0552CE47-4279-4B1B-BEAA-A15422FE61D4}" type="slidenum">
              <a:rPr lang="zh-CN" altLang="en-US" sz="1400">
                <a:ea typeface="MS PGothic" charset="-128"/>
              </a:rPr>
              <a:pPr algn="r" eaLnBrk="1" hangingPunct="1"/>
              <a:t>106</a:t>
            </a:fld>
            <a:endParaRPr lang="en-US" altLang="zh-CN" sz="1400">
              <a:ea typeface="MS PGothic" charset="-128"/>
            </a:endParaRPr>
          </a:p>
        </p:txBody>
      </p:sp>
      <p:sp>
        <p:nvSpPr>
          <p:cNvPr id="35843" name="Text Box 2"/>
          <p:cNvSpPr txBox="1">
            <a:spLocks noChangeArrowheads="1"/>
          </p:cNvSpPr>
          <p:nvPr/>
        </p:nvSpPr>
        <p:spPr bwMode="auto">
          <a:xfrm>
            <a:off x="838200" y="6096000"/>
            <a:ext cx="7162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altLang="zh-CN" sz="2400">
                <a:ea typeface="MS PGothic" charset="-128"/>
              </a:rPr>
              <a:t>General structure of a typical process P</a:t>
            </a:r>
            <a:r>
              <a:rPr lang="en-US" altLang="zh-CN" sz="2400" i="1" baseline="-25000">
                <a:ea typeface="MS PGothic" charset="-128"/>
              </a:rPr>
              <a:t>i</a:t>
            </a:r>
            <a:endParaRPr lang="en-US" altLang="zh-CN" sz="2400">
              <a:ea typeface="MS PGothic" charset="-128"/>
            </a:endParaRPr>
          </a:p>
        </p:txBody>
      </p:sp>
      <p:sp>
        <p:nvSpPr>
          <p:cNvPr id="35844" name="Text Box 3"/>
          <p:cNvSpPr txBox="1">
            <a:spLocks noChangeArrowheads="1"/>
          </p:cNvSpPr>
          <p:nvPr/>
        </p:nvSpPr>
        <p:spPr bwMode="auto">
          <a:xfrm>
            <a:off x="2514600" y="1371600"/>
            <a:ext cx="1600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altLang="zh-CN" sz="2400">
                <a:ea typeface="MS PGothic" charset="-128"/>
              </a:rPr>
              <a:t>do {</a:t>
            </a:r>
          </a:p>
        </p:txBody>
      </p:sp>
      <p:sp>
        <p:nvSpPr>
          <p:cNvPr id="35845" name="Text Box 4"/>
          <p:cNvSpPr txBox="1">
            <a:spLocks noChangeArrowheads="1"/>
          </p:cNvSpPr>
          <p:nvPr/>
        </p:nvSpPr>
        <p:spPr bwMode="auto">
          <a:xfrm>
            <a:off x="2895600" y="2057400"/>
            <a:ext cx="1981200" cy="4667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altLang="zh-CN" sz="2400" i="1">
                <a:solidFill>
                  <a:schemeClr val="accent2"/>
                </a:solidFill>
                <a:ea typeface="MS PGothic" charset="-128"/>
              </a:rPr>
              <a:t>entry section</a:t>
            </a:r>
            <a:endParaRPr lang="en-US" altLang="zh-CN" sz="2400" i="1">
              <a:solidFill>
                <a:srgbClr val="FF0000"/>
              </a:solidFill>
              <a:ea typeface="MS PGothic" charset="-128"/>
            </a:endParaRPr>
          </a:p>
        </p:txBody>
      </p:sp>
      <p:sp>
        <p:nvSpPr>
          <p:cNvPr id="35846" name="Text Box 5"/>
          <p:cNvSpPr txBox="1">
            <a:spLocks noChangeArrowheads="1"/>
          </p:cNvSpPr>
          <p:nvPr/>
        </p:nvSpPr>
        <p:spPr bwMode="auto">
          <a:xfrm>
            <a:off x="3276600" y="2743200"/>
            <a:ext cx="2590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altLang="zh-CN" sz="2400">
                <a:solidFill>
                  <a:srgbClr val="FF0000"/>
                </a:solidFill>
                <a:ea typeface="MS PGothic" charset="-128"/>
              </a:rPr>
              <a:t>critical section</a:t>
            </a:r>
          </a:p>
        </p:txBody>
      </p:sp>
      <p:sp>
        <p:nvSpPr>
          <p:cNvPr id="35847" name="Text Box 6"/>
          <p:cNvSpPr txBox="1">
            <a:spLocks noChangeArrowheads="1"/>
          </p:cNvSpPr>
          <p:nvPr/>
        </p:nvSpPr>
        <p:spPr bwMode="auto">
          <a:xfrm>
            <a:off x="2895600" y="3352800"/>
            <a:ext cx="1981200" cy="4667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altLang="zh-CN" sz="2400" i="1">
                <a:solidFill>
                  <a:schemeClr val="accent2"/>
                </a:solidFill>
                <a:ea typeface="MS PGothic" charset="-128"/>
              </a:rPr>
              <a:t>exit section</a:t>
            </a:r>
            <a:endParaRPr lang="en-US" altLang="zh-CN" sz="2400" i="1">
              <a:solidFill>
                <a:srgbClr val="FF0000"/>
              </a:solidFill>
              <a:ea typeface="MS PGothic" charset="-128"/>
            </a:endParaRPr>
          </a:p>
        </p:txBody>
      </p:sp>
      <p:sp>
        <p:nvSpPr>
          <p:cNvPr id="35848" name="Text Box 7"/>
          <p:cNvSpPr txBox="1">
            <a:spLocks noChangeArrowheads="1"/>
          </p:cNvSpPr>
          <p:nvPr/>
        </p:nvSpPr>
        <p:spPr bwMode="auto">
          <a:xfrm>
            <a:off x="3352800" y="4038600"/>
            <a:ext cx="2590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altLang="zh-CN" sz="2400">
                <a:ea typeface="MS PGothic" charset="-128"/>
              </a:rPr>
              <a:t>remainder section</a:t>
            </a:r>
          </a:p>
        </p:txBody>
      </p:sp>
      <p:sp>
        <p:nvSpPr>
          <p:cNvPr id="35849" name="Text Box 8"/>
          <p:cNvSpPr txBox="1">
            <a:spLocks noChangeArrowheads="1"/>
          </p:cNvSpPr>
          <p:nvPr/>
        </p:nvSpPr>
        <p:spPr bwMode="auto">
          <a:xfrm>
            <a:off x="2514600" y="4648200"/>
            <a:ext cx="2667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altLang="zh-CN" sz="2400">
                <a:ea typeface="MS PGothic" charset="-128"/>
              </a:rPr>
              <a:t>} while (TRUE);</a:t>
            </a:r>
          </a:p>
        </p:txBody>
      </p:sp>
      <p:sp>
        <p:nvSpPr>
          <p:cNvPr id="35850" name="Rectangle 9"/>
          <p:cNvSpPr>
            <a:spLocks noChangeArrowheads="1"/>
          </p:cNvSpPr>
          <p:nvPr/>
        </p:nvSpPr>
        <p:spPr bwMode="auto">
          <a:xfrm>
            <a:off x="625475" y="347663"/>
            <a:ext cx="570865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zh-CN" sz="4400" dirty="0">
                <a:solidFill>
                  <a:schemeClr val="tx2"/>
                </a:solidFill>
                <a:ea typeface="MS PGothic" charset="-128"/>
              </a:rPr>
              <a:t>Critical Section Problem</a:t>
            </a:r>
          </a:p>
        </p:txBody>
      </p:sp>
    </p:spTree>
    <p:extLst>
      <p:ext uri="{BB962C8B-B14F-4D97-AF65-F5344CB8AC3E}">
        <p14:creationId xmlns:p14="http://schemas.microsoft.com/office/powerpoint/2010/main" val="3798278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5470525"/>
            <a:ext cx="8229600" cy="660400"/>
          </a:xfrm>
        </p:spPr>
        <p:txBody>
          <a:bodyPr/>
          <a:lstStyle/>
          <a:p>
            <a:pPr algn="ctr" eaLnBrk="1" hangingPunct="1">
              <a:buFont typeface="Wingdings" pitchFamily="2" charset="2"/>
              <a:buNone/>
            </a:pPr>
            <a:r>
              <a:rPr lang="en-US" altLang="zh-CN" smtClean="0"/>
              <a:t>Mutual exclusion using critical regions</a:t>
            </a:r>
          </a:p>
        </p:txBody>
      </p:sp>
      <p:pic>
        <p:nvPicPr>
          <p:cNvPr id="3686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675" y="1254125"/>
            <a:ext cx="8305800" cy="4037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9"/>
          <p:cNvSpPr>
            <a:spLocks noChangeArrowheads="1"/>
          </p:cNvSpPr>
          <p:nvPr/>
        </p:nvSpPr>
        <p:spPr bwMode="auto">
          <a:xfrm>
            <a:off x="625475" y="347663"/>
            <a:ext cx="570865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zh-CN" sz="4400" dirty="0">
                <a:solidFill>
                  <a:schemeClr val="tx2"/>
                </a:solidFill>
                <a:ea typeface="MS PGothic" charset="-128"/>
              </a:rPr>
              <a:t>Critical Section Problem</a:t>
            </a:r>
          </a:p>
        </p:txBody>
      </p:sp>
    </p:spTree>
    <p:extLst>
      <p:ext uri="{BB962C8B-B14F-4D97-AF65-F5344CB8AC3E}">
        <p14:creationId xmlns:p14="http://schemas.microsoft.com/office/powerpoint/2010/main" val="4118017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400" dirty="0" smtClean="0"/>
              <a:t>Mutual Exclusion</a:t>
            </a:r>
            <a:endParaRPr lang="zh-CN" altLang="en-US" sz="3400" dirty="0" smtClean="0"/>
          </a:p>
        </p:txBody>
      </p:sp>
      <p:sp>
        <p:nvSpPr>
          <p:cNvPr id="378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 dirty="0" smtClean="0"/>
              <a:t>Disable interrupt</a:t>
            </a:r>
          </a:p>
          <a:p>
            <a:pPr lvl="1" eaLnBrk="1" hangingPunct="1"/>
            <a:r>
              <a:rPr lang="en-US" altLang="zh-CN" dirty="0" smtClean="0"/>
              <a:t>After entering critical region, disable all interrupts</a:t>
            </a:r>
          </a:p>
          <a:p>
            <a:pPr lvl="1" eaLnBrk="1" hangingPunct="1"/>
            <a:r>
              <a:rPr lang="en-US" altLang="zh-CN" dirty="0" smtClean="0"/>
              <a:t>Since clock is just an interrupt, no CPU preemption can occur</a:t>
            </a:r>
          </a:p>
          <a:p>
            <a:pPr lvl="1" eaLnBrk="1" hangingPunct="1"/>
            <a:r>
              <a:rPr lang="en-US" altLang="zh-CN" dirty="0" smtClean="0"/>
              <a:t>Disabling interrupt is useful for OS itself, but not for users…</a:t>
            </a:r>
          </a:p>
        </p:txBody>
      </p:sp>
    </p:spTree>
    <p:extLst>
      <p:ext uri="{BB962C8B-B14F-4D97-AF65-F5344CB8AC3E}">
        <p14:creationId xmlns:p14="http://schemas.microsoft.com/office/powerpoint/2010/main" val="2657495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800" smtClean="0"/>
              <a:t>Mutual Exclusion with busy waiting</a:t>
            </a:r>
          </a:p>
        </p:txBody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95400"/>
            <a:ext cx="8229600" cy="4525963"/>
          </a:xfrm>
        </p:spPr>
        <p:txBody>
          <a:bodyPr>
            <a:normAutofit lnSpcReduction="10000"/>
          </a:bodyPr>
          <a:lstStyle/>
          <a:p>
            <a:pPr eaLnBrk="1" hangingPunct="1"/>
            <a:r>
              <a:rPr lang="en-US" altLang="zh-CN" dirty="0" smtClean="0"/>
              <a:t>Lock variable</a:t>
            </a:r>
          </a:p>
          <a:p>
            <a:pPr lvl="1" eaLnBrk="1" hangingPunct="1"/>
            <a:r>
              <a:rPr lang="en-US" altLang="zh-CN" dirty="0" smtClean="0"/>
              <a:t>A software solution</a:t>
            </a:r>
          </a:p>
          <a:p>
            <a:pPr lvl="1" eaLnBrk="1" hangingPunct="1"/>
            <a:r>
              <a:rPr lang="en-US" altLang="zh-CN" dirty="0" smtClean="0"/>
              <a:t>A single, shared variable (lock)</a:t>
            </a:r>
          </a:p>
          <a:p>
            <a:pPr lvl="1" eaLnBrk="1" hangingPunct="1"/>
            <a:r>
              <a:rPr lang="en-US" altLang="zh-CN" dirty="0" smtClean="0"/>
              <a:t>before entering critical region, programs test the variable, </a:t>
            </a:r>
          </a:p>
          <a:p>
            <a:pPr lvl="1" eaLnBrk="1" hangingPunct="1"/>
            <a:r>
              <a:rPr lang="en-US" altLang="zh-CN" dirty="0" smtClean="0"/>
              <a:t>if 0, enter CS; </a:t>
            </a:r>
          </a:p>
          <a:p>
            <a:pPr lvl="1" eaLnBrk="1" hangingPunct="1"/>
            <a:r>
              <a:rPr lang="en-US" altLang="zh-CN" dirty="0" smtClean="0"/>
              <a:t>if 1, the critical region is occupied</a:t>
            </a:r>
          </a:p>
          <a:p>
            <a:pPr marL="457200" lvl="1" indent="0" eaLnBrk="1" hangingPunct="1">
              <a:buNone/>
            </a:pPr>
            <a:endParaRPr lang="en-US" altLang="zh-CN" dirty="0" smtClean="0"/>
          </a:p>
          <a:p>
            <a:pPr lvl="1" eaLnBrk="1" hangingPunct="1"/>
            <a:r>
              <a:rPr lang="en-US" altLang="zh-CN" b="1" dirty="0" smtClean="0"/>
              <a:t>What is the problem?</a:t>
            </a:r>
          </a:p>
          <a:p>
            <a:pPr lvl="1" eaLnBrk="1" hangingPunct="1"/>
            <a:endParaRPr lang="en-US" altLang="zh-CN" dirty="0" smtClean="0"/>
          </a:p>
        </p:txBody>
      </p:sp>
      <p:sp>
        <p:nvSpPr>
          <p:cNvPr id="2" name="TextBox 1"/>
          <p:cNvSpPr txBox="1"/>
          <p:nvPr/>
        </p:nvSpPr>
        <p:spPr>
          <a:xfrm>
            <a:off x="5486400" y="4572000"/>
            <a:ext cx="2971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While(true)</a:t>
            </a:r>
          </a:p>
          <a:p>
            <a:r>
              <a:rPr lang="en-US" dirty="0" smtClean="0"/>
              <a:t>{</a:t>
            </a:r>
          </a:p>
          <a:p>
            <a:r>
              <a:rPr lang="en-US" dirty="0" smtClean="0"/>
              <a:t>	while(lock!=0);</a:t>
            </a:r>
          </a:p>
          <a:p>
            <a:r>
              <a:rPr lang="en-US" dirty="0"/>
              <a:t>	</a:t>
            </a:r>
            <a:r>
              <a:rPr lang="en-US" dirty="0" smtClean="0"/>
              <a:t>Lock=1</a:t>
            </a:r>
          </a:p>
          <a:p>
            <a:r>
              <a:rPr lang="en-US" dirty="0" smtClean="0"/>
              <a:t>	CS()</a:t>
            </a:r>
          </a:p>
          <a:p>
            <a:r>
              <a:rPr lang="en-US" dirty="0" smtClean="0"/>
              <a:t>	Lock=0</a:t>
            </a:r>
          </a:p>
          <a:p>
            <a:r>
              <a:rPr lang="en-US" dirty="0"/>
              <a:t>	</a:t>
            </a:r>
            <a:r>
              <a:rPr lang="en-US" dirty="0" smtClean="0"/>
              <a:t>Non-CS()</a:t>
            </a:r>
          </a:p>
          <a:p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136949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1041400" y="277416"/>
            <a:ext cx="7645400" cy="576263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Scheduling </a:t>
            </a:r>
            <a:r>
              <a:rPr lang="en-US" b="1" dirty="0"/>
              <a:t>queues</a:t>
            </a:r>
            <a:endParaRPr lang="en-US" dirty="0" smtClean="0"/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1" y="1143000"/>
            <a:ext cx="8305800" cy="5334000"/>
          </a:xfrm>
        </p:spPr>
        <p:txBody>
          <a:bodyPr>
            <a:normAutofit/>
          </a:bodyPr>
          <a:lstStyle/>
          <a:p>
            <a:endParaRPr lang="en-US" dirty="0" smtClean="0"/>
          </a:p>
          <a:p>
            <a:r>
              <a:rPr lang="en-US" dirty="0" smtClean="0"/>
              <a:t>Maintains </a:t>
            </a:r>
            <a:r>
              <a:rPr lang="en-US" b="1" dirty="0" smtClean="0"/>
              <a:t>scheduling queues </a:t>
            </a:r>
            <a:r>
              <a:rPr lang="en-US" dirty="0" smtClean="0"/>
              <a:t>of processes</a:t>
            </a:r>
          </a:p>
          <a:p>
            <a:pPr lvl="1"/>
            <a:r>
              <a:rPr lang="en-US" b="1" dirty="0" smtClean="0"/>
              <a:t>Job queue</a:t>
            </a:r>
            <a:r>
              <a:rPr lang="en-US" dirty="0" smtClean="0"/>
              <a:t> – set of all processes in the system</a:t>
            </a:r>
          </a:p>
          <a:p>
            <a:pPr lvl="1"/>
            <a:r>
              <a:rPr lang="en-US" b="1" dirty="0" smtClean="0"/>
              <a:t>Ready queue </a:t>
            </a:r>
            <a:r>
              <a:rPr lang="en-US" dirty="0" smtClean="0"/>
              <a:t>– set of all processes residing in main memory, ready and waiting to execute</a:t>
            </a:r>
          </a:p>
          <a:p>
            <a:pPr lvl="1"/>
            <a:r>
              <a:rPr lang="en-US" b="1" dirty="0" smtClean="0"/>
              <a:t>Device queues </a:t>
            </a:r>
            <a:r>
              <a:rPr lang="en-US" dirty="0" smtClean="0"/>
              <a:t>– set of processes waiting for an I/O device</a:t>
            </a:r>
          </a:p>
          <a:p>
            <a:r>
              <a:rPr lang="en-US" dirty="0" smtClean="0"/>
              <a:t>Processes migrate among the various queues</a:t>
            </a:r>
          </a:p>
        </p:txBody>
      </p:sp>
    </p:spTree>
    <p:extLst>
      <p:ext uri="{BB962C8B-B14F-4D97-AF65-F5344CB8AC3E}">
        <p14:creationId xmlns:p14="http://schemas.microsoft.com/office/powerpoint/2010/main" val="1338540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Concepts</a:t>
            </a:r>
          </a:p>
        </p:txBody>
      </p:sp>
      <p:sp>
        <p:nvSpPr>
          <p:cNvPr id="409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42913" y="1411288"/>
            <a:ext cx="8229600" cy="4530725"/>
          </a:xfrm>
        </p:spPr>
        <p:txBody>
          <a:bodyPr/>
          <a:lstStyle/>
          <a:p>
            <a:pPr eaLnBrk="1" hangingPunct="1"/>
            <a:r>
              <a:rPr lang="en-US" altLang="zh-CN" dirty="0" smtClean="0"/>
              <a:t>Busy waiting</a:t>
            </a:r>
          </a:p>
          <a:p>
            <a:pPr lvl="1" eaLnBrk="1" hangingPunct="1"/>
            <a:r>
              <a:rPr lang="en-US" altLang="zh-CN" dirty="0" smtClean="0"/>
              <a:t>Continuously testing a variable until some value appears</a:t>
            </a:r>
          </a:p>
          <a:p>
            <a:pPr lvl="1" eaLnBrk="1" hangingPunct="1"/>
            <a:endParaRPr lang="en-US" altLang="zh-CN" dirty="0" smtClean="0"/>
          </a:p>
          <a:p>
            <a:pPr eaLnBrk="1" hangingPunct="1"/>
            <a:r>
              <a:rPr lang="en-US" altLang="zh-CN" dirty="0" smtClean="0"/>
              <a:t>Spin lock</a:t>
            </a:r>
          </a:p>
          <a:p>
            <a:pPr lvl="1" eaLnBrk="1" hangingPunct="1"/>
            <a:r>
              <a:rPr lang="en-US" altLang="zh-CN" dirty="0" smtClean="0"/>
              <a:t>A lock using busy waiting is call a spin lock</a:t>
            </a:r>
          </a:p>
          <a:p>
            <a:pPr lvl="1" eaLnBrk="1" hangingPunct="1"/>
            <a:endParaRPr lang="en-US" altLang="zh-CN" dirty="0"/>
          </a:p>
          <a:p>
            <a:r>
              <a:rPr lang="en-US" altLang="zh-CN" dirty="0" smtClean="0"/>
              <a:t>CPU time wastage!  </a:t>
            </a:r>
          </a:p>
          <a:p>
            <a:pPr lvl="1" eaLnBrk="1" hangingPunct="1"/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872499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>
          <a:xfrm>
            <a:off x="357188" y="508000"/>
            <a:ext cx="8458200" cy="1143000"/>
          </a:xfrm>
        </p:spPr>
        <p:txBody>
          <a:bodyPr/>
          <a:lstStyle/>
          <a:p>
            <a:pPr eaLnBrk="1" hangingPunct="1"/>
            <a:r>
              <a:rPr lang="en-US" altLang="zh-CN" sz="3400" smtClean="0"/>
              <a:t>Mutual Exclusion with Busy Waiting : strict alternation</a:t>
            </a:r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42913" y="5056188"/>
            <a:ext cx="8229600" cy="755650"/>
          </a:xfrm>
        </p:spPr>
        <p:txBody>
          <a:bodyPr>
            <a:normAutofit fontScale="77500" lnSpcReduction="20000"/>
          </a:bodyPr>
          <a:lstStyle/>
          <a:p>
            <a:pPr algn="ctr" eaLnBrk="1" hangingPunct="1">
              <a:buFont typeface="Wingdings" pitchFamily="2" charset="2"/>
              <a:buNone/>
            </a:pPr>
            <a:r>
              <a:rPr lang="en-US" altLang="zh-CN" smtClean="0"/>
              <a:t>Proposed solution to critical region problem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altLang="zh-CN" smtClean="0"/>
              <a:t>(a) Process 0.        (b) Process 1.</a:t>
            </a:r>
          </a:p>
        </p:txBody>
      </p:sp>
      <p:pic>
        <p:nvPicPr>
          <p:cNvPr id="3994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1995488"/>
            <a:ext cx="8820150" cy="289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2309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>
          <a:xfrm>
            <a:off x="999067" y="277416"/>
            <a:ext cx="7687733" cy="57626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smtClean="0"/>
              <a:t>Peterson’s Solution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06450" y="1233488"/>
            <a:ext cx="7409392" cy="4423172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90000"/>
              </a:lnSpc>
              <a:tabLst>
                <a:tab pos="742315" algn="l"/>
                <a:tab pos="1023462" algn="l"/>
                <a:tab pos="1259047" algn="l"/>
              </a:tabLst>
            </a:pPr>
            <a:r>
              <a:rPr lang="en-US" dirty="0" smtClean="0"/>
              <a:t>Two process solution</a:t>
            </a:r>
          </a:p>
          <a:p>
            <a:pPr>
              <a:lnSpc>
                <a:spcPct val="90000"/>
              </a:lnSpc>
              <a:tabLst>
                <a:tab pos="742315" algn="l"/>
                <a:tab pos="1023462" algn="l"/>
                <a:tab pos="1259047" algn="l"/>
              </a:tabLst>
            </a:pPr>
            <a:endParaRPr lang="en-US" dirty="0" smtClean="0"/>
          </a:p>
          <a:p>
            <a:pPr>
              <a:lnSpc>
                <a:spcPct val="90000"/>
              </a:lnSpc>
              <a:tabLst>
                <a:tab pos="742315" algn="l"/>
                <a:tab pos="1023462" algn="l"/>
                <a:tab pos="1259047" algn="l"/>
              </a:tabLst>
            </a:pPr>
            <a:endParaRPr lang="en-US" dirty="0" smtClean="0"/>
          </a:p>
          <a:p>
            <a:pPr>
              <a:lnSpc>
                <a:spcPct val="90000"/>
              </a:lnSpc>
              <a:tabLst>
                <a:tab pos="742315" algn="l"/>
                <a:tab pos="1023462" algn="l"/>
                <a:tab pos="1259047" algn="l"/>
              </a:tabLst>
            </a:pPr>
            <a:r>
              <a:rPr lang="en-US" dirty="0" smtClean="0"/>
              <a:t>The two processes share two variables:</a:t>
            </a:r>
          </a:p>
          <a:p>
            <a:pPr lvl="1">
              <a:lnSpc>
                <a:spcPct val="90000"/>
              </a:lnSpc>
              <a:tabLst>
                <a:tab pos="742315" algn="l"/>
                <a:tab pos="1023462" algn="l"/>
                <a:tab pos="1259047" algn="l"/>
              </a:tabLst>
            </a:pPr>
            <a:r>
              <a:rPr lang="en-US" dirty="0" err="1" smtClean="0"/>
              <a:t>int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b="1" dirty="0" smtClean="0">
                <a:solidFill>
                  <a:srgbClr val="FF0000"/>
                </a:solidFill>
              </a:rPr>
              <a:t>turn</a:t>
            </a:r>
            <a:r>
              <a:rPr lang="en-US" dirty="0" smtClean="0"/>
              <a:t>; </a:t>
            </a:r>
          </a:p>
          <a:p>
            <a:pPr lvl="1">
              <a:lnSpc>
                <a:spcPct val="90000"/>
              </a:lnSpc>
              <a:tabLst>
                <a:tab pos="742315" algn="l"/>
                <a:tab pos="1023462" algn="l"/>
                <a:tab pos="1259047" algn="l"/>
              </a:tabLst>
            </a:pPr>
            <a:r>
              <a:rPr lang="en-US" dirty="0" smtClean="0"/>
              <a:t>Boolean </a:t>
            </a:r>
            <a:r>
              <a:rPr lang="en-US" b="1" dirty="0" smtClean="0">
                <a:solidFill>
                  <a:srgbClr val="FF0000"/>
                </a:solidFill>
              </a:rPr>
              <a:t>interested [2]</a:t>
            </a:r>
          </a:p>
          <a:p>
            <a:pPr lvl="1">
              <a:lnSpc>
                <a:spcPct val="90000"/>
              </a:lnSpc>
              <a:tabLst>
                <a:tab pos="742315" algn="l"/>
                <a:tab pos="1023462" algn="l"/>
                <a:tab pos="1259047" algn="l"/>
              </a:tabLst>
            </a:pPr>
            <a:endParaRPr lang="en-US" b="1" dirty="0" smtClean="0">
              <a:solidFill>
                <a:srgbClr val="FF0000"/>
              </a:solidFill>
            </a:endParaRPr>
          </a:p>
          <a:p>
            <a:pPr>
              <a:lnSpc>
                <a:spcPct val="90000"/>
              </a:lnSpc>
              <a:tabLst>
                <a:tab pos="742315" algn="l"/>
                <a:tab pos="1023462" algn="l"/>
                <a:tab pos="1259047" algn="l"/>
              </a:tabLst>
            </a:pPr>
            <a:r>
              <a:rPr lang="en-US" dirty="0" smtClean="0"/>
              <a:t>The variable </a:t>
            </a:r>
            <a:r>
              <a:rPr lang="en-US" b="1" dirty="0" smtClean="0">
                <a:solidFill>
                  <a:srgbClr val="FF0000"/>
                </a:solidFill>
              </a:rPr>
              <a:t>turn</a:t>
            </a:r>
            <a:r>
              <a:rPr lang="en-US" dirty="0" smtClean="0"/>
              <a:t> indicates whose turn it is to enter the critical section</a:t>
            </a:r>
          </a:p>
          <a:p>
            <a:pPr>
              <a:lnSpc>
                <a:spcPct val="90000"/>
              </a:lnSpc>
              <a:tabLst>
                <a:tab pos="742315" algn="l"/>
                <a:tab pos="1023462" algn="l"/>
                <a:tab pos="1259047" algn="l"/>
              </a:tabLst>
            </a:pPr>
            <a:endParaRPr lang="en-US" dirty="0" smtClean="0"/>
          </a:p>
          <a:p>
            <a:pPr>
              <a:lnSpc>
                <a:spcPct val="90000"/>
              </a:lnSpc>
              <a:tabLst>
                <a:tab pos="742315" algn="l"/>
                <a:tab pos="1023462" algn="l"/>
                <a:tab pos="1259047" algn="l"/>
              </a:tabLst>
            </a:pPr>
            <a:r>
              <a:rPr lang="en-US" dirty="0" smtClean="0"/>
              <a:t>The </a:t>
            </a:r>
            <a:r>
              <a:rPr lang="en-US" b="1" dirty="0">
                <a:solidFill>
                  <a:srgbClr val="FF0000"/>
                </a:solidFill>
              </a:rPr>
              <a:t>interested</a:t>
            </a:r>
            <a:r>
              <a:rPr lang="en-US" dirty="0" smtClean="0"/>
              <a:t> array is used to indicate if a process is interested to enter the critical section. </a:t>
            </a:r>
          </a:p>
          <a:p>
            <a:pPr>
              <a:lnSpc>
                <a:spcPct val="90000"/>
              </a:lnSpc>
              <a:tabLst>
                <a:tab pos="742315" algn="l"/>
                <a:tab pos="1023462" algn="l"/>
                <a:tab pos="1259047" algn="l"/>
              </a:tabLst>
            </a:pPr>
            <a:r>
              <a:rPr lang="en-US" b="1" dirty="0" smtClean="0">
                <a:solidFill>
                  <a:srgbClr val="FF0000"/>
                </a:solidFill>
              </a:rPr>
              <a:t>interested[i]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= true implies that process </a:t>
            </a:r>
            <a:r>
              <a:rPr lang="en-US" b="1" dirty="0" smtClean="0">
                <a:solidFill>
                  <a:srgbClr val="0000FF"/>
                </a:solidFill>
              </a:rPr>
              <a:t>P</a:t>
            </a:r>
            <a:r>
              <a:rPr lang="en-US" b="1" baseline="-25000" dirty="0" smtClean="0">
                <a:solidFill>
                  <a:srgbClr val="0000FF"/>
                </a:solidFill>
              </a:rPr>
              <a:t>i</a:t>
            </a:r>
            <a:r>
              <a:rPr lang="en-US" dirty="0" smtClean="0"/>
              <a:t> is interested!</a:t>
            </a:r>
          </a:p>
        </p:txBody>
      </p:sp>
    </p:spTree>
    <p:extLst>
      <p:ext uri="{BB962C8B-B14F-4D97-AF65-F5344CB8AC3E}">
        <p14:creationId xmlns:p14="http://schemas.microsoft.com/office/powerpoint/2010/main" val="203475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>
          <a:xfrm>
            <a:off x="342900" y="185738"/>
            <a:ext cx="8458200" cy="1143000"/>
          </a:xfrm>
        </p:spPr>
        <p:txBody>
          <a:bodyPr/>
          <a:lstStyle/>
          <a:p>
            <a:pPr eaLnBrk="1" hangingPunct="1"/>
            <a:r>
              <a:rPr lang="en-US" altLang="zh-CN" sz="3400" smtClean="0"/>
              <a:t>Mutual Exclusion with Busy Waiting (2) : a workable method</a:t>
            </a:r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7025" y="6286500"/>
            <a:ext cx="8661400" cy="485775"/>
          </a:xfrm>
        </p:spPr>
        <p:txBody>
          <a:bodyPr>
            <a:normAutofit lnSpcReduction="10000"/>
          </a:bodyPr>
          <a:lstStyle/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mtClean="0"/>
              <a:t>Peterson's solution for achieving mutual exclusion</a:t>
            </a:r>
          </a:p>
        </p:txBody>
      </p:sp>
      <p:pic>
        <p:nvPicPr>
          <p:cNvPr id="4198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00" y="1209675"/>
            <a:ext cx="6880225" cy="5092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68052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1295400"/>
            <a:ext cx="7719483" cy="4413647"/>
          </a:xfrm>
        </p:spPr>
        <p:txBody>
          <a:bodyPr>
            <a:normAutofit fontScale="85000" lnSpcReduction="20000"/>
          </a:bodyPr>
          <a:lstStyle/>
          <a:p>
            <a:pPr>
              <a:buFont typeface="Monotype Sorts" charset="2"/>
              <a:buNone/>
            </a:pPr>
            <a:r>
              <a:rPr lang="en-US" dirty="0" smtClean="0">
                <a:solidFill>
                  <a:srgbClr val="0000FF"/>
                </a:solidFill>
              </a:rPr>
              <a:t>	do { </a:t>
            </a:r>
          </a:p>
          <a:p>
            <a:pPr>
              <a:buFont typeface="Monotype Sorts" charset="2"/>
              <a:buNone/>
            </a:pPr>
            <a:r>
              <a:rPr lang="en-US" dirty="0" smtClean="0">
                <a:solidFill>
                  <a:srgbClr val="0000FF"/>
                </a:solidFill>
              </a:rPr>
              <a:t>		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>
                <a:solidFill>
                  <a:srgbClr val="0070C0"/>
                </a:solidFill>
              </a:rPr>
              <a:t>interested</a:t>
            </a:r>
            <a:r>
              <a:rPr lang="en-US" dirty="0" smtClean="0">
                <a:solidFill>
                  <a:srgbClr val="0000FF"/>
                </a:solidFill>
              </a:rPr>
              <a:t>[i] = TRUE; </a:t>
            </a:r>
          </a:p>
          <a:p>
            <a:pPr>
              <a:buFont typeface="Monotype Sorts" charset="2"/>
              <a:buNone/>
            </a:pPr>
            <a:r>
              <a:rPr lang="en-US" dirty="0" smtClean="0">
                <a:solidFill>
                  <a:srgbClr val="0000FF"/>
                </a:solidFill>
              </a:rPr>
              <a:t>		turn = j ; </a:t>
            </a:r>
          </a:p>
          <a:p>
            <a:pPr>
              <a:buFont typeface="Monotype Sorts" charset="2"/>
              <a:buNone/>
            </a:pPr>
            <a:r>
              <a:rPr lang="en-US" dirty="0" smtClean="0">
                <a:solidFill>
                  <a:srgbClr val="0000FF"/>
                </a:solidFill>
              </a:rPr>
              <a:t>		while (</a:t>
            </a:r>
            <a:r>
              <a:rPr lang="en-US" b="1" dirty="0">
                <a:solidFill>
                  <a:srgbClr val="0070C0"/>
                </a:solidFill>
              </a:rPr>
              <a:t>interested</a:t>
            </a:r>
            <a:r>
              <a:rPr lang="en-US" dirty="0" smtClean="0">
                <a:solidFill>
                  <a:srgbClr val="0000FF"/>
                </a:solidFill>
              </a:rPr>
              <a:t>[j] &amp;&amp; turn == j); </a:t>
            </a:r>
          </a:p>
          <a:p>
            <a:pPr>
              <a:buFont typeface="Monotype Sorts" charset="2"/>
              <a:buNone/>
            </a:pPr>
            <a:r>
              <a:rPr lang="en-US" dirty="0" smtClean="0">
                <a:solidFill>
                  <a:srgbClr val="0000FF"/>
                </a:solidFill>
              </a:rPr>
              <a:t>			critical section </a:t>
            </a:r>
          </a:p>
          <a:p>
            <a:pPr>
              <a:buFont typeface="Monotype Sorts" charset="2"/>
              <a:buNone/>
            </a:pPr>
            <a:r>
              <a:rPr lang="en-US" dirty="0" smtClean="0">
                <a:solidFill>
                  <a:srgbClr val="0000FF"/>
                </a:solidFill>
              </a:rPr>
              <a:t>		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smtClean="0">
                <a:solidFill>
                  <a:srgbClr val="0070C0"/>
                </a:solidFill>
              </a:rPr>
              <a:t>interested</a:t>
            </a:r>
            <a:r>
              <a:rPr lang="en-US" dirty="0" smtClean="0">
                <a:solidFill>
                  <a:srgbClr val="0000FF"/>
                </a:solidFill>
              </a:rPr>
              <a:t>[i] = FALSE; </a:t>
            </a:r>
          </a:p>
          <a:p>
            <a:pPr>
              <a:buFont typeface="Monotype Sorts" charset="2"/>
              <a:buNone/>
            </a:pPr>
            <a:r>
              <a:rPr lang="en-US" dirty="0" smtClean="0">
                <a:solidFill>
                  <a:srgbClr val="0000FF"/>
                </a:solidFill>
              </a:rPr>
              <a:t>			remainder section </a:t>
            </a:r>
          </a:p>
          <a:p>
            <a:pPr>
              <a:buFont typeface="Monotype Sorts" charset="2"/>
              <a:buNone/>
            </a:pPr>
            <a:r>
              <a:rPr lang="en-US" dirty="0" smtClean="0">
                <a:solidFill>
                  <a:srgbClr val="0000FF"/>
                </a:solidFill>
              </a:rPr>
              <a:t>	} while (TRUE); </a:t>
            </a:r>
            <a:endParaRPr lang="en-US" sz="1600" dirty="0">
              <a:solidFill>
                <a:srgbClr val="0000FF"/>
              </a:solidFill>
            </a:endParaRPr>
          </a:p>
          <a:p>
            <a:pPr>
              <a:buFont typeface="Monotype Sorts" charset="2"/>
              <a:buNone/>
            </a:pPr>
            <a:endParaRPr lang="en-US" sz="1600" dirty="0">
              <a:solidFill>
                <a:srgbClr val="0000FF"/>
              </a:solidFill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</a:rPr>
              <a:t>Provable that </a:t>
            </a:r>
          </a:p>
          <a:p>
            <a:pPr>
              <a:buFont typeface="Monotype Sorts" charset="2"/>
              <a:buAutoNum type="arabicPeriod"/>
            </a:pPr>
            <a:r>
              <a:rPr lang="en-US" sz="1600" dirty="0">
                <a:solidFill>
                  <a:srgbClr val="000000"/>
                </a:solidFill>
              </a:rPr>
              <a:t>Mutual exclusion is preserved</a:t>
            </a:r>
          </a:p>
          <a:p>
            <a:pPr>
              <a:buFont typeface="Monotype Sorts" charset="2"/>
              <a:buAutoNum type="arabicPeriod"/>
            </a:pPr>
            <a:r>
              <a:rPr lang="en-US" sz="1600" dirty="0">
                <a:solidFill>
                  <a:srgbClr val="000000"/>
                </a:solidFill>
              </a:rPr>
              <a:t>Progress requirement is satisfied</a:t>
            </a:r>
          </a:p>
          <a:p>
            <a:pPr>
              <a:buFont typeface="Monotype Sorts" charset="2"/>
              <a:buAutoNum type="arabicPeriod"/>
            </a:pPr>
            <a:r>
              <a:rPr lang="en-US" sz="1600" dirty="0">
                <a:solidFill>
                  <a:srgbClr val="000000"/>
                </a:solidFill>
              </a:rPr>
              <a:t>Bounded-waiting requirement is met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14341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7416"/>
            <a:ext cx="8292042" cy="57626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smtClean="0"/>
              <a:t>Algorithm for Process </a:t>
            </a:r>
            <a:r>
              <a:rPr lang="en-US" smtClean="0">
                <a:solidFill>
                  <a:srgbClr val="0000FF"/>
                </a:solidFill>
              </a:rPr>
              <a:t>P</a:t>
            </a:r>
            <a:r>
              <a:rPr lang="en-US" baseline="-25000" smtClean="0">
                <a:solidFill>
                  <a:srgbClr val="0000FF"/>
                </a:solidFill>
              </a:rPr>
              <a:t>i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876800" y="4876800"/>
            <a:ext cx="381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C00000"/>
                </a:solidFill>
              </a:rPr>
              <a:t>Does this alter the sequence?</a:t>
            </a:r>
            <a:endParaRPr lang="en-US" sz="24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2286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/>
          </p:nvPr>
        </p:nvSpPr>
        <p:spPr>
          <a:xfrm>
            <a:off x="419100" y="76200"/>
            <a:ext cx="7543800" cy="1295400"/>
          </a:xfrm>
        </p:spPr>
        <p:txBody>
          <a:bodyPr/>
          <a:lstStyle/>
          <a:p>
            <a:r>
              <a:rPr lang="en-US" sz="3600" dirty="0"/>
              <a:t>Hardware Instruction Based </a:t>
            </a:r>
            <a:r>
              <a:rPr lang="en-US" sz="3600" dirty="0" smtClean="0"/>
              <a:t>Solutions</a:t>
            </a:r>
            <a:br>
              <a:rPr lang="en-US" sz="3600" dirty="0" smtClean="0"/>
            </a:br>
            <a:r>
              <a:rPr lang="en-US" sz="3600" dirty="0" smtClean="0"/>
              <a:t>Multiprocessor system</a:t>
            </a:r>
            <a:endParaRPr lang="en-US" sz="3600" dirty="0"/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41300" y="1447800"/>
            <a:ext cx="8343900" cy="5135562"/>
          </a:xfrm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  <a:tabLst>
                <a:tab pos="744538" algn="l"/>
                <a:tab pos="1025525" algn="l"/>
                <a:tab pos="1260475" algn="l"/>
              </a:tabLst>
            </a:pPr>
            <a:r>
              <a:rPr lang="en-US" dirty="0"/>
              <a:t>Some architectures provide special instructions that can be used for synchronization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  <a:tabLst>
                <a:tab pos="744538" algn="l"/>
                <a:tab pos="1025525" algn="l"/>
                <a:tab pos="1260475" algn="l"/>
              </a:tabLst>
            </a:pPr>
            <a:endParaRPr lang="en-US" dirty="0"/>
          </a:p>
          <a:p>
            <a:pPr>
              <a:lnSpc>
                <a:spcPct val="90000"/>
              </a:lnSpc>
              <a:tabLst>
                <a:tab pos="744538" algn="l"/>
                <a:tab pos="1025525" algn="l"/>
                <a:tab pos="1260475" algn="l"/>
              </a:tabLst>
            </a:pPr>
            <a:r>
              <a:rPr lang="en-US" dirty="0" smtClean="0">
                <a:solidFill>
                  <a:srgbClr val="FF0000"/>
                </a:solidFill>
              </a:rPr>
              <a:t>TSL</a:t>
            </a:r>
            <a:r>
              <a:rPr lang="en-US" dirty="0" smtClean="0"/>
              <a:t>: </a:t>
            </a:r>
            <a:r>
              <a:rPr lang="en-US" dirty="0"/>
              <a:t>Test and modify the content of a word </a:t>
            </a:r>
            <a:r>
              <a:rPr lang="en-US" dirty="0">
                <a:solidFill>
                  <a:srgbClr val="FF0000"/>
                </a:solidFill>
              </a:rPr>
              <a:t>atomically</a:t>
            </a:r>
          </a:p>
          <a:p>
            <a:pPr>
              <a:lnSpc>
                <a:spcPct val="90000"/>
              </a:lnSpc>
              <a:tabLst>
                <a:tab pos="744538" algn="l"/>
                <a:tab pos="1025525" algn="l"/>
                <a:tab pos="1260475" algn="l"/>
              </a:tabLst>
            </a:pPr>
            <a:endParaRPr lang="en-US" dirty="0"/>
          </a:p>
          <a:p>
            <a:pPr>
              <a:lnSpc>
                <a:spcPct val="90000"/>
              </a:lnSpc>
              <a:buFont typeface="Wingdings" pitchFamily="2" charset="2"/>
              <a:buNone/>
              <a:tabLst>
                <a:tab pos="744538" algn="l"/>
                <a:tab pos="1025525" algn="l"/>
                <a:tab pos="1260475" algn="l"/>
              </a:tabLst>
            </a:pPr>
            <a:r>
              <a:rPr lang="en-US" sz="2000" dirty="0"/>
              <a:t>		</a:t>
            </a:r>
            <a:r>
              <a:rPr lang="en-US" sz="2400" i="1" dirty="0" smtClean="0">
                <a:solidFill>
                  <a:srgbClr val="0000FF"/>
                </a:solidFill>
              </a:rPr>
              <a:t> TSL </a:t>
            </a:r>
            <a:r>
              <a:rPr lang="en-US" sz="2400" i="1" dirty="0" err="1" smtClean="0">
                <a:solidFill>
                  <a:srgbClr val="0000FF"/>
                </a:solidFill>
              </a:rPr>
              <a:t>Reg</a:t>
            </a:r>
            <a:r>
              <a:rPr lang="en-US" sz="2400" i="1" dirty="0" smtClean="0">
                <a:solidFill>
                  <a:srgbClr val="0000FF"/>
                </a:solidFill>
              </a:rPr>
              <a:t>, lock 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  <a:tabLst>
                <a:tab pos="744538" algn="l"/>
                <a:tab pos="1025525" algn="l"/>
                <a:tab pos="1260475" algn="l"/>
              </a:tabLst>
            </a:pPr>
            <a:r>
              <a:rPr lang="en-US" sz="2400" i="1" dirty="0">
                <a:solidFill>
                  <a:srgbClr val="0000FF"/>
                </a:solidFill>
              </a:rPr>
              <a:t>{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  <a:tabLst>
                <a:tab pos="744538" algn="l"/>
                <a:tab pos="1025525" algn="l"/>
                <a:tab pos="1260475" algn="l"/>
              </a:tabLst>
            </a:pPr>
            <a:r>
              <a:rPr lang="en-US" sz="2400" i="1" dirty="0">
                <a:solidFill>
                  <a:srgbClr val="0000FF"/>
                </a:solidFill>
              </a:rPr>
              <a:t>			</a:t>
            </a:r>
            <a:r>
              <a:rPr lang="en-US" sz="2400" i="1" dirty="0" err="1" smtClean="0">
                <a:solidFill>
                  <a:srgbClr val="0000FF"/>
                </a:solidFill>
              </a:rPr>
              <a:t>Reg</a:t>
            </a:r>
            <a:r>
              <a:rPr lang="en-US" sz="2400" i="1" dirty="0" smtClean="0">
                <a:solidFill>
                  <a:srgbClr val="0000FF"/>
                </a:solidFill>
              </a:rPr>
              <a:t>= lock;</a:t>
            </a:r>
            <a:endParaRPr lang="en-US" sz="2400" i="1" dirty="0">
              <a:solidFill>
                <a:srgbClr val="0000FF"/>
              </a:solidFill>
            </a:endParaRPr>
          </a:p>
          <a:p>
            <a:pPr>
              <a:lnSpc>
                <a:spcPct val="90000"/>
              </a:lnSpc>
              <a:buFont typeface="Wingdings" pitchFamily="2" charset="2"/>
              <a:buNone/>
              <a:tabLst>
                <a:tab pos="744538" algn="l"/>
                <a:tab pos="1025525" algn="l"/>
                <a:tab pos="1260475" algn="l"/>
              </a:tabLst>
            </a:pPr>
            <a:r>
              <a:rPr lang="en-US" sz="2400" i="1" dirty="0">
                <a:solidFill>
                  <a:srgbClr val="0000FF"/>
                </a:solidFill>
              </a:rPr>
              <a:t>			</a:t>
            </a:r>
            <a:r>
              <a:rPr lang="en-US" sz="2400" i="1" dirty="0" smtClean="0">
                <a:solidFill>
                  <a:srgbClr val="0000FF"/>
                </a:solidFill>
              </a:rPr>
              <a:t>lock </a:t>
            </a:r>
            <a:r>
              <a:rPr lang="en-US" sz="2400" i="1" dirty="0">
                <a:solidFill>
                  <a:srgbClr val="0000FF"/>
                </a:solidFill>
              </a:rPr>
              <a:t>= true;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  <a:tabLst>
                <a:tab pos="744538" algn="l"/>
                <a:tab pos="1025525" algn="l"/>
                <a:tab pos="1260475" algn="l"/>
              </a:tabLst>
            </a:pPr>
            <a:r>
              <a:rPr lang="en-US" sz="2400" i="1" dirty="0" smtClean="0">
                <a:solidFill>
                  <a:srgbClr val="0000FF"/>
                </a:solidFill>
              </a:rPr>
              <a:t>}</a:t>
            </a:r>
            <a:r>
              <a:rPr lang="en-US" sz="2400" i="1" dirty="0">
                <a:solidFill>
                  <a:srgbClr val="0000FF"/>
                </a:solidFill>
              </a:rPr>
              <a:t>			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  <a:tabLst>
                <a:tab pos="744538" algn="l"/>
                <a:tab pos="1025525" algn="l"/>
                <a:tab pos="1260475" algn="l"/>
              </a:tabLst>
            </a:pPr>
            <a:r>
              <a:rPr lang="en-US" sz="2400" i="1" dirty="0">
                <a:solidFill>
                  <a:srgbClr val="0000FF"/>
                </a:solidFill>
              </a:rPr>
              <a:t>		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  <a:tabLst>
                <a:tab pos="744538" algn="l"/>
                <a:tab pos="1025525" algn="l"/>
                <a:tab pos="1260475" algn="l"/>
              </a:tabLst>
            </a:pPr>
            <a:endParaRPr lang="en-US" sz="2400" dirty="0">
              <a:solidFill>
                <a:srgbClr val="0000FF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6758" y="3733800"/>
            <a:ext cx="3794975" cy="2105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66832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5176838"/>
            <a:ext cx="9144000" cy="657225"/>
          </a:xfrm>
        </p:spPr>
        <p:txBody>
          <a:bodyPr>
            <a:normAutofit fontScale="62500" lnSpcReduction="20000"/>
          </a:bodyPr>
          <a:lstStyle/>
          <a:p>
            <a:pPr algn="ctr" eaLnBrk="1" hangingPunct="1">
              <a:buFont typeface="Wingdings" pitchFamily="2" charset="2"/>
              <a:buNone/>
            </a:pPr>
            <a:r>
              <a:rPr lang="en-US" altLang="zh-CN" smtClean="0"/>
              <a:t>Entering and leaving a critical region using the </a:t>
            </a:r>
          </a:p>
          <a:p>
            <a:pPr algn="ctr" eaLnBrk="1" hangingPunct="1">
              <a:buFont typeface="Wingdings" pitchFamily="2" charset="2"/>
              <a:buNone/>
            </a:pPr>
            <a:r>
              <a:rPr lang="en-US" altLang="zh-CN" smtClean="0">
                <a:latin typeface="Helvetica" pitchFamily="34" charset="0"/>
              </a:rPr>
              <a:t>TSL</a:t>
            </a:r>
            <a:r>
              <a:rPr lang="en-US" altLang="zh-CN" smtClean="0"/>
              <a:t> instruction</a:t>
            </a:r>
          </a:p>
        </p:txBody>
      </p:sp>
      <p:pic>
        <p:nvPicPr>
          <p:cNvPr id="4301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138" y="1420813"/>
            <a:ext cx="8186737" cy="3252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419100" y="76200"/>
            <a:ext cx="7543800" cy="1295400"/>
          </a:xfrm>
        </p:spPr>
        <p:txBody>
          <a:bodyPr/>
          <a:lstStyle/>
          <a:p>
            <a:r>
              <a:rPr lang="en-US" sz="3600" dirty="0"/>
              <a:t>Hardware Instruction Based Solutions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562600" y="4583668"/>
            <a:ext cx="335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C00000"/>
                </a:solidFill>
              </a:rPr>
              <a:t>Does it satisfy all the conditions?</a:t>
            </a:r>
            <a:endParaRPr lang="en-US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6555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/>
          </p:nvPr>
        </p:nvSpPr>
        <p:spPr>
          <a:xfrm>
            <a:off x="419100" y="76200"/>
            <a:ext cx="7543800" cy="1295400"/>
          </a:xfrm>
        </p:spPr>
        <p:txBody>
          <a:bodyPr/>
          <a:lstStyle/>
          <a:p>
            <a:r>
              <a:rPr lang="en-US" sz="3600" dirty="0" smtClean="0"/>
              <a:t>System call version</a:t>
            </a:r>
            <a:endParaRPr lang="en-US" sz="3600" dirty="0"/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41300" y="1371600"/>
            <a:ext cx="8343900" cy="5135562"/>
          </a:xfrm>
        </p:spPr>
        <p:txBody>
          <a:bodyPr/>
          <a:lstStyle/>
          <a:p>
            <a:pPr>
              <a:lnSpc>
                <a:spcPct val="90000"/>
              </a:lnSpc>
              <a:tabLst>
                <a:tab pos="744538" algn="l"/>
                <a:tab pos="1025525" algn="l"/>
                <a:tab pos="1260475" algn="l"/>
              </a:tabLst>
            </a:pPr>
            <a:r>
              <a:rPr lang="en-US" dirty="0" smtClean="0"/>
              <a:t>Special system call that </a:t>
            </a:r>
            <a:r>
              <a:rPr lang="en-US" dirty="0"/>
              <a:t>can be used for synchronization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  <a:tabLst>
                <a:tab pos="744538" algn="l"/>
                <a:tab pos="1025525" algn="l"/>
                <a:tab pos="1260475" algn="l"/>
              </a:tabLst>
            </a:pPr>
            <a:endParaRPr lang="en-US" dirty="0"/>
          </a:p>
          <a:p>
            <a:pPr>
              <a:lnSpc>
                <a:spcPct val="90000"/>
              </a:lnSpc>
              <a:tabLst>
                <a:tab pos="744538" algn="l"/>
                <a:tab pos="1025525" algn="l"/>
                <a:tab pos="1260475" algn="l"/>
              </a:tabLst>
            </a:pPr>
            <a:r>
              <a:rPr lang="en-US" dirty="0" err="1">
                <a:solidFill>
                  <a:srgbClr val="FF0000"/>
                </a:solidFill>
              </a:rPr>
              <a:t>TestAndSet</a:t>
            </a:r>
            <a:r>
              <a:rPr lang="en-US" dirty="0"/>
              <a:t>: Test and modify the content of a word </a:t>
            </a:r>
            <a:r>
              <a:rPr lang="en-US" dirty="0">
                <a:solidFill>
                  <a:srgbClr val="FF0000"/>
                </a:solidFill>
              </a:rPr>
              <a:t>atomically</a:t>
            </a:r>
          </a:p>
          <a:p>
            <a:pPr>
              <a:lnSpc>
                <a:spcPct val="90000"/>
              </a:lnSpc>
              <a:tabLst>
                <a:tab pos="744538" algn="l"/>
                <a:tab pos="1025525" algn="l"/>
                <a:tab pos="1260475" algn="l"/>
              </a:tabLst>
            </a:pPr>
            <a:endParaRPr lang="en-US" dirty="0"/>
          </a:p>
          <a:p>
            <a:pPr>
              <a:lnSpc>
                <a:spcPct val="90000"/>
              </a:lnSpc>
              <a:buFont typeface="Wingdings" pitchFamily="2" charset="2"/>
              <a:buNone/>
              <a:tabLst>
                <a:tab pos="744538" algn="l"/>
                <a:tab pos="1025525" algn="l"/>
                <a:tab pos="1260475" algn="l"/>
              </a:tabLst>
            </a:pPr>
            <a:r>
              <a:rPr lang="en-US" sz="2000" dirty="0"/>
              <a:t>		</a:t>
            </a:r>
            <a:r>
              <a:rPr lang="en-US" sz="2400" i="1" dirty="0" err="1">
                <a:solidFill>
                  <a:srgbClr val="0000FF"/>
                </a:solidFill>
              </a:rPr>
              <a:t>boolean</a:t>
            </a:r>
            <a:r>
              <a:rPr lang="en-US" sz="2400" i="1" dirty="0">
                <a:solidFill>
                  <a:srgbClr val="0000FF"/>
                </a:solidFill>
              </a:rPr>
              <a:t> </a:t>
            </a:r>
            <a:r>
              <a:rPr lang="en-US" sz="2400" i="1" dirty="0" err="1">
                <a:solidFill>
                  <a:srgbClr val="0000FF"/>
                </a:solidFill>
              </a:rPr>
              <a:t>TestAndSet</a:t>
            </a:r>
            <a:r>
              <a:rPr lang="en-US" sz="2400" i="1" dirty="0">
                <a:solidFill>
                  <a:srgbClr val="0000FF"/>
                </a:solidFill>
              </a:rPr>
              <a:t> (</a:t>
            </a:r>
            <a:r>
              <a:rPr lang="en-US" sz="2400" i="1" dirty="0" err="1">
                <a:solidFill>
                  <a:srgbClr val="0000FF"/>
                </a:solidFill>
              </a:rPr>
              <a:t>boolean</a:t>
            </a:r>
            <a:r>
              <a:rPr lang="en-US" sz="2400" i="1" dirty="0">
                <a:solidFill>
                  <a:srgbClr val="0000FF"/>
                </a:solidFill>
              </a:rPr>
              <a:t> &amp;target) {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  <a:tabLst>
                <a:tab pos="744538" algn="l"/>
                <a:tab pos="1025525" algn="l"/>
                <a:tab pos="1260475" algn="l"/>
              </a:tabLst>
            </a:pPr>
            <a:r>
              <a:rPr lang="en-US" sz="2400" i="1" dirty="0">
                <a:solidFill>
                  <a:srgbClr val="0000FF"/>
                </a:solidFill>
              </a:rPr>
              <a:t>			</a:t>
            </a:r>
            <a:r>
              <a:rPr lang="en-US" sz="2400" i="1" dirty="0" err="1">
                <a:solidFill>
                  <a:srgbClr val="0000FF"/>
                </a:solidFill>
              </a:rPr>
              <a:t>boolean</a:t>
            </a:r>
            <a:r>
              <a:rPr lang="en-US" sz="2400" i="1" dirty="0">
                <a:solidFill>
                  <a:srgbClr val="0000FF"/>
                </a:solidFill>
              </a:rPr>
              <a:t> </a:t>
            </a:r>
            <a:r>
              <a:rPr lang="en-US" sz="2400" i="1" dirty="0" smtClean="0">
                <a:solidFill>
                  <a:srgbClr val="0000FF"/>
                </a:solidFill>
              </a:rPr>
              <a:t>v </a:t>
            </a:r>
            <a:r>
              <a:rPr lang="en-US" sz="2400" i="1" dirty="0">
                <a:solidFill>
                  <a:srgbClr val="0000FF"/>
                </a:solidFill>
              </a:rPr>
              <a:t>= target;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  <a:tabLst>
                <a:tab pos="744538" algn="l"/>
                <a:tab pos="1025525" algn="l"/>
                <a:tab pos="1260475" algn="l"/>
              </a:tabLst>
            </a:pPr>
            <a:r>
              <a:rPr lang="en-US" sz="2400" i="1" dirty="0">
                <a:solidFill>
                  <a:srgbClr val="0000FF"/>
                </a:solidFill>
              </a:rPr>
              <a:t>			target = true;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  <a:tabLst>
                <a:tab pos="744538" algn="l"/>
                <a:tab pos="1025525" algn="l"/>
                <a:tab pos="1260475" algn="l"/>
              </a:tabLst>
            </a:pPr>
            <a:r>
              <a:rPr lang="en-US" sz="2400" i="1" dirty="0">
                <a:solidFill>
                  <a:srgbClr val="0000FF"/>
                </a:solidFill>
              </a:rPr>
              <a:t>			return </a:t>
            </a:r>
            <a:r>
              <a:rPr lang="en-US" sz="2400" i="1" dirty="0" smtClean="0">
                <a:solidFill>
                  <a:srgbClr val="0000FF"/>
                </a:solidFill>
              </a:rPr>
              <a:t>v</a:t>
            </a:r>
            <a:r>
              <a:rPr lang="en-US" sz="2400" i="1" dirty="0">
                <a:solidFill>
                  <a:srgbClr val="0000FF"/>
                </a:solidFill>
              </a:rPr>
              <a:t>;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  <a:tabLst>
                <a:tab pos="744538" algn="l"/>
                <a:tab pos="1025525" algn="l"/>
                <a:tab pos="1260475" algn="l"/>
              </a:tabLst>
            </a:pPr>
            <a:r>
              <a:rPr lang="en-US" sz="2400" i="1" dirty="0">
                <a:solidFill>
                  <a:srgbClr val="0000FF"/>
                </a:solidFill>
              </a:rPr>
              <a:t>		}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  <a:tabLst>
                <a:tab pos="744538" algn="l"/>
                <a:tab pos="1025525" algn="l"/>
                <a:tab pos="1260475" algn="l"/>
              </a:tabLst>
            </a:pPr>
            <a:endParaRPr lang="en-US" sz="2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7397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Mutual Exclusion with Test-and-Set</a:t>
            </a:r>
          </a:p>
        </p:txBody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>
            <a:normAutofit fontScale="92500" lnSpcReduction="20000"/>
          </a:bodyPr>
          <a:lstStyle/>
          <a:p>
            <a:pPr>
              <a:tabLst>
                <a:tab pos="1433513" algn="l"/>
                <a:tab pos="1714500" algn="l"/>
                <a:tab pos="2058988" algn="l"/>
              </a:tabLst>
            </a:pPr>
            <a:r>
              <a:rPr lang="en-US" dirty="0"/>
              <a:t>Shared data: </a:t>
            </a:r>
            <a:br>
              <a:rPr lang="en-US" dirty="0"/>
            </a:br>
            <a:r>
              <a:rPr lang="en-US" dirty="0"/>
              <a:t>	</a:t>
            </a:r>
            <a:r>
              <a:rPr lang="en-US" i="1" dirty="0" err="1">
                <a:solidFill>
                  <a:srgbClr val="0000FF"/>
                </a:solidFill>
              </a:rPr>
              <a:t>boolean</a:t>
            </a:r>
            <a:r>
              <a:rPr lang="en-US" i="1" dirty="0">
                <a:solidFill>
                  <a:srgbClr val="0000FF"/>
                </a:solidFill>
              </a:rPr>
              <a:t> lock = false;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  <a:p>
            <a:pPr>
              <a:tabLst>
                <a:tab pos="1433513" algn="l"/>
                <a:tab pos="1714500" algn="l"/>
                <a:tab pos="2058988" algn="l"/>
              </a:tabLst>
            </a:pPr>
            <a:r>
              <a:rPr lang="en-US" dirty="0"/>
              <a:t>Process </a:t>
            </a:r>
            <a:r>
              <a:rPr lang="en-US" i="1" dirty="0"/>
              <a:t>P</a:t>
            </a:r>
            <a:r>
              <a:rPr lang="en-US" i="1" baseline="-25000" dirty="0"/>
              <a:t>i</a:t>
            </a:r>
            <a:endParaRPr lang="en-US" dirty="0"/>
          </a:p>
          <a:p>
            <a:pPr>
              <a:buFont typeface="Wingdings" pitchFamily="2" charset="2"/>
              <a:buNone/>
              <a:tabLst>
                <a:tab pos="1433513" algn="l"/>
                <a:tab pos="1714500" algn="l"/>
                <a:tab pos="2058988" algn="l"/>
              </a:tabLst>
            </a:pPr>
            <a:r>
              <a:rPr lang="en-US" dirty="0"/>
              <a:t>		</a:t>
            </a:r>
            <a:r>
              <a:rPr lang="en-US" i="1" dirty="0">
                <a:solidFill>
                  <a:srgbClr val="0000FF"/>
                </a:solidFill>
              </a:rPr>
              <a:t>do {</a:t>
            </a:r>
          </a:p>
          <a:p>
            <a:pPr>
              <a:buFont typeface="Wingdings" pitchFamily="2" charset="2"/>
              <a:buNone/>
              <a:tabLst>
                <a:tab pos="1433513" algn="l"/>
                <a:tab pos="1714500" algn="l"/>
                <a:tab pos="2058988" algn="l"/>
              </a:tabLst>
            </a:pPr>
            <a:r>
              <a:rPr lang="en-US" i="1" dirty="0">
                <a:solidFill>
                  <a:srgbClr val="0000FF"/>
                </a:solidFill>
              </a:rPr>
              <a:t>			while (</a:t>
            </a:r>
            <a:r>
              <a:rPr lang="en-US" i="1" dirty="0" err="1">
                <a:solidFill>
                  <a:srgbClr val="0000FF"/>
                </a:solidFill>
              </a:rPr>
              <a:t>TestAndSet</a:t>
            </a:r>
            <a:r>
              <a:rPr lang="en-US" i="1" dirty="0">
                <a:solidFill>
                  <a:srgbClr val="0000FF"/>
                </a:solidFill>
              </a:rPr>
              <a:t>(lock)) ;</a:t>
            </a:r>
          </a:p>
          <a:p>
            <a:pPr>
              <a:buFont typeface="Wingdings" pitchFamily="2" charset="2"/>
              <a:buNone/>
              <a:tabLst>
                <a:tab pos="1433513" algn="l"/>
                <a:tab pos="1714500" algn="l"/>
                <a:tab pos="2058988" algn="l"/>
              </a:tabLst>
            </a:pPr>
            <a:r>
              <a:rPr lang="en-US" i="1" dirty="0">
                <a:solidFill>
                  <a:srgbClr val="0000FF"/>
                </a:solidFill>
              </a:rPr>
              <a:t>				critical section</a:t>
            </a:r>
          </a:p>
          <a:p>
            <a:pPr>
              <a:buFont typeface="Wingdings" pitchFamily="2" charset="2"/>
              <a:buNone/>
              <a:tabLst>
                <a:tab pos="1433513" algn="l"/>
                <a:tab pos="1714500" algn="l"/>
                <a:tab pos="2058988" algn="l"/>
              </a:tabLst>
            </a:pPr>
            <a:r>
              <a:rPr lang="en-US" i="1" dirty="0">
                <a:solidFill>
                  <a:srgbClr val="0000FF"/>
                </a:solidFill>
              </a:rPr>
              <a:t>			lock = false;</a:t>
            </a:r>
          </a:p>
          <a:p>
            <a:pPr>
              <a:buFont typeface="Wingdings" pitchFamily="2" charset="2"/>
              <a:buNone/>
              <a:tabLst>
                <a:tab pos="1433513" algn="l"/>
                <a:tab pos="1714500" algn="l"/>
                <a:tab pos="2058988" algn="l"/>
              </a:tabLst>
            </a:pPr>
            <a:r>
              <a:rPr lang="en-US" i="1" dirty="0">
                <a:solidFill>
                  <a:srgbClr val="0000FF"/>
                </a:solidFill>
              </a:rPr>
              <a:t>				remainder section</a:t>
            </a:r>
          </a:p>
          <a:p>
            <a:pPr>
              <a:buFont typeface="Wingdings" pitchFamily="2" charset="2"/>
              <a:buNone/>
              <a:tabLst>
                <a:tab pos="1433513" algn="l"/>
                <a:tab pos="1714500" algn="l"/>
                <a:tab pos="2058988" algn="l"/>
              </a:tabLst>
            </a:pPr>
            <a:r>
              <a:rPr lang="en-US" i="1" dirty="0">
                <a:solidFill>
                  <a:srgbClr val="0000FF"/>
                </a:solidFill>
              </a:rPr>
              <a:t>		}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562600" y="1981200"/>
            <a:ext cx="335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C00000"/>
                </a:solidFill>
              </a:rPr>
              <a:t>Does it satisfy all the conditions?</a:t>
            </a:r>
            <a:endParaRPr lang="en-US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1796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>
          <a:xfrm>
            <a:off x="1063625" y="277416"/>
            <a:ext cx="7623175" cy="57626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smtClean="0"/>
              <a:t>Swap Instruction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06450" y="1243013"/>
            <a:ext cx="7409392" cy="4423172"/>
          </a:xfrm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  <a:buNone/>
              <a:tabLst>
                <a:tab pos="742315" algn="l"/>
                <a:tab pos="1023462" algn="l"/>
                <a:tab pos="1259047" algn="l"/>
              </a:tabLst>
            </a:pPr>
            <a:endParaRPr lang="en-US" smtClean="0"/>
          </a:p>
          <a:p>
            <a:pPr>
              <a:lnSpc>
                <a:spcPct val="90000"/>
              </a:lnSpc>
              <a:tabLst>
                <a:tab pos="742315" algn="l"/>
                <a:tab pos="1023462" algn="l"/>
                <a:tab pos="1259047" algn="l"/>
              </a:tabLst>
            </a:pPr>
            <a:r>
              <a:rPr lang="en-US" smtClean="0"/>
              <a:t>Definition:</a:t>
            </a:r>
          </a:p>
          <a:p>
            <a:pPr>
              <a:lnSpc>
                <a:spcPct val="90000"/>
              </a:lnSpc>
              <a:tabLst>
                <a:tab pos="742315" algn="l"/>
                <a:tab pos="1023462" algn="l"/>
                <a:tab pos="1259047" algn="l"/>
              </a:tabLst>
            </a:pPr>
            <a:endParaRPr lang="en-US" smtClean="0"/>
          </a:p>
          <a:p>
            <a:pPr>
              <a:lnSpc>
                <a:spcPct val="90000"/>
              </a:lnSpc>
              <a:buNone/>
              <a:tabLst>
                <a:tab pos="742315" algn="l"/>
                <a:tab pos="1023462" algn="l"/>
                <a:tab pos="1259047" algn="l"/>
              </a:tabLst>
            </a:pPr>
            <a:r>
              <a:rPr lang="en-US" smtClean="0"/>
              <a:t>         </a:t>
            </a:r>
            <a:r>
              <a:rPr lang="en-US" smtClean="0">
                <a:solidFill>
                  <a:srgbClr val="0000FF"/>
                </a:solidFill>
              </a:rPr>
              <a:t>void Swap (boolean *a, boolean *b)</a:t>
            </a:r>
          </a:p>
          <a:p>
            <a:pPr>
              <a:lnSpc>
                <a:spcPct val="90000"/>
              </a:lnSpc>
              <a:buNone/>
              <a:tabLst>
                <a:tab pos="742315" algn="l"/>
                <a:tab pos="1023462" algn="l"/>
                <a:tab pos="1259047" algn="l"/>
              </a:tabLst>
            </a:pPr>
            <a:r>
              <a:rPr lang="en-US" smtClean="0">
                <a:solidFill>
                  <a:srgbClr val="0000FF"/>
                </a:solidFill>
              </a:rPr>
              <a:t>          {</a:t>
            </a:r>
          </a:p>
          <a:p>
            <a:pPr>
              <a:lnSpc>
                <a:spcPct val="90000"/>
              </a:lnSpc>
              <a:buNone/>
              <a:tabLst>
                <a:tab pos="742315" algn="l"/>
                <a:tab pos="1023462" algn="l"/>
                <a:tab pos="1259047" algn="l"/>
              </a:tabLst>
            </a:pPr>
            <a:r>
              <a:rPr lang="en-US" smtClean="0">
                <a:solidFill>
                  <a:srgbClr val="0000FF"/>
                </a:solidFill>
              </a:rPr>
              <a:t>                  boolean temp = *a;</a:t>
            </a:r>
          </a:p>
          <a:p>
            <a:pPr>
              <a:lnSpc>
                <a:spcPct val="90000"/>
              </a:lnSpc>
              <a:buNone/>
              <a:tabLst>
                <a:tab pos="742315" algn="l"/>
                <a:tab pos="1023462" algn="l"/>
                <a:tab pos="1259047" algn="l"/>
              </a:tabLst>
            </a:pPr>
            <a:r>
              <a:rPr lang="en-US" smtClean="0">
                <a:solidFill>
                  <a:srgbClr val="0000FF"/>
                </a:solidFill>
              </a:rPr>
              <a:t>                  *a = *b;</a:t>
            </a:r>
          </a:p>
          <a:p>
            <a:pPr>
              <a:lnSpc>
                <a:spcPct val="90000"/>
              </a:lnSpc>
              <a:buNone/>
              <a:tabLst>
                <a:tab pos="742315" algn="l"/>
                <a:tab pos="1023462" algn="l"/>
                <a:tab pos="1259047" algn="l"/>
              </a:tabLst>
            </a:pPr>
            <a:r>
              <a:rPr lang="en-US" smtClean="0">
                <a:solidFill>
                  <a:srgbClr val="0000FF"/>
                </a:solidFill>
              </a:rPr>
              <a:t>                  *b = temp:</a:t>
            </a:r>
          </a:p>
          <a:p>
            <a:pPr>
              <a:lnSpc>
                <a:spcPct val="90000"/>
              </a:lnSpc>
              <a:buNone/>
              <a:tabLst>
                <a:tab pos="742315" algn="l"/>
                <a:tab pos="1023462" algn="l"/>
                <a:tab pos="1259047" algn="l"/>
              </a:tabLst>
            </a:pPr>
            <a:r>
              <a:rPr lang="en-US" smtClean="0">
                <a:solidFill>
                  <a:srgbClr val="0000FF"/>
                </a:solidFill>
              </a:rPr>
              <a:t>          }</a:t>
            </a:r>
          </a:p>
          <a:p>
            <a:pPr>
              <a:lnSpc>
                <a:spcPct val="90000"/>
              </a:lnSpc>
              <a:buNone/>
              <a:tabLst>
                <a:tab pos="742315" algn="l"/>
                <a:tab pos="1023462" algn="l"/>
                <a:tab pos="1259047" algn="l"/>
              </a:tabLst>
            </a:pPr>
            <a:endParaRPr lang="en-US" smtClean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1987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9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9600" y="2362200"/>
            <a:ext cx="7550150" cy="300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/>
          <p:cNvSpPr/>
          <p:nvPr/>
        </p:nvSpPr>
        <p:spPr>
          <a:xfrm>
            <a:off x="609600" y="1981200"/>
            <a:ext cx="1295400" cy="3810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85800" y="1981200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Job queue 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066800" y="3505200"/>
            <a:ext cx="1295400" cy="3810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990600" y="35052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Ready queue 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3733800" y="5486400"/>
            <a:ext cx="1447800" cy="4572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3810000" y="5562600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Device queue</a:t>
            </a:r>
            <a:endParaRPr lang="en-US" dirty="0"/>
          </a:p>
        </p:txBody>
      </p:sp>
      <p:sp>
        <p:nvSpPr>
          <p:cNvPr id="14" name="Rectangle 2"/>
          <p:cNvSpPr>
            <a:spLocks noGrp="1" noChangeArrowheads="1"/>
          </p:cNvSpPr>
          <p:nvPr>
            <p:ph type="title"/>
          </p:nvPr>
        </p:nvSpPr>
        <p:spPr>
          <a:xfrm>
            <a:off x="1041400" y="277416"/>
            <a:ext cx="7645400" cy="576263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Scheduling </a:t>
            </a:r>
            <a:r>
              <a:rPr lang="en-US" b="1" dirty="0"/>
              <a:t>queues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441671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zh-CN" dirty="0" smtClean="0"/>
          </a:p>
        </p:txBody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zh-CN" dirty="0" smtClean="0"/>
              <a:t>Drawback of Busy waiting</a:t>
            </a:r>
          </a:p>
          <a:p>
            <a:pPr lvl="1" eaLnBrk="1" hangingPunct="1"/>
            <a:r>
              <a:rPr lang="en-US" altLang="zh-CN" dirty="0" smtClean="0"/>
              <a:t>A lower priority process has entered critical region</a:t>
            </a:r>
          </a:p>
          <a:p>
            <a:pPr lvl="1" eaLnBrk="1" hangingPunct="1"/>
            <a:r>
              <a:rPr lang="en-US" altLang="zh-CN" dirty="0" smtClean="0"/>
              <a:t>A higher priority process comes and preempts the lower priority process, it wastes CPU in busy waiting, while the lower priority don’t come out</a:t>
            </a:r>
          </a:p>
          <a:p>
            <a:pPr lvl="1" eaLnBrk="1" hangingPunct="1"/>
            <a:r>
              <a:rPr lang="en-US" altLang="zh-CN" dirty="0" smtClean="0"/>
              <a:t>Priority inversion problem</a:t>
            </a:r>
          </a:p>
          <a:p>
            <a:pPr marL="457200" lvl="1" indent="0" eaLnBrk="1" hangingPunct="1">
              <a:buNone/>
            </a:pP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510694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Producer-consumer problem</a:t>
            </a:r>
            <a:endParaRPr lang="zh-CN" altLang="en-US" smtClean="0"/>
          </a:p>
        </p:txBody>
      </p:sp>
      <p:sp>
        <p:nvSpPr>
          <p:cNvPr id="45059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smtClean="0"/>
              <a:t>Two processes share a common, fixed-sized buffer</a:t>
            </a:r>
          </a:p>
          <a:p>
            <a:endParaRPr lang="en-US" altLang="zh-CN" smtClean="0"/>
          </a:p>
          <a:p>
            <a:r>
              <a:rPr lang="en-US" altLang="zh-CN" smtClean="0"/>
              <a:t>Producer puts information into the buffer</a:t>
            </a:r>
          </a:p>
          <a:p>
            <a:endParaRPr lang="en-US" altLang="zh-CN" smtClean="0"/>
          </a:p>
          <a:p>
            <a:r>
              <a:rPr lang="en-US" altLang="zh-CN" smtClean="0"/>
              <a:t>Consumer takes information from buffer</a:t>
            </a:r>
          </a:p>
          <a:p>
            <a:endParaRPr lang="en-US" altLang="zh-CN" smtClean="0"/>
          </a:p>
          <a:p>
            <a:r>
              <a:rPr lang="en-US" altLang="zh-CN" smtClean="0"/>
              <a:t>A simple solution</a:t>
            </a:r>
          </a:p>
          <a:p>
            <a:endParaRPr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1899633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>
          <a:xfrm>
            <a:off x="631825" y="165100"/>
            <a:ext cx="7772400" cy="828675"/>
          </a:xfrm>
        </p:spPr>
        <p:txBody>
          <a:bodyPr/>
          <a:lstStyle/>
          <a:p>
            <a:pPr eaLnBrk="1" hangingPunct="1"/>
            <a:r>
              <a:rPr lang="en-US" altLang="zh-CN" smtClean="0"/>
              <a:t>Sleep and Wakeup</a:t>
            </a:r>
          </a:p>
        </p:txBody>
      </p:sp>
      <p:pic>
        <p:nvPicPr>
          <p:cNvPr id="46084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914400"/>
            <a:ext cx="7010400" cy="53059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30007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Producer-Consumer Problem</a:t>
            </a:r>
            <a:endParaRPr lang="zh-CN" altLang="en-US" smtClean="0"/>
          </a:p>
        </p:txBody>
      </p:sp>
      <p:sp>
        <p:nvSpPr>
          <p:cNvPr id="47107" name="内容占位符 2"/>
          <p:cNvSpPr>
            <a:spLocks noGrp="1"/>
          </p:cNvSpPr>
          <p:nvPr>
            <p:ph idx="1"/>
          </p:nvPr>
        </p:nvSpPr>
        <p:spPr>
          <a:xfrm>
            <a:off x="5035731" y="2061609"/>
            <a:ext cx="4108269" cy="2891391"/>
          </a:xfrm>
        </p:spPr>
        <p:txBody>
          <a:bodyPr/>
          <a:lstStyle/>
          <a:p>
            <a:r>
              <a:rPr lang="en-US" altLang="zh-CN" sz="2000" dirty="0" smtClean="0"/>
              <a:t>What can be the problem?</a:t>
            </a:r>
          </a:p>
          <a:p>
            <a:endParaRPr lang="en-US" altLang="zh-CN" sz="2000" dirty="0" smtClean="0"/>
          </a:p>
          <a:p>
            <a:r>
              <a:rPr lang="en-US" altLang="zh-CN" sz="2000" dirty="0" smtClean="0"/>
              <a:t>Signal missing</a:t>
            </a:r>
          </a:p>
          <a:p>
            <a:pPr lvl="1"/>
            <a:r>
              <a:rPr lang="en-US" altLang="zh-CN" sz="2000" dirty="0" smtClean="0"/>
              <a:t>Shared variable: counter</a:t>
            </a:r>
          </a:p>
          <a:p>
            <a:pPr lvl="1"/>
            <a:r>
              <a:rPr lang="en-US" altLang="zh-CN" sz="2000" dirty="0" smtClean="0"/>
              <a:t>When consumer read count with a 0 but didn’t fall asleep in time</a:t>
            </a:r>
          </a:p>
          <a:p>
            <a:pPr lvl="1"/>
            <a:r>
              <a:rPr lang="en-US" altLang="zh-CN" sz="2000" dirty="0" smtClean="0"/>
              <a:t>then the signal will be lost</a:t>
            </a:r>
          </a:p>
          <a:p>
            <a:endParaRPr lang="zh-CN" altLang="en-US" dirty="0" smtClean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-152400" y="6296025"/>
            <a:ext cx="9575800" cy="7143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Wingdings" pitchFamily="2" charset="2"/>
              <a:buNone/>
            </a:pPr>
            <a:r>
              <a:rPr lang="en-US" altLang="zh-CN" dirty="0" smtClean="0"/>
              <a:t>Producer-consumer problem with fatal race condition</a:t>
            </a:r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" y="1094822"/>
            <a:ext cx="5029200" cy="53059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11735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mtClean="0"/>
              <a:t>We </a:t>
            </a:r>
            <a:r>
              <a:rPr lang="en-US" dirty="0" smtClean="0"/>
              <a:t>must ensure proper process synchronization</a:t>
            </a:r>
          </a:p>
          <a:p>
            <a:pPr lvl="1"/>
            <a:r>
              <a:rPr lang="en-US" dirty="0" smtClean="0"/>
              <a:t>Stop the producer when buffer full</a:t>
            </a:r>
          </a:p>
          <a:p>
            <a:pPr lvl="1"/>
            <a:r>
              <a:rPr lang="en-US" dirty="0" smtClean="0"/>
              <a:t>Stop the consumer when buffer empty</a:t>
            </a:r>
          </a:p>
          <a:p>
            <a:pPr lvl="1"/>
            <a:endParaRPr lang="en-US" dirty="0"/>
          </a:p>
          <a:p>
            <a:r>
              <a:rPr lang="en-US" dirty="0" smtClean="0"/>
              <a:t>We must ensure mutual exclusion </a:t>
            </a:r>
          </a:p>
          <a:p>
            <a:pPr lvl="1"/>
            <a:r>
              <a:rPr lang="en-US" dirty="0" smtClean="0"/>
              <a:t>Avoid race condition</a:t>
            </a:r>
          </a:p>
          <a:p>
            <a:pPr lvl="1"/>
            <a:endParaRPr lang="en-US" dirty="0"/>
          </a:p>
          <a:p>
            <a:r>
              <a:rPr lang="en-US" dirty="0" smtClean="0"/>
              <a:t>Avoid busy waiting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4475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title"/>
          </p:nvPr>
        </p:nvSpPr>
        <p:spPr>
          <a:xfrm>
            <a:off x="546100" y="-241300"/>
            <a:ext cx="7543800" cy="1295400"/>
          </a:xfrm>
        </p:spPr>
        <p:txBody>
          <a:bodyPr/>
          <a:lstStyle/>
          <a:p>
            <a:r>
              <a:rPr lang="en-US" dirty="0"/>
              <a:t>Semaphore</a:t>
            </a:r>
          </a:p>
        </p:txBody>
      </p:sp>
      <p:sp>
        <p:nvSpPr>
          <p:cNvPr id="573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990600"/>
            <a:ext cx="8839200" cy="5715000"/>
          </a:xfrm>
        </p:spPr>
        <p:txBody>
          <a:bodyPr>
            <a:normAutofit fontScale="77500" lnSpcReduction="20000"/>
          </a:bodyPr>
          <a:lstStyle/>
          <a:p>
            <a:pPr>
              <a:tabLst>
                <a:tab pos="1597025" algn="l"/>
                <a:tab pos="2576513" algn="l"/>
              </a:tabLst>
            </a:pPr>
            <a:r>
              <a:rPr lang="en-US" dirty="0"/>
              <a:t>Widely used synchronization tool</a:t>
            </a:r>
          </a:p>
          <a:p>
            <a:pPr>
              <a:tabLst>
                <a:tab pos="1597025" algn="l"/>
                <a:tab pos="2576513" algn="l"/>
              </a:tabLst>
            </a:pPr>
            <a:r>
              <a:rPr lang="en-US" dirty="0"/>
              <a:t>Does not require </a:t>
            </a:r>
            <a:r>
              <a:rPr lang="en-US" dirty="0">
                <a:solidFill>
                  <a:srgbClr val="FF0000"/>
                </a:solidFill>
              </a:rPr>
              <a:t>busy-waiting</a:t>
            </a:r>
          </a:p>
          <a:p>
            <a:pPr lvl="1">
              <a:tabLst>
                <a:tab pos="1597025" algn="l"/>
                <a:tab pos="2576513" algn="l"/>
              </a:tabLst>
            </a:pPr>
            <a:r>
              <a:rPr lang="en-US" dirty="0"/>
              <a:t>CPU is not held unnecessarily while the process is waiting</a:t>
            </a:r>
          </a:p>
          <a:p>
            <a:pPr>
              <a:tabLst>
                <a:tab pos="1597025" algn="l"/>
                <a:tab pos="2576513" algn="l"/>
              </a:tabLst>
            </a:pPr>
            <a:r>
              <a:rPr lang="en-US" dirty="0"/>
              <a:t>A Semaphore </a:t>
            </a:r>
            <a:r>
              <a:rPr lang="en-US" i="1" dirty="0"/>
              <a:t>S</a:t>
            </a:r>
            <a:r>
              <a:rPr lang="en-US" dirty="0"/>
              <a:t> is</a:t>
            </a:r>
          </a:p>
          <a:p>
            <a:pPr lvl="1">
              <a:tabLst>
                <a:tab pos="1597025" algn="l"/>
                <a:tab pos="2576513" algn="l"/>
              </a:tabLst>
            </a:pPr>
            <a:r>
              <a:rPr lang="en-US" dirty="0"/>
              <a:t>A data structure with an integer variable </a:t>
            </a:r>
            <a:r>
              <a:rPr lang="en-US" i="1" dirty="0" err="1">
                <a:solidFill>
                  <a:srgbClr val="0000FF"/>
                </a:solidFill>
              </a:rPr>
              <a:t>S.value</a:t>
            </a:r>
            <a:r>
              <a:rPr lang="en-US" dirty="0"/>
              <a:t> and a queue </a:t>
            </a:r>
            <a:r>
              <a:rPr lang="en-US" i="1" dirty="0" err="1" smtClean="0">
                <a:solidFill>
                  <a:srgbClr val="0000FF"/>
                </a:solidFill>
              </a:rPr>
              <a:t>S.list</a:t>
            </a:r>
            <a:r>
              <a:rPr lang="en-US" dirty="0" smtClean="0"/>
              <a:t> </a:t>
            </a:r>
            <a:r>
              <a:rPr lang="en-US" dirty="0"/>
              <a:t>of </a:t>
            </a:r>
            <a:r>
              <a:rPr lang="en-US" dirty="0" smtClean="0"/>
              <a:t>processes (shared variable)</a:t>
            </a:r>
            <a:endParaRPr lang="en-US" dirty="0"/>
          </a:p>
          <a:p>
            <a:pPr lvl="1">
              <a:tabLst>
                <a:tab pos="1597025" algn="l"/>
                <a:tab pos="2576513" algn="l"/>
              </a:tabLst>
            </a:pPr>
            <a:r>
              <a:rPr lang="en-US" dirty="0"/>
              <a:t>The data structure can only be accessed by two </a:t>
            </a:r>
            <a:r>
              <a:rPr lang="en-US" dirty="0">
                <a:solidFill>
                  <a:srgbClr val="FF0000"/>
                </a:solidFill>
              </a:rPr>
              <a:t>atomic</a:t>
            </a:r>
            <a:r>
              <a:rPr lang="en-US" dirty="0"/>
              <a:t> operations, </a:t>
            </a:r>
            <a:r>
              <a:rPr lang="en-US" i="1" dirty="0">
                <a:solidFill>
                  <a:srgbClr val="FF0000"/>
                </a:solidFill>
              </a:rPr>
              <a:t>wait(S)</a:t>
            </a:r>
            <a:r>
              <a:rPr lang="en-US" dirty="0"/>
              <a:t> and </a:t>
            </a:r>
            <a:r>
              <a:rPr lang="en-US" i="1" dirty="0">
                <a:solidFill>
                  <a:srgbClr val="FF0000"/>
                </a:solidFill>
              </a:rPr>
              <a:t>signal(S)</a:t>
            </a:r>
            <a:r>
              <a:rPr lang="en-US" dirty="0"/>
              <a:t> (also called </a:t>
            </a:r>
            <a:r>
              <a:rPr lang="en-US" i="1" dirty="0" smtClean="0">
                <a:solidFill>
                  <a:srgbClr val="FF0000"/>
                </a:solidFill>
              </a:rPr>
              <a:t>down(S), P(S</a:t>
            </a:r>
            <a:r>
              <a:rPr lang="en-US" i="1" dirty="0">
                <a:solidFill>
                  <a:srgbClr val="FF0000"/>
                </a:solidFill>
              </a:rPr>
              <a:t>)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and </a:t>
            </a:r>
            <a:r>
              <a:rPr lang="en-US" i="1" dirty="0" smtClean="0">
                <a:solidFill>
                  <a:srgbClr val="FF0000"/>
                </a:solidFill>
              </a:rPr>
              <a:t>Up(s), V(S)</a:t>
            </a:r>
            <a:r>
              <a:rPr lang="en-US" dirty="0" smtClean="0"/>
              <a:t>)</a:t>
            </a:r>
          </a:p>
          <a:p>
            <a:pPr lvl="1">
              <a:tabLst>
                <a:tab pos="1597025" algn="l"/>
                <a:tab pos="2576513" algn="l"/>
              </a:tabLst>
            </a:pPr>
            <a:endParaRPr lang="en-US" dirty="0"/>
          </a:p>
          <a:p>
            <a:pPr>
              <a:tabLst>
                <a:tab pos="1597025" algn="l"/>
                <a:tab pos="2576513" algn="l"/>
              </a:tabLst>
            </a:pPr>
            <a:r>
              <a:rPr lang="en-US" dirty="0"/>
              <a:t>Value of the semaphore S = value of the integer </a:t>
            </a:r>
            <a:r>
              <a:rPr lang="en-US" i="1" dirty="0" err="1" smtClean="0">
                <a:solidFill>
                  <a:srgbClr val="0000FF"/>
                </a:solidFill>
              </a:rPr>
              <a:t>S.value</a:t>
            </a:r>
            <a:endParaRPr lang="en-US" i="1" dirty="0" smtClean="0">
              <a:solidFill>
                <a:srgbClr val="0000FF"/>
              </a:solidFill>
            </a:endParaRPr>
          </a:p>
          <a:p>
            <a:pPr marL="0" indent="0">
              <a:buNone/>
              <a:tabLst>
                <a:tab pos="1597025" algn="l"/>
                <a:tab pos="2576513" algn="l"/>
              </a:tabLst>
            </a:pPr>
            <a:endParaRPr lang="en-US" i="1" dirty="0">
              <a:solidFill>
                <a:srgbClr val="0000FF"/>
              </a:solidFill>
            </a:endParaRPr>
          </a:p>
          <a:p>
            <a:pPr marL="0" indent="0">
              <a:buNone/>
              <a:tabLst>
                <a:tab pos="1597025" algn="l"/>
                <a:tab pos="2576513" algn="l"/>
              </a:tabLst>
            </a:pPr>
            <a:r>
              <a:rPr lang="en-US" dirty="0" smtClean="0">
                <a:solidFill>
                  <a:schemeClr val="tx2"/>
                </a:solidFill>
              </a:rPr>
              <a:t>   </a:t>
            </a:r>
            <a:r>
              <a:rPr lang="en-US" dirty="0" err="1" smtClean="0">
                <a:solidFill>
                  <a:schemeClr val="tx2"/>
                </a:solidFill>
              </a:rPr>
              <a:t>typedef</a:t>
            </a:r>
            <a:r>
              <a:rPr lang="en-US" dirty="0" smtClean="0">
                <a:solidFill>
                  <a:schemeClr val="tx2"/>
                </a:solidFill>
              </a:rPr>
              <a:t> </a:t>
            </a:r>
            <a:r>
              <a:rPr lang="en-US" dirty="0" err="1">
                <a:solidFill>
                  <a:schemeClr val="tx2"/>
                </a:solidFill>
              </a:rPr>
              <a:t>s</a:t>
            </a:r>
            <a:r>
              <a:rPr lang="en-US" dirty="0" err="1" smtClean="0">
                <a:solidFill>
                  <a:schemeClr val="tx2"/>
                </a:solidFill>
              </a:rPr>
              <a:t>truct</a:t>
            </a:r>
            <a:r>
              <a:rPr lang="en-US" dirty="0" smtClean="0">
                <a:solidFill>
                  <a:schemeClr val="tx2"/>
                </a:solidFill>
              </a:rPr>
              <a:t> {</a:t>
            </a:r>
          </a:p>
          <a:p>
            <a:pPr marL="0" indent="0">
              <a:buNone/>
              <a:tabLst>
                <a:tab pos="1597025" algn="l"/>
                <a:tab pos="2576513" algn="l"/>
              </a:tabLst>
            </a:pPr>
            <a:r>
              <a:rPr lang="en-US" dirty="0">
                <a:solidFill>
                  <a:schemeClr val="tx2"/>
                </a:solidFill>
              </a:rPr>
              <a:t>	</a:t>
            </a:r>
            <a:r>
              <a:rPr lang="en-US" dirty="0" err="1" smtClean="0">
                <a:solidFill>
                  <a:schemeClr val="tx2"/>
                </a:solidFill>
              </a:rPr>
              <a:t>int</a:t>
            </a:r>
            <a:r>
              <a:rPr lang="en-US" dirty="0" smtClean="0">
                <a:solidFill>
                  <a:schemeClr val="tx2"/>
                </a:solidFill>
              </a:rPr>
              <a:t> value;</a:t>
            </a:r>
          </a:p>
          <a:p>
            <a:pPr marL="0" indent="0">
              <a:buNone/>
              <a:tabLst>
                <a:tab pos="1597025" algn="l"/>
                <a:tab pos="2576513" algn="l"/>
              </a:tabLst>
            </a:pPr>
            <a:r>
              <a:rPr lang="en-US" dirty="0">
                <a:solidFill>
                  <a:schemeClr val="tx2"/>
                </a:solidFill>
              </a:rPr>
              <a:t>	</a:t>
            </a:r>
            <a:r>
              <a:rPr lang="en-US" dirty="0" err="1" smtClean="0">
                <a:solidFill>
                  <a:schemeClr val="tx2"/>
                </a:solidFill>
              </a:rPr>
              <a:t>struct</a:t>
            </a:r>
            <a:r>
              <a:rPr lang="en-US" dirty="0" smtClean="0">
                <a:solidFill>
                  <a:schemeClr val="tx2"/>
                </a:solidFill>
              </a:rPr>
              <a:t> process *list;</a:t>
            </a:r>
          </a:p>
          <a:p>
            <a:pPr marL="0" indent="0">
              <a:buNone/>
              <a:tabLst>
                <a:tab pos="1597025" algn="l"/>
                <a:tab pos="2576513" algn="l"/>
              </a:tabLst>
            </a:pPr>
            <a:r>
              <a:rPr lang="en-US" dirty="0">
                <a:solidFill>
                  <a:schemeClr val="tx2"/>
                </a:solidFill>
              </a:rPr>
              <a:t>	</a:t>
            </a:r>
            <a:r>
              <a:rPr lang="en-US" dirty="0" smtClean="0">
                <a:solidFill>
                  <a:schemeClr val="tx2"/>
                </a:solidFill>
              </a:rPr>
              <a:t>} semaphore</a:t>
            </a:r>
            <a:endParaRPr lang="en-US" dirty="0">
              <a:solidFill>
                <a:schemeClr val="tx2"/>
              </a:solidFill>
            </a:endParaRPr>
          </a:p>
          <a:p>
            <a:pPr>
              <a:buFont typeface="Wingdings" pitchFamily="2" charset="2"/>
              <a:buNone/>
              <a:tabLst>
                <a:tab pos="1597025" algn="l"/>
                <a:tab pos="2576513" algn="l"/>
              </a:tabLst>
            </a:pPr>
            <a:r>
              <a:rPr lang="en-US" dirty="0"/>
              <a:t>		</a:t>
            </a:r>
            <a:endParaRPr lang="en-US" b="1" dirty="0">
              <a:sym typeface="Symbol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240570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Semaphore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smtClean="0"/>
              <a:t>Wait(S)        S&lt;= semaphore variable </a:t>
            </a:r>
          </a:p>
          <a:p>
            <a:r>
              <a:rPr lang="en-US" sz="2000" dirty="0"/>
              <a:t>When a process </a:t>
            </a:r>
            <a:r>
              <a:rPr lang="en-US" sz="2000" dirty="0" smtClean="0"/>
              <a:t>P executes </a:t>
            </a:r>
            <a:r>
              <a:rPr lang="en-US" sz="2000" dirty="0"/>
              <a:t>the wait(S) and finds</a:t>
            </a:r>
            <a:endParaRPr lang="en-US" sz="2000" dirty="0" smtClean="0"/>
          </a:p>
          <a:p>
            <a:r>
              <a:rPr lang="en-US" sz="2000" dirty="0" smtClean="0"/>
              <a:t>S==0 </a:t>
            </a:r>
          </a:p>
          <a:p>
            <a:pPr lvl="1"/>
            <a:r>
              <a:rPr lang="en-US" sz="1600" dirty="0" smtClean="0"/>
              <a:t>Process must wait =&gt; block()</a:t>
            </a:r>
          </a:p>
          <a:p>
            <a:pPr lvl="1"/>
            <a:r>
              <a:rPr lang="en-US" sz="1600" dirty="0" smtClean="0"/>
              <a:t>Places the process into a waiting queue associated with S</a:t>
            </a:r>
          </a:p>
          <a:p>
            <a:pPr lvl="1"/>
            <a:r>
              <a:rPr lang="en-US" sz="1600" dirty="0" smtClean="0"/>
              <a:t>Switch from running  to waiting state</a:t>
            </a:r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r>
              <a:rPr lang="en-US" dirty="0" smtClean="0"/>
              <a:t>Signal(S)</a:t>
            </a:r>
          </a:p>
          <a:p>
            <a:pPr marL="0" indent="0">
              <a:buNone/>
            </a:pPr>
            <a:r>
              <a:rPr lang="en-US" sz="2000" dirty="0"/>
              <a:t>When a process P executes the </a:t>
            </a:r>
            <a:r>
              <a:rPr lang="en-US" sz="2000" dirty="0" smtClean="0"/>
              <a:t>signal(S)</a:t>
            </a:r>
          </a:p>
          <a:p>
            <a:r>
              <a:rPr lang="en-US" sz="2000" dirty="0" smtClean="0"/>
              <a:t>Check, if some other process Q is waiting on the semaphore S</a:t>
            </a:r>
          </a:p>
          <a:p>
            <a:r>
              <a:rPr lang="en-US" sz="2000" dirty="0" smtClean="0"/>
              <a:t>Wakeup(Q) </a:t>
            </a:r>
          </a:p>
          <a:p>
            <a:r>
              <a:rPr lang="en-US" sz="2000" dirty="0" smtClean="0"/>
              <a:t>Wakeup(Q) changes the process from waiting to ready state</a:t>
            </a:r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896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914400"/>
            <a:ext cx="8686799" cy="6324600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en-US" sz="2000" dirty="0"/>
              <a:t>Implementation of wait:</a:t>
            </a:r>
          </a:p>
          <a:p>
            <a:pPr>
              <a:lnSpc>
                <a:spcPct val="80000"/>
              </a:lnSpc>
              <a:buFont typeface="Monotype Sorts" charset="2"/>
              <a:buNone/>
            </a:pPr>
            <a:r>
              <a:rPr lang="en-US" sz="2000" dirty="0">
                <a:solidFill>
                  <a:srgbClr val="0000FF"/>
                </a:solidFill>
              </a:rPr>
              <a:t>            wait(semaphore *S) { </a:t>
            </a:r>
          </a:p>
          <a:p>
            <a:pPr>
              <a:lnSpc>
                <a:spcPct val="80000"/>
              </a:lnSpc>
              <a:buFont typeface="Monotype Sorts" charset="2"/>
              <a:buNone/>
            </a:pPr>
            <a:r>
              <a:rPr lang="en-US" sz="2000" dirty="0">
                <a:solidFill>
                  <a:srgbClr val="0000FF"/>
                </a:solidFill>
              </a:rPr>
              <a:t>			S-&gt;value--; </a:t>
            </a:r>
          </a:p>
          <a:p>
            <a:pPr>
              <a:lnSpc>
                <a:spcPct val="80000"/>
              </a:lnSpc>
              <a:buFont typeface="Monotype Sorts" charset="2"/>
              <a:buNone/>
            </a:pPr>
            <a:r>
              <a:rPr lang="en-US" sz="2000" dirty="0">
                <a:solidFill>
                  <a:srgbClr val="0000FF"/>
                </a:solidFill>
              </a:rPr>
              <a:t>			if (S-&gt;value &lt; 0) { </a:t>
            </a:r>
          </a:p>
          <a:p>
            <a:pPr>
              <a:lnSpc>
                <a:spcPct val="80000"/>
              </a:lnSpc>
              <a:buFont typeface="Monotype Sorts" charset="2"/>
              <a:buNone/>
            </a:pPr>
            <a:r>
              <a:rPr lang="en-US" sz="2000" dirty="0">
                <a:solidFill>
                  <a:srgbClr val="0000FF"/>
                </a:solidFill>
              </a:rPr>
              <a:t>				add this process to S-&gt;list; </a:t>
            </a:r>
          </a:p>
          <a:p>
            <a:pPr>
              <a:lnSpc>
                <a:spcPct val="80000"/>
              </a:lnSpc>
              <a:buFont typeface="Monotype Sorts" charset="2"/>
              <a:buNone/>
            </a:pPr>
            <a:r>
              <a:rPr lang="en-US" sz="2000" dirty="0">
                <a:solidFill>
                  <a:srgbClr val="0000FF"/>
                </a:solidFill>
              </a:rPr>
              <a:t>				block(); </a:t>
            </a:r>
          </a:p>
          <a:p>
            <a:pPr>
              <a:lnSpc>
                <a:spcPct val="80000"/>
              </a:lnSpc>
              <a:buFont typeface="Monotype Sorts" charset="2"/>
              <a:buNone/>
            </a:pPr>
            <a:r>
              <a:rPr lang="en-US" sz="2000" dirty="0">
                <a:solidFill>
                  <a:srgbClr val="0000FF"/>
                </a:solidFill>
              </a:rPr>
              <a:t>			} </a:t>
            </a:r>
          </a:p>
          <a:p>
            <a:pPr>
              <a:lnSpc>
                <a:spcPct val="80000"/>
              </a:lnSpc>
              <a:buFont typeface="Monotype Sorts" charset="2"/>
              <a:buNone/>
            </a:pPr>
            <a:r>
              <a:rPr lang="en-US" sz="2000" dirty="0">
                <a:solidFill>
                  <a:srgbClr val="0000FF"/>
                </a:solidFill>
              </a:rPr>
              <a:t>		}</a:t>
            </a:r>
          </a:p>
          <a:p>
            <a:pPr>
              <a:lnSpc>
                <a:spcPct val="80000"/>
              </a:lnSpc>
            </a:pPr>
            <a:r>
              <a:rPr lang="en-US" sz="2000" dirty="0"/>
              <a:t>Implementation of signal:</a:t>
            </a:r>
          </a:p>
          <a:p>
            <a:pPr>
              <a:lnSpc>
                <a:spcPct val="80000"/>
              </a:lnSpc>
              <a:buFont typeface="Monotype Sorts" charset="2"/>
              <a:buNone/>
            </a:pPr>
            <a:endParaRPr lang="en-US" sz="2000" dirty="0"/>
          </a:p>
          <a:p>
            <a:pPr>
              <a:lnSpc>
                <a:spcPct val="80000"/>
              </a:lnSpc>
              <a:buFont typeface="Monotype Sorts" charset="2"/>
              <a:buNone/>
            </a:pPr>
            <a:r>
              <a:rPr lang="en-US" sz="2000" dirty="0">
                <a:solidFill>
                  <a:srgbClr val="0000FF"/>
                </a:solidFill>
              </a:rPr>
              <a:t>		signal(semaphore *S) { </a:t>
            </a:r>
          </a:p>
          <a:p>
            <a:pPr>
              <a:lnSpc>
                <a:spcPct val="80000"/>
              </a:lnSpc>
              <a:buFont typeface="Monotype Sorts" charset="2"/>
              <a:buNone/>
            </a:pPr>
            <a:r>
              <a:rPr lang="en-US" sz="2000" dirty="0">
                <a:solidFill>
                  <a:srgbClr val="0000FF"/>
                </a:solidFill>
              </a:rPr>
              <a:t>			S-&gt;value++; </a:t>
            </a:r>
          </a:p>
          <a:p>
            <a:pPr>
              <a:lnSpc>
                <a:spcPct val="80000"/>
              </a:lnSpc>
              <a:buFont typeface="Monotype Sorts" charset="2"/>
              <a:buNone/>
            </a:pPr>
            <a:r>
              <a:rPr lang="en-US" sz="2000" dirty="0">
                <a:solidFill>
                  <a:srgbClr val="0000FF"/>
                </a:solidFill>
              </a:rPr>
              <a:t>			if (S-&gt;value &lt;= 0) { </a:t>
            </a:r>
          </a:p>
          <a:p>
            <a:pPr>
              <a:lnSpc>
                <a:spcPct val="80000"/>
              </a:lnSpc>
              <a:buFont typeface="Monotype Sorts" charset="2"/>
              <a:buNone/>
            </a:pPr>
            <a:r>
              <a:rPr lang="en-US" sz="2000" dirty="0">
                <a:solidFill>
                  <a:srgbClr val="0000FF"/>
                </a:solidFill>
              </a:rPr>
              <a:t>				remove a process P from S-&gt;list; </a:t>
            </a:r>
          </a:p>
          <a:p>
            <a:pPr>
              <a:lnSpc>
                <a:spcPct val="80000"/>
              </a:lnSpc>
              <a:buFont typeface="Monotype Sorts" charset="2"/>
              <a:buNone/>
            </a:pPr>
            <a:r>
              <a:rPr lang="en-US" sz="2000" dirty="0">
                <a:solidFill>
                  <a:srgbClr val="0000FF"/>
                </a:solidFill>
              </a:rPr>
              <a:t>				wakeup(P); </a:t>
            </a:r>
          </a:p>
          <a:p>
            <a:pPr>
              <a:lnSpc>
                <a:spcPct val="80000"/>
              </a:lnSpc>
              <a:buFont typeface="Monotype Sorts" charset="2"/>
              <a:buNone/>
            </a:pPr>
            <a:r>
              <a:rPr lang="en-US" sz="2000" dirty="0">
                <a:solidFill>
                  <a:srgbClr val="0000FF"/>
                </a:solidFill>
              </a:rPr>
              <a:t>			}</a:t>
            </a:r>
          </a:p>
          <a:p>
            <a:pPr>
              <a:lnSpc>
                <a:spcPct val="80000"/>
              </a:lnSpc>
              <a:buFont typeface="Monotype Sorts" charset="2"/>
              <a:buNone/>
            </a:pPr>
            <a:r>
              <a:rPr lang="en-US" sz="2000" dirty="0">
                <a:solidFill>
                  <a:srgbClr val="0000FF"/>
                </a:solidFill>
              </a:rPr>
              <a:t>		} 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546100" y="-241300"/>
            <a:ext cx="7543800" cy="1295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Semaphore (wait and signal)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5638800" y="5280280"/>
            <a:ext cx="3048000" cy="8402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dirty="0" smtClean="0">
                <a:solidFill>
                  <a:srgbClr val="FF0000"/>
                </a:solidFill>
              </a:rPr>
              <a:t>Note</a:t>
            </a:r>
            <a:r>
              <a:rPr lang="en-US" dirty="0" smtClean="0"/>
              <a:t>: which </a:t>
            </a:r>
            <a:r>
              <a:rPr lang="en-US" dirty="0"/>
              <a:t>process is picked for unblocking may depend on policy.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248400" y="2971800"/>
            <a:ext cx="2057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C00000"/>
                </a:solidFill>
              </a:rPr>
              <a:t>Atomic/ Indivisible </a:t>
            </a:r>
            <a:endParaRPr lang="en-US" sz="2400" dirty="0">
              <a:solidFill>
                <a:srgbClr val="C00000"/>
              </a:solidFill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5867400" y="1447800"/>
            <a:ext cx="990600" cy="685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324600" y="1154668"/>
            <a:ext cx="220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List of PCB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3766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>
          <a:xfrm>
            <a:off x="561975" y="433388"/>
            <a:ext cx="8534400" cy="457200"/>
          </a:xfrm>
        </p:spPr>
        <p:txBody>
          <a:bodyPr>
            <a:noAutofit/>
          </a:bodyPr>
          <a:lstStyle/>
          <a:p>
            <a:pPr eaLnBrk="1" hangingPunct="1"/>
            <a:r>
              <a:rPr lang="en-US" sz="4000" dirty="0" smtClean="0"/>
              <a:t>Usage of Semaphore</a:t>
            </a:r>
            <a:endParaRPr lang="en-US" sz="4000" dirty="0"/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447800"/>
            <a:ext cx="8153400" cy="5105400"/>
          </a:xfrm>
        </p:spPr>
        <p:txBody>
          <a:bodyPr>
            <a:normAutofit/>
          </a:bodyPr>
          <a:lstStyle/>
          <a:p>
            <a:pPr>
              <a:tabLst>
                <a:tab pos="2003584" algn="ctr"/>
                <a:tab pos="4516120" algn="ctr"/>
              </a:tabLst>
            </a:pPr>
            <a:r>
              <a:rPr lang="en-US" sz="2800" b="1" dirty="0">
                <a:solidFill>
                  <a:srgbClr val="3366FF"/>
                </a:solidFill>
              </a:rPr>
              <a:t>Counting</a:t>
            </a:r>
            <a:r>
              <a:rPr lang="en-US" sz="2800" dirty="0">
                <a:solidFill>
                  <a:srgbClr val="3366FF"/>
                </a:solidFill>
              </a:rPr>
              <a:t> </a:t>
            </a:r>
            <a:r>
              <a:rPr lang="en-US" sz="2800" dirty="0"/>
              <a:t>semaphore – integer value can range over an unrestricted </a:t>
            </a:r>
            <a:r>
              <a:rPr lang="en-US" sz="2800" dirty="0" smtClean="0"/>
              <a:t>domain</a:t>
            </a:r>
          </a:p>
          <a:p>
            <a:pPr lvl="1">
              <a:tabLst>
                <a:tab pos="2003584" algn="ctr"/>
                <a:tab pos="4516120" algn="ctr"/>
              </a:tabLst>
            </a:pPr>
            <a:r>
              <a:rPr lang="en-US" sz="2400" dirty="0" smtClean="0"/>
              <a:t>Control access to a shared resource with finite elements</a:t>
            </a:r>
          </a:p>
          <a:p>
            <a:pPr lvl="1">
              <a:tabLst>
                <a:tab pos="2003584" algn="ctr"/>
                <a:tab pos="4516120" algn="ctr"/>
              </a:tabLst>
            </a:pPr>
            <a:r>
              <a:rPr lang="en-US" sz="2400" dirty="0" smtClean="0"/>
              <a:t>Wish to use =&gt; wait(S)</a:t>
            </a:r>
          </a:p>
          <a:p>
            <a:pPr lvl="1">
              <a:tabLst>
                <a:tab pos="2003584" algn="ctr"/>
                <a:tab pos="4516120" algn="ctr"/>
              </a:tabLst>
            </a:pPr>
            <a:r>
              <a:rPr lang="en-US" sz="2400" dirty="0" smtClean="0"/>
              <a:t>Releases resource=&gt;signal(S)</a:t>
            </a:r>
          </a:p>
          <a:p>
            <a:pPr lvl="1">
              <a:tabLst>
                <a:tab pos="2003584" algn="ctr"/>
                <a:tab pos="4516120" algn="ctr"/>
              </a:tabLst>
            </a:pPr>
            <a:r>
              <a:rPr lang="en-US" sz="2400" dirty="0" smtClean="0"/>
              <a:t>Used for synchronization </a:t>
            </a:r>
            <a:endParaRPr lang="en-US" sz="2400" dirty="0"/>
          </a:p>
          <a:p>
            <a:pPr>
              <a:tabLst>
                <a:tab pos="2003584" algn="ctr"/>
                <a:tab pos="4516120" algn="ctr"/>
              </a:tabLst>
            </a:pPr>
            <a:r>
              <a:rPr lang="en-US" sz="2800" b="1" dirty="0">
                <a:solidFill>
                  <a:srgbClr val="3366FF"/>
                </a:solidFill>
              </a:rPr>
              <a:t>Binary </a:t>
            </a:r>
            <a:r>
              <a:rPr lang="en-US" sz="2800" dirty="0"/>
              <a:t>semaphore – integer value can range only between 0 </a:t>
            </a:r>
            <a:r>
              <a:rPr lang="en-US" sz="2800" dirty="0" smtClean="0"/>
              <a:t>and 1</a:t>
            </a:r>
            <a:endParaRPr lang="en-US" sz="2800" dirty="0"/>
          </a:p>
          <a:p>
            <a:pPr lvl="1">
              <a:tabLst>
                <a:tab pos="2003584" algn="ctr"/>
                <a:tab pos="4516120" algn="ctr"/>
              </a:tabLst>
            </a:pPr>
            <a:r>
              <a:rPr lang="en-US" dirty="0">
                <a:sym typeface="MT Extra" charset="0"/>
              </a:rPr>
              <a:t>Also known as </a:t>
            </a:r>
            <a:r>
              <a:rPr lang="en-US" b="1" dirty="0" err="1">
                <a:solidFill>
                  <a:srgbClr val="3366FF"/>
                </a:solidFill>
                <a:sym typeface="MT Extra" charset="0"/>
              </a:rPr>
              <a:t>mutex</a:t>
            </a:r>
            <a:r>
              <a:rPr lang="en-US" b="1" dirty="0">
                <a:solidFill>
                  <a:srgbClr val="3366FF"/>
                </a:solidFill>
                <a:sym typeface="MT Extra" charset="0"/>
              </a:rPr>
              <a:t> </a:t>
            </a:r>
            <a:r>
              <a:rPr lang="en-US" b="1" dirty="0" smtClean="0">
                <a:solidFill>
                  <a:srgbClr val="3366FF"/>
                </a:solidFill>
                <a:sym typeface="MT Extra" charset="0"/>
              </a:rPr>
              <a:t>locks</a:t>
            </a:r>
            <a:endParaRPr lang="en-US" b="1" dirty="0">
              <a:sym typeface="MT Extra" charset="0"/>
            </a:endParaRPr>
          </a:p>
          <a:p>
            <a:pPr lvl="1">
              <a:tabLst>
                <a:tab pos="2003584" algn="ctr"/>
                <a:tab pos="4516120" algn="ctr"/>
              </a:tabLst>
            </a:pPr>
            <a:r>
              <a:rPr lang="en-US" dirty="0" smtClean="0">
                <a:sym typeface="MT Extra" charset="0"/>
              </a:rPr>
              <a:t>Used for mutual exclusion</a:t>
            </a:r>
          </a:p>
        </p:txBody>
      </p:sp>
    </p:spTree>
    <p:extLst>
      <p:ext uri="{BB962C8B-B14F-4D97-AF65-F5344CB8AC3E}">
        <p14:creationId xmlns:p14="http://schemas.microsoft.com/office/powerpoint/2010/main" val="2729274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title"/>
          </p:nvPr>
        </p:nvSpPr>
        <p:spPr>
          <a:xfrm>
            <a:off x="266700" y="292100"/>
            <a:ext cx="8280400" cy="1143000"/>
          </a:xfrm>
        </p:spPr>
        <p:txBody>
          <a:bodyPr>
            <a:normAutofit fontScale="90000"/>
          </a:bodyPr>
          <a:lstStyle/>
          <a:p>
            <a:r>
              <a:rPr lang="en-US" sz="3500" dirty="0"/>
              <a:t>Ordering Execution of Processes using </a:t>
            </a:r>
            <a:r>
              <a:rPr lang="en-US" sz="3500" dirty="0" smtClean="0"/>
              <a:t>Semaphores (Synchronization) </a:t>
            </a:r>
            <a:endParaRPr lang="en-US" sz="3500" dirty="0"/>
          </a:p>
        </p:txBody>
      </p:sp>
      <p:sp>
        <p:nvSpPr>
          <p:cNvPr id="614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42900" y="1554163"/>
            <a:ext cx="8496300" cy="5122862"/>
          </a:xfrm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  <a:tabLst>
                <a:tab pos="2005013" algn="ctr"/>
                <a:tab pos="4518025" algn="ctr"/>
              </a:tabLst>
            </a:pPr>
            <a:r>
              <a:rPr lang="en-US" dirty="0"/>
              <a:t>Execute statement </a:t>
            </a:r>
            <a:r>
              <a:rPr lang="en-US" i="1" dirty="0"/>
              <a:t>B</a:t>
            </a:r>
            <a:r>
              <a:rPr lang="en-US" dirty="0"/>
              <a:t> in </a:t>
            </a:r>
            <a:r>
              <a:rPr lang="en-US" i="1" dirty="0" err="1"/>
              <a:t>P</a:t>
            </a:r>
            <a:r>
              <a:rPr lang="en-US" baseline="-25000" dirty="0" err="1"/>
              <a:t>j</a:t>
            </a:r>
            <a:r>
              <a:rPr lang="en-US" dirty="0"/>
              <a:t> only after statement </a:t>
            </a:r>
            <a:r>
              <a:rPr lang="en-US" i="1" dirty="0"/>
              <a:t>A</a:t>
            </a:r>
            <a:r>
              <a:rPr lang="en-US" dirty="0"/>
              <a:t> executed in </a:t>
            </a:r>
            <a:r>
              <a:rPr lang="en-US" i="1" dirty="0"/>
              <a:t>P</a:t>
            </a:r>
            <a:r>
              <a:rPr lang="en-US" i="1" baseline="-25000" dirty="0"/>
              <a:t>i</a:t>
            </a:r>
            <a:endParaRPr lang="en-US" i="1" dirty="0"/>
          </a:p>
          <a:p>
            <a:pPr>
              <a:lnSpc>
                <a:spcPct val="90000"/>
              </a:lnSpc>
              <a:tabLst>
                <a:tab pos="2005013" algn="ctr"/>
                <a:tab pos="4518025" algn="ctr"/>
              </a:tabLst>
            </a:pPr>
            <a:r>
              <a:rPr lang="en-US" dirty="0"/>
              <a:t>Use semaphore </a:t>
            </a:r>
            <a:r>
              <a:rPr lang="en-US" i="1" dirty="0"/>
              <a:t>flag</a:t>
            </a:r>
            <a:r>
              <a:rPr lang="en-US" dirty="0"/>
              <a:t> initialized to 0</a:t>
            </a:r>
          </a:p>
          <a:p>
            <a:pPr>
              <a:lnSpc>
                <a:spcPct val="90000"/>
              </a:lnSpc>
              <a:tabLst>
                <a:tab pos="2005013" algn="ctr"/>
                <a:tab pos="4518025" algn="ctr"/>
              </a:tabLst>
            </a:pPr>
            <a:r>
              <a:rPr lang="en-US" dirty="0"/>
              <a:t>Code: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  <a:tabLst>
                <a:tab pos="2005013" algn="ctr"/>
                <a:tab pos="4518025" algn="ctr"/>
              </a:tabLst>
            </a:pPr>
            <a:r>
              <a:rPr lang="en-US" i="1" dirty="0"/>
              <a:t>		</a:t>
            </a:r>
            <a:r>
              <a:rPr lang="en-US" sz="2400" i="1" dirty="0">
                <a:solidFill>
                  <a:srgbClr val="0000FF"/>
                </a:solidFill>
              </a:rPr>
              <a:t>P</a:t>
            </a:r>
            <a:r>
              <a:rPr lang="en-US" sz="2400" i="1" baseline="-25000" dirty="0">
                <a:solidFill>
                  <a:srgbClr val="0000FF"/>
                </a:solidFill>
              </a:rPr>
              <a:t>i</a:t>
            </a:r>
            <a:r>
              <a:rPr lang="en-US" sz="2400" i="1" dirty="0">
                <a:solidFill>
                  <a:srgbClr val="0000FF"/>
                </a:solidFill>
              </a:rPr>
              <a:t>	</a:t>
            </a:r>
            <a:r>
              <a:rPr lang="en-US" sz="2400" i="1" dirty="0" err="1">
                <a:solidFill>
                  <a:srgbClr val="0000FF"/>
                </a:solidFill>
              </a:rPr>
              <a:t>P</a:t>
            </a:r>
            <a:r>
              <a:rPr lang="en-US" sz="2400" i="1" baseline="-25000" dirty="0" err="1">
                <a:solidFill>
                  <a:srgbClr val="0000FF"/>
                </a:solidFill>
              </a:rPr>
              <a:t>j</a:t>
            </a:r>
            <a:endParaRPr lang="en-US" sz="2400" i="1" dirty="0">
              <a:solidFill>
                <a:srgbClr val="0000FF"/>
              </a:solidFill>
            </a:endParaRPr>
          </a:p>
          <a:p>
            <a:pPr>
              <a:lnSpc>
                <a:spcPct val="90000"/>
              </a:lnSpc>
              <a:buFont typeface="Wingdings" pitchFamily="2" charset="2"/>
              <a:buNone/>
              <a:tabLst>
                <a:tab pos="2005013" algn="ctr"/>
                <a:tab pos="4518025" algn="ctr"/>
              </a:tabLst>
            </a:pPr>
            <a:r>
              <a:rPr lang="en-US" sz="2400" dirty="0">
                <a:solidFill>
                  <a:srgbClr val="0000FF"/>
                </a:solidFill>
              </a:rPr>
              <a:t>		 </a:t>
            </a:r>
            <a:r>
              <a:rPr lang="en-US" sz="2400" dirty="0">
                <a:solidFill>
                  <a:srgbClr val="0000FF"/>
                </a:solidFill>
                <a:sym typeface="MT Extra" pitchFamily="18" charset="2"/>
              </a:rPr>
              <a:t></a:t>
            </a:r>
            <a:r>
              <a:rPr lang="en-US" sz="2400" dirty="0">
                <a:solidFill>
                  <a:srgbClr val="0000FF"/>
                </a:solidFill>
              </a:rPr>
              <a:t> </a:t>
            </a:r>
            <a:r>
              <a:rPr lang="en-US" sz="2400" dirty="0">
                <a:solidFill>
                  <a:srgbClr val="0000FF"/>
                </a:solidFill>
                <a:sym typeface="MT Extra" pitchFamily="18" charset="2"/>
              </a:rPr>
              <a:t>	 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  <a:tabLst>
                <a:tab pos="2005013" algn="ctr"/>
                <a:tab pos="4518025" algn="ctr"/>
              </a:tabLst>
            </a:pPr>
            <a:r>
              <a:rPr lang="en-US" sz="2400" dirty="0">
                <a:solidFill>
                  <a:srgbClr val="0000FF"/>
                </a:solidFill>
                <a:sym typeface="MT Extra" pitchFamily="18" charset="2"/>
              </a:rPr>
              <a:t>		</a:t>
            </a:r>
            <a:r>
              <a:rPr lang="en-US" sz="2400" dirty="0" smtClean="0">
                <a:solidFill>
                  <a:srgbClr val="0000FF"/>
                </a:solidFill>
                <a:sym typeface="MT Extra" pitchFamily="18" charset="2"/>
              </a:rPr>
              <a:t>Stmt. </a:t>
            </a:r>
            <a:r>
              <a:rPr lang="en-US" sz="2400" i="1" dirty="0" smtClean="0">
                <a:solidFill>
                  <a:srgbClr val="0000FF"/>
                </a:solidFill>
                <a:sym typeface="MT Extra" pitchFamily="18" charset="2"/>
              </a:rPr>
              <a:t>A</a:t>
            </a:r>
            <a:r>
              <a:rPr lang="en-US" sz="2400" dirty="0">
                <a:solidFill>
                  <a:srgbClr val="0000FF"/>
                </a:solidFill>
                <a:sym typeface="MT Extra" pitchFamily="18" charset="2"/>
              </a:rPr>
              <a:t>	</a:t>
            </a:r>
            <a:r>
              <a:rPr lang="en-US" sz="2400" i="1" dirty="0">
                <a:solidFill>
                  <a:srgbClr val="0000FF"/>
                </a:solidFill>
                <a:sym typeface="MT Extra" pitchFamily="18" charset="2"/>
              </a:rPr>
              <a:t>wait</a:t>
            </a:r>
            <a:r>
              <a:rPr lang="en-US" sz="2400" dirty="0">
                <a:solidFill>
                  <a:srgbClr val="0000FF"/>
                </a:solidFill>
                <a:sym typeface="MT Extra" pitchFamily="18" charset="2"/>
              </a:rPr>
              <a:t>(</a:t>
            </a:r>
            <a:r>
              <a:rPr lang="en-US" sz="2400" i="1" dirty="0">
                <a:solidFill>
                  <a:srgbClr val="0000FF"/>
                </a:solidFill>
                <a:sym typeface="MT Extra" pitchFamily="18" charset="2"/>
              </a:rPr>
              <a:t>flag</a:t>
            </a:r>
            <a:r>
              <a:rPr lang="en-US" sz="2400" dirty="0">
                <a:solidFill>
                  <a:srgbClr val="0000FF"/>
                </a:solidFill>
                <a:sym typeface="MT Extra" pitchFamily="18" charset="2"/>
              </a:rPr>
              <a:t>)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  <a:tabLst>
                <a:tab pos="2005013" algn="ctr"/>
                <a:tab pos="4518025" algn="ctr"/>
              </a:tabLst>
            </a:pPr>
            <a:r>
              <a:rPr lang="en-US" sz="2400" dirty="0">
                <a:solidFill>
                  <a:srgbClr val="0000FF"/>
                </a:solidFill>
                <a:sym typeface="MT Extra" pitchFamily="18" charset="2"/>
              </a:rPr>
              <a:t>		</a:t>
            </a:r>
            <a:r>
              <a:rPr lang="en-US" sz="2400" i="1" dirty="0">
                <a:solidFill>
                  <a:srgbClr val="0000FF"/>
                </a:solidFill>
                <a:sym typeface="MT Extra" pitchFamily="18" charset="2"/>
              </a:rPr>
              <a:t>signal</a:t>
            </a:r>
            <a:r>
              <a:rPr lang="en-US" sz="2400" dirty="0">
                <a:solidFill>
                  <a:srgbClr val="0000FF"/>
                </a:solidFill>
                <a:sym typeface="MT Extra" pitchFamily="18" charset="2"/>
              </a:rPr>
              <a:t>(</a:t>
            </a:r>
            <a:r>
              <a:rPr lang="en-US" sz="2400" i="1" dirty="0">
                <a:solidFill>
                  <a:srgbClr val="0000FF"/>
                </a:solidFill>
                <a:sym typeface="MT Extra" pitchFamily="18" charset="2"/>
              </a:rPr>
              <a:t>flag</a:t>
            </a:r>
            <a:r>
              <a:rPr lang="en-US" sz="2400" dirty="0">
                <a:solidFill>
                  <a:srgbClr val="0000FF"/>
                </a:solidFill>
                <a:sym typeface="MT Extra" pitchFamily="18" charset="2"/>
              </a:rPr>
              <a:t>)	</a:t>
            </a:r>
            <a:r>
              <a:rPr lang="en-US" sz="2400" dirty="0" smtClean="0">
                <a:solidFill>
                  <a:srgbClr val="0000FF"/>
                </a:solidFill>
                <a:sym typeface="MT Extra" pitchFamily="18" charset="2"/>
              </a:rPr>
              <a:t>Stmt. </a:t>
            </a:r>
            <a:r>
              <a:rPr lang="en-US" sz="2400" i="1" dirty="0" smtClean="0">
                <a:solidFill>
                  <a:srgbClr val="0000FF"/>
                </a:solidFill>
                <a:sym typeface="MT Extra" pitchFamily="18" charset="2"/>
              </a:rPr>
              <a:t>B</a:t>
            </a:r>
            <a:endParaRPr lang="en-US" sz="2400" i="1" dirty="0">
              <a:solidFill>
                <a:srgbClr val="0000FF"/>
              </a:solidFill>
              <a:sym typeface="MT Extra" pitchFamily="18" charset="2"/>
            </a:endParaRPr>
          </a:p>
          <a:p>
            <a:pPr>
              <a:lnSpc>
                <a:spcPct val="90000"/>
              </a:lnSpc>
              <a:buFont typeface="Wingdings" pitchFamily="2" charset="2"/>
              <a:buNone/>
              <a:tabLst>
                <a:tab pos="2005013" algn="ctr"/>
                <a:tab pos="4518025" algn="ctr"/>
              </a:tabLst>
            </a:pPr>
            <a:endParaRPr lang="en-US" sz="2400" i="1" dirty="0">
              <a:solidFill>
                <a:srgbClr val="0000FF"/>
              </a:solidFill>
              <a:sym typeface="MT Extra" pitchFamily="18" charset="2"/>
            </a:endParaRPr>
          </a:p>
          <a:p>
            <a:pPr>
              <a:lnSpc>
                <a:spcPct val="90000"/>
              </a:lnSpc>
              <a:tabLst>
                <a:tab pos="2005013" algn="ctr"/>
                <a:tab pos="4518025" algn="ctr"/>
              </a:tabLst>
            </a:pPr>
            <a:r>
              <a:rPr lang="en-US" dirty="0">
                <a:sym typeface="MT Extra" pitchFamily="18" charset="2"/>
              </a:rPr>
              <a:t>Multiple such points of synchronization can be enforced using one or more semaphores</a:t>
            </a:r>
          </a:p>
        </p:txBody>
      </p:sp>
    </p:spTree>
    <p:extLst>
      <p:ext uri="{BB962C8B-B14F-4D97-AF65-F5344CB8AC3E}">
        <p14:creationId xmlns:p14="http://schemas.microsoft.com/office/powerpoint/2010/main" val="2947801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>
          <a:xfrm>
            <a:off x="974725" y="457200"/>
            <a:ext cx="7984067" cy="4572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sz="2800"/>
              <a:t>Ready Queue And Various </a:t>
            </a:r>
            <a:br>
              <a:rPr lang="en-US" sz="2800"/>
            </a:br>
            <a:r>
              <a:rPr lang="en-US" sz="2800"/>
              <a:t>I/O Device Queues</a:t>
            </a:r>
          </a:p>
        </p:txBody>
      </p:sp>
      <p:pic>
        <p:nvPicPr>
          <p:cNvPr id="16387" name="Picture 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68476" y="1752600"/>
            <a:ext cx="5822950" cy="50208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609600" y="1143000"/>
            <a:ext cx="792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Queues are linked list of PCB’s </a:t>
            </a:r>
            <a:endParaRPr lang="en-US" b="1" dirty="0"/>
          </a:p>
        </p:txBody>
      </p:sp>
      <p:sp>
        <p:nvSpPr>
          <p:cNvPr id="4" name="TextBox 3"/>
          <p:cNvSpPr txBox="1"/>
          <p:nvPr/>
        </p:nvSpPr>
        <p:spPr>
          <a:xfrm>
            <a:off x="228600" y="4888468"/>
            <a:ext cx="1752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Many processes are waiting  for disk 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28600" y="3124200"/>
            <a:ext cx="1539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Device queue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6890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title"/>
          </p:nvPr>
        </p:nvSpPr>
        <p:spPr>
          <a:xfrm>
            <a:off x="415925" y="298450"/>
            <a:ext cx="7273925" cy="927100"/>
          </a:xfrm>
        </p:spPr>
        <p:txBody>
          <a:bodyPr>
            <a:normAutofit/>
          </a:bodyPr>
          <a:lstStyle/>
          <a:p>
            <a:r>
              <a:rPr lang="en-US" altLang="zh-CN" sz="3600" dirty="0" smtClean="0"/>
              <a:t>Semaphore: </a:t>
            </a:r>
            <a:r>
              <a:rPr lang="en-US" sz="3500" dirty="0" smtClean="0"/>
              <a:t>Mutual exclusion</a:t>
            </a:r>
            <a:endParaRPr lang="en-US" sz="3500" dirty="0"/>
          </a:p>
        </p:txBody>
      </p:sp>
      <p:sp>
        <p:nvSpPr>
          <p:cNvPr id="583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719262"/>
            <a:ext cx="8521700" cy="4910137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90000"/>
              </a:lnSpc>
              <a:tabLst>
                <a:tab pos="2513013" algn="l"/>
                <a:tab pos="2857500" algn="l"/>
                <a:tab pos="3148013" algn="l"/>
              </a:tabLst>
            </a:pPr>
            <a:r>
              <a:rPr lang="en-US" sz="2400" dirty="0"/>
              <a:t>Shared data: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  <a:tabLst>
                <a:tab pos="2513013" algn="l"/>
                <a:tab pos="2857500" algn="l"/>
                <a:tab pos="3148013" algn="l"/>
              </a:tabLst>
            </a:pPr>
            <a:r>
              <a:rPr lang="en-US" sz="2400" b="1" dirty="0"/>
              <a:t>	   </a:t>
            </a:r>
            <a:r>
              <a:rPr lang="en-US" sz="2400" i="1" dirty="0">
                <a:solidFill>
                  <a:srgbClr val="0000FF"/>
                </a:solidFill>
              </a:rPr>
              <a:t>semaphore </a:t>
            </a:r>
            <a:r>
              <a:rPr lang="en-US" sz="2400" i="1" dirty="0" err="1">
                <a:solidFill>
                  <a:srgbClr val="0000FF"/>
                </a:solidFill>
              </a:rPr>
              <a:t>mutex</a:t>
            </a:r>
            <a:r>
              <a:rPr lang="en-US" sz="2400" i="1" dirty="0">
                <a:solidFill>
                  <a:srgbClr val="0000FF"/>
                </a:solidFill>
              </a:rPr>
              <a:t>;  </a:t>
            </a:r>
            <a:r>
              <a:rPr lang="en-US" sz="2400" i="1" dirty="0" smtClean="0">
                <a:solidFill>
                  <a:srgbClr val="0000FF"/>
                </a:solidFill>
              </a:rPr>
              <a:t>			/*</a:t>
            </a:r>
            <a:r>
              <a:rPr lang="en-US" sz="2400" b="1" i="1" dirty="0" smtClean="0">
                <a:solidFill>
                  <a:srgbClr val="0000FF"/>
                </a:solidFill>
              </a:rPr>
              <a:t> </a:t>
            </a:r>
            <a:r>
              <a:rPr lang="en-US" sz="2400" i="1" dirty="0">
                <a:solidFill>
                  <a:srgbClr val="0000FF"/>
                </a:solidFill>
              </a:rPr>
              <a:t>initially </a:t>
            </a:r>
            <a:r>
              <a:rPr lang="en-US" sz="2400" i="1" dirty="0" err="1">
                <a:solidFill>
                  <a:srgbClr val="0000FF"/>
                </a:solidFill>
              </a:rPr>
              <a:t>mutex</a:t>
            </a:r>
            <a:r>
              <a:rPr lang="en-US" sz="2400" i="1" dirty="0">
                <a:solidFill>
                  <a:srgbClr val="0000FF"/>
                </a:solidFill>
              </a:rPr>
              <a:t> = 1 */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  <a:tabLst>
                <a:tab pos="2513013" algn="l"/>
                <a:tab pos="2857500" algn="l"/>
                <a:tab pos="3148013" algn="l"/>
              </a:tabLst>
            </a:pPr>
            <a:endParaRPr lang="en-US" sz="2400" i="1" dirty="0">
              <a:solidFill>
                <a:srgbClr val="0000FF"/>
              </a:solidFill>
            </a:endParaRPr>
          </a:p>
          <a:p>
            <a:pPr>
              <a:lnSpc>
                <a:spcPct val="90000"/>
              </a:lnSpc>
              <a:tabLst>
                <a:tab pos="2513013" algn="l"/>
                <a:tab pos="2857500" algn="l"/>
                <a:tab pos="3148013" algn="l"/>
              </a:tabLst>
            </a:pPr>
            <a:r>
              <a:rPr lang="en-US" sz="2400" dirty="0"/>
              <a:t>Process P</a:t>
            </a:r>
            <a:r>
              <a:rPr lang="en-US" sz="2400" baseline="-25000" dirty="0"/>
              <a:t>i</a:t>
            </a:r>
            <a:r>
              <a:rPr lang="en-US" sz="2400" dirty="0"/>
              <a:t>: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  <a:tabLst>
                <a:tab pos="2513013" algn="l"/>
                <a:tab pos="2857500" algn="l"/>
                <a:tab pos="3148013" algn="l"/>
              </a:tabLst>
            </a:pPr>
            <a:endParaRPr lang="en-US" sz="2400" dirty="0"/>
          </a:p>
          <a:p>
            <a:pPr lvl="1">
              <a:buFont typeface="Wingdings" pitchFamily="2" charset="2"/>
              <a:buNone/>
              <a:tabLst>
                <a:tab pos="2513013" algn="l"/>
                <a:tab pos="2857500" algn="l"/>
                <a:tab pos="3148013" algn="l"/>
              </a:tabLst>
            </a:pPr>
            <a:r>
              <a:rPr lang="en-US" dirty="0"/>
              <a:t>	  </a:t>
            </a:r>
            <a:r>
              <a:rPr lang="en-US" sz="3000" i="1" dirty="0">
                <a:solidFill>
                  <a:srgbClr val="0000FF"/>
                </a:solidFill>
              </a:rPr>
              <a:t>do {</a:t>
            </a:r>
            <a:br>
              <a:rPr lang="en-US" sz="3000" i="1" dirty="0">
                <a:solidFill>
                  <a:srgbClr val="0000FF"/>
                </a:solidFill>
              </a:rPr>
            </a:br>
            <a:r>
              <a:rPr lang="en-US" sz="3000" i="1" dirty="0">
                <a:solidFill>
                  <a:srgbClr val="0000FF"/>
                </a:solidFill>
              </a:rPr>
              <a:t>    wait(</a:t>
            </a:r>
            <a:r>
              <a:rPr lang="en-US" sz="3000" i="1" dirty="0" err="1">
                <a:solidFill>
                  <a:srgbClr val="0000FF"/>
                </a:solidFill>
              </a:rPr>
              <a:t>mutex</a:t>
            </a:r>
            <a:r>
              <a:rPr lang="en-US" sz="3000" i="1" dirty="0" smtClean="0">
                <a:solidFill>
                  <a:srgbClr val="0000FF"/>
                </a:solidFill>
              </a:rPr>
              <a:t>);</a:t>
            </a:r>
          </a:p>
          <a:p>
            <a:pPr lvl="1">
              <a:buFont typeface="Wingdings" pitchFamily="2" charset="2"/>
              <a:buNone/>
              <a:tabLst>
                <a:tab pos="2513013" algn="l"/>
                <a:tab pos="2857500" algn="l"/>
                <a:tab pos="3148013" algn="l"/>
              </a:tabLst>
            </a:pPr>
            <a:r>
              <a:rPr lang="en-US" sz="3000" i="1" dirty="0">
                <a:solidFill>
                  <a:srgbClr val="0000FF"/>
                </a:solidFill>
              </a:rPr>
              <a:t/>
            </a:r>
            <a:br>
              <a:rPr lang="en-US" sz="3000" i="1" dirty="0">
                <a:solidFill>
                  <a:srgbClr val="0000FF"/>
                </a:solidFill>
              </a:rPr>
            </a:br>
            <a:r>
              <a:rPr lang="en-US" sz="3000" i="1" dirty="0">
                <a:solidFill>
                  <a:srgbClr val="0000FF"/>
                </a:solidFill>
              </a:rPr>
              <a:t>         critical </a:t>
            </a:r>
            <a:r>
              <a:rPr lang="en-US" sz="3000" i="1" dirty="0" smtClean="0">
                <a:solidFill>
                  <a:srgbClr val="0000FF"/>
                </a:solidFill>
              </a:rPr>
              <a:t>section</a:t>
            </a:r>
          </a:p>
          <a:p>
            <a:pPr lvl="1">
              <a:buFont typeface="Wingdings" pitchFamily="2" charset="2"/>
              <a:buNone/>
              <a:tabLst>
                <a:tab pos="2513013" algn="l"/>
                <a:tab pos="2857500" algn="l"/>
                <a:tab pos="3148013" algn="l"/>
              </a:tabLst>
            </a:pPr>
            <a:endParaRPr lang="en-US" sz="3000" i="1" dirty="0">
              <a:solidFill>
                <a:srgbClr val="0000FF"/>
              </a:solidFill>
            </a:endParaRPr>
          </a:p>
          <a:p>
            <a:pPr lvl="2">
              <a:buFont typeface="Wingdings" pitchFamily="2" charset="2"/>
              <a:buNone/>
              <a:tabLst>
                <a:tab pos="2513013" algn="l"/>
                <a:tab pos="2857500" algn="l"/>
                <a:tab pos="3148013" algn="l"/>
              </a:tabLst>
            </a:pPr>
            <a:r>
              <a:rPr lang="en-US" sz="3000" i="1" dirty="0">
                <a:solidFill>
                  <a:srgbClr val="0000FF"/>
                </a:solidFill>
              </a:rPr>
              <a:t> 	 signal(</a:t>
            </a:r>
            <a:r>
              <a:rPr lang="en-US" sz="3000" i="1" dirty="0" err="1">
                <a:solidFill>
                  <a:srgbClr val="0000FF"/>
                </a:solidFill>
              </a:rPr>
              <a:t>mutex</a:t>
            </a:r>
            <a:r>
              <a:rPr lang="en-US" sz="3000" i="1" dirty="0" smtClean="0">
                <a:solidFill>
                  <a:srgbClr val="0000FF"/>
                </a:solidFill>
              </a:rPr>
              <a:t>);</a:t>
            </a:r>
          </a:p>
          <a:p>
            <a:pPr lvl="2">
              <a:buFont typeface="Wingdings" pitchFamily="2" charset="2"/>
              <a:buNone/>
              <a:tabLst>
                <a:tab pos="2513013" algn="l"/>
                <a:tab pos="2857500" algn="l"/>
                <a:tab pos="3148013" algn="l"/>
              </a:tabLst>
            </a:pPr>
            <a:r>
              <a:rPr lang="en-US" sz="3000" i="1" dirty="0">
                <a:solidFill>
                  <a:srgbClr val="0000FF"/>
                </a:solidFill>
              </a:rPr>
              <a:t/>
            </a:r>
            <a:br>
              <a:rPr lang="en-US" sz="3000" i="1" dirty="0">
                <a:solidFill>
                  <a:srgbClr val="0000FF"/>
                </a:solidFill>
              </a:rPr>
            </a:br>
            <a:r>
              <a:rPr lang="en-US" sz="3000" i="1" dirty="0">
                <a:solidFill>
                  <a:srgbClr val="0000FF"/>
                </a:solidFill>
              </a:rPr>
              <a:t>        remainder </a:t>
            </a:r>
            <a:r>
              <a:rPr lang="en-US" sz="3000" i="1" dirty="0" smtClean="0">
                <a:solidFill>
                  <a:srgbClr val="0000FF"/>
                </a:solidFill>
              </a:rPr>
              <a:t>section</a:t>
            </a:r>
          </a:p>
          <a:p>
            <a:pPr lvl="2">
              <a:buFont typeface="Wingdings" pitchFamily="2" charset="2"/>
              <a:buNone/>
              <a:tabLst>
                <a:tab pos="2513013" algn="l"/>
                <a:tab pos="2857500" algn="l"/>
                <a:tab pos="3148013" algn="l"/>
              </a:tabLst>
            </a:pPr>
            <a:r>
              <a:rPr lang="en-US" sz="3000" i="1" dirty="0">
                <a:solidFill>
                  <a:srgbClr val="0000FF"/>
                </a:solidFill>
              </a:rPr>
              <a:t/>
            </a:r>
            <a:br>
              <a:rPr lang="en-US" sz="3000" i="1" dirty="0">
                <a:solidFill>
                  <a:srgbClr val="0000FF"/>
                </a:solidFill>
              </a:rPr>
            </a:br>
            <a:r>
              <a:rPr lang="en-US" sz="3000" i="1" dirty="0">
                <a:solidFill>
                  <a:srgbClr val="0000FF"/>
                </a:solidFill>
              </a:rPr>
              <a:t>} while (1);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  <a:tabLst>
                <a:tab pos="2513013" algn="l"/>
                <a:tab pos="2857500" algn="l"/>
                <a:tab pos="3148013" algn="l"/>
              </a:tabLst>
            </a:pPr>
            <a:r>
              <a:rPr lang="en-US" sz="3000" b="1" i="1" baseline="-25000" dirty="0">
                <a:solidFill>
                  <a:srgbClr val="0000FF"/>
                </a:solidFill>
              </a:rPr>
              <a:t>	</a:t>
            </a:r>
            <a:r>
              <a:rPr lang="en-US" sz="3000" i="1" baseline="-25000" dirty="0">
                <a:solidFill>
                  <a:srgbClr val="0000FF"/>
                </a:solidFill>
              </a:rPr>
              <a:t>         </a:t>
            </a:r>
            <a:r>
              <a:rPr lang="en-US" sz="3000" baseline="-25000" dirty="0"/>
              <a:t> </a:t>
            </a:r>
            <a:r>
              <a:rPr lang="en-US" sz="3000" i="1" baseline="-25000" dirty="0"/>
              <a:t/>
            </a:r>
            <a:br>
              <a:rPr lang="en-US" sz="3000" i="1" baseline="-25000" dirty="0"/>
            </a:br>
            <a:r>
              <a:rPr lang="en-US" sz="2400" i="1" baseline="-25000" dirty="0"/>
              <a:t/>
            </a:r>
            <a:br>
              <a:rPr lang="en-US" sz="2400" i="1" baseline="-25000" dirty="0"/>
            </a:br>
            <a:endParaRPr lang="en-US" sz="2400" baseline="-25000" dirty="0"/>
          </a:p>
          <a:p>
            <a:pPr>
              <a:lnSpc>
                <a:spcPct val="90000"/>
              </a:lnSpc>
              <a:buFont typeface="Wingdings" pitchFamily="2" charset="2"/>
              <a:buNone/>
              <a:tabLst>
                <a:tab pos="2513013" algn="l"/>
                <a:tab pos="2857500" algn="l"/>
                <a:tab pos="3148013" algn="l"/>
              </a:tabLst>
            </a:pPr>
            <a:r>
              <a:rPr lang="en-US" sz="2400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3850163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Producer-consumer </a:t>
            </a:r>
            <a:r>
              <a:rPr lang="en-US" altLang="zh-CN" dirty="0"/>
              <a:t>problem</a:t>
            </a:r>
            <a:br>
              <a:rPr lang="en-US" altLang="zh-CN" dirty="0"/>
            </a:br>
            <a:r>
              <a:rPr lang="en-US" altLang="zh-CN" dirty="0" smtClean="0"/>
              <a:t>: Semaphore</a:t>
            </a:r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422400"/>
            <a:ext cx="7772400" cy="4673600"/>
          </a:xfrm>
        </p:spPr>
        <p:txBody>
          <a:bodyPr/>
          <a:lstStyle/>
          <a:p>
            <a:pPr eaLnBrk="1" hangingPunct="1"/>
            <a:r>
              <a:rPr lang="en-US" altLang="zh-CN" dirty="0" smtClean="0"/>
              <a:t>Solve producer-consumer problem</a:t>
            </a:r>
          </a:p>
          <a:p>
            <a:pPr lvl="1" eaLnBrk="1" hangingPunct="1"/>
            <a:r>
              <a:rPr lang="en-US" altLang="zh-CN" dirty="0" smtClean="0"/>
              <a:t>Full: counting the slots that are full; initial value 0</a:t>
            </a:r>
          </a:p>
          <a:p>
            <a:pPr lvl="1" eaLnBrk="1" hangingPunct="1"/>
            <a:r>
              <a:rPr lang="en-US" altLang="zh-CN" dirty="0" smtClean="0"/>
              <a:t>Empty: counting the slots that are empty, initial value N</a:t>
            </a:r>
          </a:p>
          <a:p>
            <a:pPr lvl="1" eaLnBrk="1" hangingPunct="1"/>
            <a:r>
              <a:rPr lang="en-US" altLang="zh-CN" dirty="0" err="1" smtClean="0"/>
              <a:t>Mutex</a:t>
            </a:r>
            <a:r>
              <a:rPr lang="en-US" altLang="zh-CN" dirty="0" smtClean="0"/>
              <a:t>: prevent access the buffer at the same time, initial value 0 (</a:t>
            </a:r>
            <a:r>
              <a:rPr lang="en-US" altLang="zh-CN" b="1" dirty="0" smtClean="0"/>
              <a:t>binary semaphore</a:t>
            </a:r>
            <a:r>
              <a:rPr lang="en-US" altLang="zh-CN" dirty="0" smtClean="0"/>
              <a:t>)</a:t>
            </a:r>
          </a:p>
          <a:p>
            <a:pPr lvl="1" eaLnBrk="1" hangingPunct="1"/>
            <a:endParaRPr lang="en-US" altLang="zh-CN" dirty="0" smtClean="0"/>
          </a:p>
          <a:p>
            <a:pPr lvl="1" eaLnBrk="1" hangingPunct="1"/>
            <a:r>
              <a:rPr lang="en-US" altLang="zh-CN" dirty="0" smtClean="0"/>
              <a:t>Synchronization &amp; mutual exclusion</a:t>
            </a:r>
          </a:p>
        </p:txBody>
      </p:sp>
    </p:spTree>
    <p:extLst>
      <p:ext uri="{BB962C8B-B14F-4D97-AF65-F5344CB8AC3E}">
        <p14:creationId xmlns:p14="http://schemas.microsoft.com/office/powerpoint/2010/main" val="3571789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609600"/>
            <a:ext cx="5102799" cy="624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0179" name="Rectangle 3"/>
          <p:cNvSpPr>
            <a:spLocks noGrp="1" noChangeArrowheads="1"/>
          </p:cNvSpPr>
          <p:nvPr>
            <p:ph type="title"/>
          </p:nvPr>
        </p:nvSpPr>
        <p:spPr>
          <a:xfrm>
            <a:off x="657225" y="0"/>
            <a:ext cx="7772400" cy="857250"/>
          </a:xfrm>
        </p:spPr>
        <p:txBody>
          <a:bodyPr/>
          <a:lstStyle/>
          <a:p>
            <a:pPr eaLnBrk="1" hangingPunct="1"/>
            <a:r>
              <a:rPr lang="en-US" altLang="zh-CN" smtClean="0"/>
              <a:t>Semaphores</a:t>
            </a:r>
          </a:p>
        </p:txBody>
      </p:sp>
    </p:spTree>
    <p:extLst>
      <p:ext uri="{BB962C8B-B14F-4D97-AF65-F5344CB8AC3E}">
        <p14:creationId xmlns:p14="http://schemas.microsoft.com/office/powerpoint/2010/main" val="1535547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>
          <a:xfrm>
            <a:off x="970492" y="277416"/>
            <a:ext cx="7716308" cy="576263"/>
          </a:xfrm>
        </p:spPr>
        <p:txBody>
          <a:bodyPr>
            <a:normAutofit fontScale="90000"/>
          </a:bodyPr>
          <a:lstStyle/>
          <a:p>
            <a:pPr eaLnBrk="1" hangingPunct="1"/>
            <a:endParaRPr lang="en-US" dirty="0" smtClean="0"/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233488"/>
            <a:ext cx="8115300" cy="531971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buNone/>
              <a:tabLst>
                <a:tab pos="1885792" algn="ctr"/>
                <a:tab pos="4570572" algn="ctr"/>
              </a:tabLst>
            </a:pPr>
            <a:r>
              <a:rPr lang="en-US" i="1" dirty="0" smtClean="0"/>
              <a:t>		    </a:t>
            </a:r>
            <a:r>
              <a:rPr lang="en-US" sz="3000" i="1" dirty="0" smtClean="0">
                <a:solidFill>
                  <a:srgbClr val="0000FF"/>
                </a:solidFill>
              </a:rPr>
              <a:t>P</a:t>
            </a:r>
            <a:r>
              <a:rPr lang="en-US" sz="3000" baseline="-25000" dirty="0" smtClean="0">
                <a:solidFill>
                  <a:srgbClr val="0000FF"/>
                </a:solidFill>
              </a:rPr>
              <a:t>0</a:t>
            </a:r>
            <a:r>
              <a:rPr lang="en-US" sz="3000" dirty="0" smtClean="0">
                <a:solidFill>
                  <a:srgbClr val="0000FF"/>
                </a:solidFill>
              </a:rPr>
              <a:t>	                </a:t>
            </a:r>
            <a:r>
              <a:rPr lang="en-US" sz="3000" i="1" dirty="0" smtClean="0">
                <a:solidFill>
                  <a:srgbClr val="0000FF"/>
                </a:solidFill>
              </a:rPr>
              <a:t>P</a:t>
            </a:r>
            <a:r>
              <a:rPr lang="en-US" sz="3000" baseline="-25000" dirty="0" smtClean="0">
                <a:solidFill>
                  <a:srgbClr val="0000FF"/>
                </a:solidFill>
              </a:rPr>
              <a:t>1</a:t>
            </a:r>
          </a:p>
          <a:p>
            <a:pPr>
              <a:lnSpc>
                <a:spcPct val="90000"/>
              </a:lnSpc>
              <a:buNone/>
              <a:tabLst>
                <a:tab pos="1885792" algn="ctr"/>
                <a:tab pos="4570572" algn="ctr"/>
              </a:tabLst>
            </a:pPr>
            <a:r>
              <a:rPr lang="en-US" dirty="0" smtClean="0">
                <a:solidFill>
                  <a:srgbClr val="0000FF"/>
                </a:solidFill>
              </a:rPr>
              <a:t>		  </a:t>
            </a:r>
            <a:r>
              <a:rPr lang="en-US" sz="1700" dirty="0" smtClean="0">
                <a:solidFill>
                  <a:srgbClr val="0000FF"/>
                </a:solidFill>
              </a:rPr>
              <a:t>wait </a:t>
            </a:r>
            <a:r>
              <a:rPr lang="en-US" sz="1700" dirty="0">
                <a:solidFill>
                  <a:srgbClr val="0000FF"/>
                </a:solidFill>
              </a:rPr>
              <a:t>(S); 	                                   wait (Q);</a:t>
            </a:r>
          </a:p>
          <a:p>
            <a:pPr>
              <a:lnSpc>
                <a:spcPct val="90000"/>
              </a:lnSpc>
              <a:buNone/>
              <a:tabLst>
                <a:tab pos="1885792" algn="ctr"/>
                <a:tab pos="4570572" algn="ctr"/>
              </a:tabLst>
            </a:pPr>
            <a:r>
              <a:rPr lang="en-US" sz="1700" dirty="0">
                <a:solidFill>
                  <a:srgbClr val="0000FF"/>
                </a:solidFill>
              </a:rPr>
              <a:t>		    wait (Q); 	                                   wait (S);</a:t>
            </a:r>
          </a:p>
          <a:p>
            <a:pPr>
              <a:lnSpc>
                <a:spcPct val="90000"/>
              </a:lnSpc>
              <a:buNone/>
              <a:tabLst>
                <a:tab pos="1885792" algn="ctr"/>
                <a:tab pos="4570572" algn="ctr"/>
              </a:tabLst>
            </a:pPr>
            <a:r>
              <a:rPr lang="en-US" sz="1700" dirty="0">
                <a:solidFill>
                  <a:srgbClr val="0000FF"/>
                </a:solidFill>
              </a:rPr>
              <a:t>		. 		.</a:t>
            </a:r>
          </a:p>
          <a:p>
            <a:pPr>
              <a:lnSpc>
                <a:spcPct val="90000"/>
              </a:lnSpc>
              <a:buNone/>
              <a:tabLst>
                <a:tab pos="1885792" algn="ctr"/>
                <a:tab pos="4570572" algn="ctr"/>
              </a:tabLst>
            </a:pPr>
            <a:r>
              <a:rPr lang="en-US" sz="1700" dirty="0">
                <a:solidFill>
                  <a:srgbClr val="0000FF"/>
                </a:solidFill>
              </a:rPr>
              <a:t>		. 		.</a:t>
            </a:r>
          </a:p>
          <a:p>
            <a:pPr>
              <a:lnSpc>
                <a:spcPct val="90000"/>
              </a:lnSpc>
              <a:buNone/>
              <a:tabLst>
                <a:tab pos="1885792" algn="ctr"/>
                <a:tab pos="4570572" algn="ctr"/>
              </a:tabLst>
            </a:pPr>
            <a:r>
              <a:rPr lang="en-US" sz="1700" dirty="0">
                <a:solidFill>
                  <a:srgbClr val="0000FF"/>
                </a:solidFill>
              </a:rPr>
              <a:t>		. 		.</a:t>
            </a:r>
          </a:p>
          <a:p>
            <a:pPr>
              <a:lnSpc>
                <a:spcPct val="90000"/>
              </a:lnSpc>
              <a:buNone/>
              <a:tabLst>
                <a:tab pos="1885792" algn="ctr"/>
                <a:tab pos="4570572" algn="ctr"/>
              </a:tabLst>
            </a:pPr>
            <a:r>
              <a:rPr lang="en-US" sz="1700" dirty="0">
                <a:solidFill>
                  <a:srgbClr val="0000FF"/>
                </a:solidFill>
              </a:rPr>
              <a:t>		     signal (S); 	                                  signal (Q);</a:t>
            </a:r>
          </a:p>
          <a:p>
            <a:pPr>
              <a:lnSpc>
                <a:spcPct val="90000"/>
              </a:lnSpc>
              <a:buNone/>
              <a:tabLst>
                <a:tab pos="1885792" algn="ctr"/>
                <a:tab pos="4570572" algn="ctr"/>
              </a:tabLst>
            </a:pPr>
            <a:r>
              <a:rPr lang="en-US" sz="1700" dirty="0">
                <a:solidFill>
                  <a:srgbClr val="0000FF"/>
                </a:solidFill>
              </a:rPr>
              <a:t>		     signal (Q); 	                                  signal (S);</a:t>
            </a:r>
          </a:p>
          <a:p>
            <a:pPr marL="457200" lvl="1" indent="0">
              <a:lnSpc>
                <a:spcPct val="90000"/>
              </a:lnSpc>
              <a:buNone/>
              <a:tabLst>
                <a:tab pos="1885792" algn="ctr"/>
                <a:tab pos="4570572" algn="ctr"/>
              </a:tabLst>
            </a:pPr>
            <a:endParaRPr lang="en-US" sz="2400" dirty="0" smtClean="0"/>
          </a:p>
          <a:p>
            <a:pPr marL="457200" lvl="1" indent="0">
              <a:lnSpc>
                <a:spcPct val="90000"/>
              </a:lnSpc>
              <a:buNone/>
              <a:tabLst>
                <a:tab pos="1885792" algn="ctr"/>
                <a:tab pos="4570572" algn="ctr"/>
              </a:tabLst>
            </a:pPr>
            <a:endParaRPr lang="en-US" sz="2400" dirty="0"/>
          </a:p>
          <a:p>
            <a:pPr marL="457200" lvl="1" indent="0">
              <a:lnSpc>
                <a:spcPct val="90000"/>
              </a:lnSpc>
              <a:buNone/>
              <a:tabLst>
                <a:tab pos="1885792" algn="ctr"/>
                <a:tab pos="4570572" algn="ctr"/>
              </a:tabLst>
            </a:pPr>
            <a:r>
              <a:rPr lang="en-US" sz="2400" dirty="0" smtClean="0"/>
              <a:t>	Let </a:t>
            </a:r>
            <a:r>
              <a:rPr lang="en-US" sz="2400" dirty="0">
                <a:solidFill>
                  <a:srgbClr val="0000FF"/>
                </a:solidFill>
              </a:rPr>
              <a:t>S</a:t>
            </a:r>
            <a:r>
              <a:rPr lang="en-US" sz="2400" dirty="0"/>
              <a:t> and </a:t>
            </a:r>
            <a:r>
              <a:rPr lang="en-US" sz="2400" dirty="0">
                <a:solidFill>
                  <a:srgbClr val="0000FF"/>
                </a:solidFill>
              </a:rPr>
              <a:t>Q</a:t>
            </a:r>
            <a:r>
              <a:rPr lang="en-US" sz="2400" dirty="0"/>
              <a:t> be two semaphores initialized to 1</a:t>
            </a:r>
          </a:p>
          <a:p>
            <a:pPr marL="457200" lvl="1" indent="0">
              <a:lnSpc>
                <a:spcPct val="90000"/>
              </a:lnSpc>
              <a:buNone/>
              <a:tabLst>
                <a:tab pos="1885792" algn="ctr"/>
                <a:tab pos="4570572" algn="ctr"/>
              </a:tabLst>
            </a:pP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2609595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>
          <a:xfrm>
            <a:off x="970492" y="277416"/>
            <a:ext cx="7716308" cy="57626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smtClean="0"/>
              <a:t>Deadlock and Starvation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233488"/>
            <a:ext cx="8115300" cy="5319712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90000"/>
              </a:lnSpc>
              <a:tabLst>
                <a:tab pos="1885792" algn="ctr"/>
                <a:tab pos="4570572" algn="ctr"/>
              </a:tabLst>
            </a:pPr>
            <a:r>
              <a:rPr lang="en-US" sz="2600" b="1" dirty="0" smtClean="0">
                <a:solidFill>
                  <a:srgbClr val="C00000"/>
                </a:solidFill>
              </a:rPr>
              <a:t>Deadlock</a:t>
            </a:r>
            <a:r>
              <a:rPr lang="en-US" sz="2600" b="1" dirty="0" smtClean="0">
                <a:solidFill>
                  <a:srgbClr val="3366FF"/>
                </a:solidFill>
              </a:rPr>
              <a:t> </a:t>
            </a:r>
            <a:r>
              <a:rPr lang="en-US" sz="2600" dirty="0" smtClean="0"/>
              <a:t>– two or more processes are waiting indefinitely for an event that can be caused by only one of the waiting processes</a:t>
            </a:r>
          </a:p>
          <a:p>
            <a:pPr>
              <a:lnSpc>
                <a:spcPct val="90000"/>
              </a:lnSpc>
              <a:tabLst>
                <a:tab pos="1885792" algn="ctr"/>
                <a:tab pos="4570572" algn="ctr"/>
              </a:tabLst>
            </a:pPr>
            <a:r>
              <a:rPr lang="en-US" sz="2600" dirty="0" smtClean="0"/>
              <a:t>Let </a:t>
            </a:r>
            <a:r>
              <a:rPr lang="en-US" sz="2600" dirty="0">
                <a:solidFill>
                  <a:srgbClr val="0000FF"/>
                </a:solidFill>
              </a:rPr>
              <a:t>S</a:t>
            </a:r>
            <a:r>
              <a:rPr lang="en-US" sz="2600" dirty="0" smtClean="0"/>
              <a:t> and </a:t>
            </a:r>
            <a:r>
              <a:rPr lang="en-US" sz="2600" dirty="0">
                <a:solidFill>
                  <a:srgbClr val="0000FF"/>
                </a:solidFill>
              </a:rPr>
              <a:t>Q</a:t>
            </a:r>
            <a:r>
              <a:rPr lang="en-US" sz="2600" dirty="0" smtClean="0"/>
              <a:t> be two semaphores initialized to 1</a:t>
            </a:r>
          </a:p>
          <a:p>
            <a:pPr>
              <a:lnSpc>
                <a:spcPct val="90000"/>
              </a:lnSpc>
              <a:buNone/>
              <a:tabLst>
                <a:tab pos="1885792" algn="ctr"/>
                <a:tab pos="4570572" algn="ctr"/>
              </a:tabLst>
            </a:pPr>
            <a:r>
              <a:rPr lang="en-US" i="1" dirty="0" smtClean="0"/>
              <a:t>		    </a:t>
            </a:r>
            <a:r>
              <a:rPr lang="en-US" sz="3000" i="1" dirty="0" smtClean="0">
                <a:solidFill>
                  <a:srgbClr val="0000FF"/>
                </a:solidFill>
              </a:rPr>
              <a:t>P</a:t>
            </a:r>
            <a:r>
              <a:rPr lang="en-US" sz="3000" baseline="-25000" dirty="0" smtClean="0">
                <a:solidFill>
                  <a:srgbClr val="0000FF"/>
                </a:solidFill>
              </a:rPr>
              <a:t>0</a:t>
            </a:r>
            <a:r>
              <a:rPr lang="en-US" sz="3000" dirty="0" smtClean="0">
                <a:solidFill>
                  <a:srgbClr val="0000FF"/>
                </a:solidFill>
              </a:rPr>
              <a:t>	                </a:t>
            </a:r>
            <a:r>
              <a:rPr lang="en-US" sz="3000" i="1" dirty="0" smtClean="0">
                <a:solidFill>
                  <a:srgbClr val="0000FF"/>
                </a:solidFill>
              </a:rPr>
              <a:t>P</a:t>
            </a:r>
            <a:r>
              <a:rPr lang="en-US" sz="3000" baseline="-25000" dirty="0" smtClean="0">
                <a:solidFill>
                  <a:srgbClr val="0000FF"/>
                </a:solidFill>
              </a:rPr>
              <a:t>1</a:t>
            </a:r>
          </a:p>
          <a:p>
            <a:pPr>
              <a:lnSpc>
                <a:spcPct val="90000"/>
              </a:lnSpc>
              <a:buNone/>
              <a:tabLst>
                <a:tab pos="1885792" algn="ctr"/>
                <a:tab pos="4570572" algn="ctr"/>
              </a:tabLst>
            </a:pPr>
            <a:r>
              <a:rPr lang="en-US" dirty="0" smtClean="0">
                <a:solidFill>
                  <a:srgbClr val="0000FF"/>
                </a:solidFill>
              </a:rPr>
              <a:t>		  </a:t>
            </a:r>
            <a:r>
              <a:rPr lang="en-US" sz="1700" dirty="0" smtClean="0">
                <a:solidFill>
                  <a:srgbClr val="0000FF"/>
                </a:solidFill>
              </a:rPr>
              <a:t>wait </a:t>
            </a:r>
            <a:r>
              <a:rPr lang="en-US" sz="1700" dirty="0">
                <a:solidFill>
                  <a:srgbClr val="0000FF"/>
                </a:solidFill>
              </a:rPr>
              <a:t>(S); 	                                   wait (Q);</a:t>
            </a:r>
          </a:p>
          <a:p>
            <a:pPr>
              <a:lnSpc>
                <a:spcPct val="90000"/>
              </a:lnSpc>
              <a:buNone/>
              <a:tabLst>
                <a:tab pos="1885792" algn="ctr"/>
                <a:tab pos="4570572" algn="ctr"/>
              </a:tabLst>
            </a:pPr>
            <a:r>
              <a:rPr lang="en-US" sz="1700" dirty="0">
                <a:solidFill>
                  <a:srgbClr val="0000FF"/>
                </a:solidFill>
              </a:rPr>
              <a:t>		    wait (Q); 	                                   wait (S);</a:t>
            </a:r>
          </a:p>
          <a:p>
            <a:pPr>
              <a:lnSpc>
                <a:spcPct val="90000"/>
              </a:lnSpc>
              <a:buNone/>
              <a:tabLst>
                <a:tab pos="1885792" algn="ctr"/>
                <a:tab pos="4570572" algn="ctr"/>
              </a:tabLst>
            </a:pPr>
            <a:r>
              <a:rPr lang="en-US" sz="1700" dirty="0">
                <a:solidFill>
                  <a:srgbClr val="0000FF"/>
                </a:solidFill>
              </a:rPr>
              <a:t>		. 		.</a:t>
            </a:r>
          </a:p>
          <a:p>
            <a:pPr>
              <a:lnSpc>
                <a:spcPct val="90000"/>
              </a:lnSpc>
              <a:buNone/>
              <a:tabLst>
                <a:tab pos="1885792" algn="ctr"/>
                <a:tab pos="4570572" algn="ctr"/>
              </a:tabLst>
            </a:pPr>
            <a:r>
              <a:rPr lang="en-US" sz="1700" dirty="0">
                <a:solidFill>
                  <a:srgbClr val="0000FF"/>
                </a:solidFill>
              </a:rPr>
              <a:t>		. 		.</a:t>
            </a:r>
          </a:p>
          <a:p>
            <a:pPr>
              <a:lnSpc>
                <a:spcPct val="90000"/>
              </a:lnSpc>
              <a:buNone/>
              <a:tabLst>
                <a:tab pos="1885792" algn="ctr"/>
                <a:tab pos="4570572" algn="ctr"/>
              </a:tabLst>
            </a:pPr>
            <a:r>
              <a:rPr lang="en-US" sz="1700" dirty="0">
                <a:solidFill>
                  <a:srgbClr val="0000FF"/>
                </a:solidFill>
              </a:rPr>
              <a:t>		. 		.</a:t>
            </a:r>
          </a:p>
          <a:p>
            <a:pPr>
              <a:lnSpc>
                <a:spcPct val="90000"/>
              </a:lnSpc>
              <a:buNone/>
              <a:tabLst>
                <a:tab pos="1885792" algn="ctr"/>
                <a:tab pos="4570572" algn="ctr"/>
              </a:tabLst>
            </a:pPr>
            <a:r>
              <a:rPr lang="en-US" sz="1700" dirty="0">
                <a:solidFill>
                  <a:srgbClr val="0000FF"/>
                </a:solidFill>
              </a:rPr>
              <a:t>		     signal (S); 	                                  signal (Q);</a:t>
            </a:r>
          </a:p>
          <a:p>
            <a:pPr>
              <a:lnSpc>
                <a:spcPct val="90000"/>
              </a:lnSpc>
              <a:buNone/>
              <a:tabLst>
                <a:tab pos="1885792" algn="ctr"/>
                <a:tab pos="4570572" algn="ctr"/>
              </a:tabLst>
            </a:pPr>
            <a:r>
              <a:rPr lang="en-US" sz="1700" dirty="0">
                <a:solidFill>
                  <a:srgbClr val="0000FF"/>
                </a:solidFill>
              </a:rPr>
              <a:t>		     signal (Q); 	                                  signal (S);</a:t>
            </a:r>
          </a:p>
          <a:p>
            <a:pPr>
              <a:lnSpc>
                <a:spcPct val="90000"/>
              </a:lnSpc>
              <a:tabLst>
                <a:tab pos="1885792" algn="ctr"/>
                <a:tab pos="4570572" algn="ctr"/>
              </a:tabLst>
            </a:pPr>
            <a:r>
              <a:rPr lang="en-US" sz="2800" b="1" dirty="0" smtClean="0">
                <a:solidFill>
                  <a:srgbClr val="C00000"/>
                </a:solidFill>
                <a:sym typeface="MT Extra" charset="0"/>
              </a:rPr>
              <a:t>Starvation</a:t>
            </a:r>
            <a:r>
              <a:rPr lang="en-US" sz="2800" dirty="0" smtClean="0">
                <a:solidFill>
                  <a:srgbClr val="3366FF"/>
                </a:solidFill>
                <a:sym typeface="MT Extra" charset="0"/>
              </a:rPr>
              <a:t> </a:t>
            </a:r>
            <a:r>
              <a:rPr lang="en-US" sz="2800" dirty="0" smtClean="0"/>
              <a:t>– indefinite blocking  </a:t>
            </a:r>
          </a:p>
          <a:p>
            <a:pPr lvl="1">
              <a:lnSpc>
                <a:spcPct val="90000"/>
              </a:lnSpc>
              <a:tabLst>
                <a:tab pos="1885792" algn="ctr"/>
                <a:tab pos="4570572" algn="ctr"/>
              </a:tabLst>
            </a:pPr>
            <a:r>
              <a:rPr lang="en-US" sz="2400" dirty="0" smtClean="0"/>
              <a:t>LIFO queue</a:t>
            </a:r>
          </a:p>
          <a:p>
            <a:pPr lvl="1">
              <a:lnSpc>
                <a:spcPct val="90000"/>
              </a:lnSpc>
              <a:tabLst>
                <a:tab pos="1885792" algn="ctr"/>
                <a:tab pos="4570572" algn="ctr"/>
              </a:tabLst>
            </a:pPr>
            <a:r>
              <a:rPr lang="en-US" sz="2400" dirty="0" smtClean="0"/>
              <a:t>A process may never be removed from the semaphore queue in which it is suspended</a:t>
            </a:r>
          </a:p>
          <a:p>
            <a:pPr lvl="1">
              <a:lnSpc>
                <a:spcPct val="90000"/>
              </a:lnSpc>
              <a:tabLst>
                <a:tab pos="1885792" algn="ctr"/>
                <a:tab pos="4570572" algn="ctr"/>
              </a:tabLst>
            </a:pP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3358568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>
          <a:xfrm>
            <a:off x="1120776" y="277416"/>
            <a:ext cx="7566025" cy="57626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smtClean="0"/>
              <a:t>Readers-Writers Problem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066800"/>
            <a:ext cx="8534400" cy="5562599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A database is shared among a number of concurrent processes</a:t>
            </a:r>
          </a:p>
          <a:p>
            <a:pPr lvl="1"/>
            <a:r>
              <a:rPr lang="en-US" dirty="0" smtClean="0"/>
              <a:t>Readers – only read the data set; they do </a:t>
            </a:r>
            <a:r>
              <a:rPr lang="en-US" b="1" dirty="0" smtClean="0"/>
              <a:t>not </a:t>
            </a:r>
            <a:r>
              <a:rPr lang="en-US" dirty="0" smtClean="0"/>
              <a:t>perform any updates</a:t>
            </a:r>
          </a:p>
          <a:p>
            <a:pPr lvl="1"/>
            <a:r>
              <a:rPr lang="en-US" dirty="0" smtClean="0"/>
              <a:t>Writers   – can both read and write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Problem – allow multiple readers to read at the same time</a:t>
            </a:r>
          </a:p>
          <a:p>
            <a:pPr lvl="1"/>
            <a:r>
              <a:rPr lang="en-US" dirty="0" smtClean="0"/>
              <a:t>Only one single writer can access the shared data at the same time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Several variations of how readers and writers are treated – all involve priorities</a:t>
            </a:r>
          </a:p>
          <a:p>
            <a:endParaRPr lang="en-US" dirty="0" smtClean="0"/>
          </a:p>
          <a:p>
            <a:r>
              <a:rPr lang="en-US" dirty="0" smtClean="0"/>
              <a:t>Shared Data</a:t>
            </a:r>
          </a:p>
          <a:p>
            <a:pPr lvl="1"/>
            <a:r>
              <a:rPr lang="en-US" dirty="0" smtClean="0"/>
              <a:t>Database</a:t>
            </a:r>
          </a:p>
          <a:p>
            <a:pPr lvl="1"/>
            <a:r>
              <a:rPr lang="en-US" dirty="0" smtClean="0"/>
              <a:t>Semaphore </a:t>
            </a:r>
            <a:r>
              <a:rPr lang="en-US" dirty="0" err="1" smtClean="0">
                <a:solidFill>
                  <a:srgbClr val="FF0000"/>
                </a:solidFill>
              </a:rPr>
              <a:t>mutex</a:t>
            </a:r>
            <a:r>
              <a:rPr lang="en-US" dirty="0" smtClean="0"/>
              <a:t> initialized to 1</a:t>
            </a:r>
          </a:p>
          <a:p>
            <a:pPr lvl="1"/>
            <a:r>
              <a:rPr lang="en-US" dirty="0" smtClean="0"/>
              <a:t>Semaphore </a:t>
            </a:r>
            <a:r>
              <a:rPr lang="en-US" dirty="0" err="1" smtClean="0">
                <a:solidFill>
                  <a:srgbClr val="FF0000"/>
                </a:solidFill>
              </a:rPr>
              <a:t>wrt</a:t>
            </a:r>
            <a:r>
              <a:rPr lang="en-US" dirty="0" smtClean="0"/>
              <a:t> initialized to 1</a:t>
            </a:r>
          </a:p>
          <a:p>
            <a:pPr lvl="1"/>
            <a:r>
              <a:rPr lang="en-US" dirty="0" smtClean="0"/>
              <a:t>Integer </a:t>
            </a:r>
            <a:r>
              <a:rPr lang="en-US" dirty="0" err="1" smtClean="0">
                <a:solidFill>
                  <a:srgbClr val="FF0000"/>
                </a:solidFill>
              </a:rPr>
              <a:t>readcount</a:t>
            </a:r>
            <a:r>
              <a:rPr lang="en-US" dirty="0" smtClean="0"/>
              <a:t> initialized to 0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479192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752600" y="2895600"/>
            <a:ext cx="1676400" cy="2743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143000" y="1828800"/>
            <a:ext cx="609600" cy="5334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057400" y="1828800"/>
            <a:ext cx="609600" cy="5334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124200" y="1828800"/>
            <a:ext cx="609600" cy="5334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81000" y="914400"/>
            <a:ext cx="609600" cy="5334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>
            <a:stCxn id="5" idx="2"/>
          </p:cNvCxnSpPr>
          <p:nvPr/>
        </p:nvCxnSpPr>
        <p:spPr>
          <a:xfrm>
            <a:off x="1447800" y="2362200"/>
            <a:ext cx="457200" cy="533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1219200" y="6019800"/>
            <a:ext cx="609600" cy="5334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</a:t>
            </a:r>
            <a:endParaRPr lang="en-US" dirty="0"/>
          </a:p>
        </p:txBody>
      </p:sp>
      <p:cxnSp>
        <p:nvCxnSpPr>
          <p:cNvPr id="13" name="Straight Arrow Connector 12"/>
          <p:cNvCxnSpPr>
            <a:endCxn id="11" idx="0"/>
          </p:cNvCxnSpPr>
          <p:nvPr/>
        </p:nvCxnSpPr>
        <p:spPr>
          <a:xfrm flipH="1">
            <a:off x="1524000" y="5638800"/>
            <a:ext cx="381000" cy="3810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2514600" y="2362200"/>
            <a:ext cx="0" cy="533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2209800" y="6019800"/>
            <a:ext cx="609600" cy="5334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</a:t>
            </a:r>
            <a:endParaRPr lang="en-US" dirty="0"/>
          </a:p>
        </p:txBody>
      </p:sp>
      <p:cxnSp>
        <p:nvCxnSpPr>
          <p:cNvPr id="20" name="Straight Arrow Connector 19"/>
          <p:cNvCxnSpPr>
            <a:stCxn id="4" idx="2"/>
          </p:cNvCxnSpPr>
          <p:nvPr/>
        </p:nvCxnSpPr>
        <p:spPr>
          <a:xfrm>
            <a:off x="2590800" y="5638800"/>
            <a:ext cx="76200" cy="3810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3276600" y="6019800"/>
            <a:ext cx="609600" cy="5334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</a:t>
            </a:r>
            <a:endParaRPr lang="en-US" dirty="0"/>
          </a:p>
        </p:txBody>
      </p:sp>
      <p:cxnSp>
        <p:nvCxnSpPr>
          <p:cNvPr id="23" name="Straight Arrow Connector 22"/>
          <p:cNvCxnSpPr>
            <a:endCxn id="21" idx="0"/>
          </p:cNvCxnSpPr>
          <p:nvPr/>
        </p:nvCxnSpPr>
        <p:spPr>
          <a:xfrm>
            <a:off x="3276600" y="5638800"/>
            <a:ext cx="304800" cy="3810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7" idx="2"/>
          </p:cNvCxnSpPr>
          <p:nvPr/>
        </p:nvCxnSpPr>
        <p:spPr>
          <a:xfrm flipH="1">
            <a:off x="3124200" y="2362200"/>
            <a:ext cx="304800" cy="533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292711" y="457200"/>
            <a:ext cx="7861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Writer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4343400" y="4419600"/>
            <a:ext cx="4191000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Reader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Task of the </a:t>
            </a:r>
            <a:r>
              <a:rPr lang="en-US" b="1" dirty="0" smtClean="0"/>
              <a:t>first </a:t>
            </a:r>
            <a:r>
              <a:rPr lang="en-US" dirty="0" smtClean="0"/>
              <a:t>reader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 smtClean="0"/>
              <a:t>Lock the dataset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Task of the </a:t>
            </a:r>
            <a:r>
              <a:rPr lang="en-US" b="1" dirty="0" smtClean="0"/>
              <a:t>last</a:t>
            </a:r>
            <a:r>
              <a:rPr lang="en-US" dirty="0" smtClean="0"/>
              <a:t> reader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 smtClean="0"/>
              <a:t>Release the lock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 smtClean="0"/>
              <a:t>Wakeup the any waiting writer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495800" y="2590800"/>
            <a:ext cx="25908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Writer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Task of the writer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 smtClean="0"/>
              <a:t>Just lock the dataset and write</a:t>
            </a:r>
          </a:p>
          <a:p>
            <a:endParaRPr lang="en-US" dirty="0"/>
          </a:p>
        </p:txBody>
      </p:sp>
      <p:sp>
        <p:nvSpPr>
          <p:cNvPr id="30" name="Rectangle 2"/>
          <p:cNvSpPr>
            <a:spLocks noGrp="1" noChangeArrowheads="1"/>
          </p:cNvSpPr>
          <p:nvPr>
            <p:ph type="title"/>
          </p:nvPr>
        </p:nvSpPr>
        <p:spPr>
          <a:xfrm>
            <a:off x="1120776" y="277416"/>
            <a:ext cx="7566025" cy="57626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smtClean="0"/>
              <a:t>Readers-Writers Problem</a:t>
            </a:r>
          </a:p>
        </p:txBody>
      </p:sp>
    </p:spTree>
    <p:extLst>
      <p:ext uri="{BB962C8B-B14F-4D97-AF65-F5344CB8AC3E}">
        <p14:creationId xmlns:p14="http://schemas.microsoft.com/office/powerpoint/2010/main" val="864767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>
          <a:xfrm>
            <a:off x="1025525" y="277416"/>
            <a:ext cx="7661275" cy="57626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smtClean="0"/>
              <a:t>Readers-Writers Problem (Cont.)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27617" y="1279922"/>
            <a:ext cx="7848600" cy="48768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The structure of a writer process</a:t>
            </a:r>
          </a:p>
          <a:p>
            <a:pPr>
              <a:buFont typeface="Monotype Sorts" charset="2"/>
              <a:buNone/>
            </a:pPr>
            <a:r>
              <a:rPr lang="en-US" dirty="0" smtClean="0">
                <a:solidFill>
                  <a:srgbClr val="0000FF"/>
                </a:solidFill>
              </a:rPr>
              <a:t>        </a:t>
            </a:r>
          </a:p>
          <a:p>
            <a:pPr>
              <a:buFont typeface="Monotype Sorts" charset="2"/>
              <a:buNone/>
            </a:pPr>
            <a:r>
              <a:rPr lang="en-US" sz="1700" dirty="0">
                <a:solidFill>
                  <a:srgbClr val="0000FF"/>
                </a:solidFill>
              </a:rPr>
              <a:t>              do {</a:t>
            </a:r>
          </a:p>
          <a:p>
            <a:pPr>
              <a:buFont typeface="Monotype Sorts" charset="2"/>
              <a:buNone/>
            </a:pPr>
            <a:r>
              <a:rPr lang="en-US" sz="1700" dirty="0">
                <a:solidFill>
                  <a:srgbClr val="0000FF"/>
                </a:solidFill>
              </a:rPr>
              <a:t>                        wait (</a:t>
            </a:r>
            <a:r>
              <a:rPr lang="en-US" sz="1700" dirty="0" err="1">
                <a:solidFill>
                  <a:srgbClr val="0000FF"/>
                </a:solidFill>
              </a:rPr>
              <a:t>wrt</a:t>
            </a:r>
            <a:r>
              <a:rPr lang="en-US" sz="1700" dirty="0">
                <a:solidFill>
                  <a:srgbClr val="0000FF"/>
                </a:solidFill>
              </a:rPr>
              <a:t>) ;</a:t>
            </a:r>
          </a:p>
          <a:p>
            <a:pPr>
              <a:buFont typeface="Monotype Sorts" charset="2"/>
              <a:buNone/>
            </a:pPr>
            <a:r>
              <a:rPr lang="en-US" sz="1700" dirty="0">
                <a:solidFill>
                  <a:srgbClr val="0000FF"/>
                </a:solidFill>
              </a:rPr>
              <a:t>                </a:t>
            </a:r>
          </a:p>
          <a:p>
            <a:pPr>
              <a:buFont typeface="Monotype Sorts" charset="2"/>
              <a:buNone/>
            </a:pPr>
            <a:r>
              <a:rPr lang="en-US" sz="1700" dirty="0">
                <a:solidFill>
                  <a:srgbClr val="0000FF"/>
                </a:solidFill>
              </a:rPr>
              <a:t>                             //    writing is performed</a:t>
            </a:r>
          </a:p>
          <a:p>
            <a:pPr>
              <a:buFont typeface="Monotype Sorts" charset="2"/>
              <a:buNone/>
            </a:pPr>
            <a:endParaRPr lang="en-US" sz="1700" dirty="0">
              <a:solidFill>
                <a:srgbClr val="0000FF"/>
              </a:solidFill>
            </a:endParaRPr>
          </a:p>
          <a:p>
            <a:pPr>
              <a:buFont typeface="Monotype Sorts" charset="2"/>
              <a:buNone/>
            </a:pPr>
            <a:r>
              <a:rPr lang="en-US" sz="1700" dirty="0">
                <a:solidFill>
                  <a:srgbClr val="0000FF"/>
                </a:solidFill>
              </a:rPr>
              <a:t>                        signal (</a:t>
            </a:r>
            <a:r>
              <a:rPr lang="en-US" sz="1700" dirty="0" err="1">
                <a:solidFill>
                  <a:srgbClr val="0000FF"/>
                </a:solidFill>
              </a:rPr>
              <a:t>wrt</a:t>
            </a:r>
            <a:r>
              <a:rPr lang="en-US" sz="1700" dirty="0">
                <a:solidFill>
                  <a:srgbClr val="0000FF"/>
                </a:solidFill>
              </a:rPr>
              <a:t>) ;</a:t>
            </a:r>
          </a:p>
          <a:p>
            <a:pPr>
              <a:buFont typeface="Monotype Sorts" charset="2"/>
              <a:buNone/>
            </a:pPr>
            <a:r>
              <a:rPr lang="en-US" sz="1700" dirty="0">
                <a:solidFill>
                  <a:srgbClr val="0000FF"/>
                </a:solidFill>
              </a:rPr>
              <a:t>             } while (TRUE);</a:t>
            </a:r>
          </a:p>
          <a:p>
            <a:pPr>
              <a:buFont typeface="Monotype Sorts" charset="2"/>
              <a:buNone/>
            </a:pPr>
            <a:endParaRPr lang="en-US" dirty="0" smtClean="0">
              <a:solidFill>
                <a:srgbClr val="0000FF"/>
              </a:solidFill>
            </a:endParaRPr>
          </a:p>
          <a:p>
            <a:pPr>
              <a:buFont typeface="Monotype Sorts" charset="2"/>
              <a:buNone/>
            </a:pPr>
            <a:endParaRPr lang="en-US" dirty="0" smtClean="0">
              <a:solidFill>
                <a:srgbClr val="0000FF"/>
              </a:solidFill>
            </a:endParaRPr>
          </a:p>
          <a:p>
            <a:pPr>
              <a:buFont typeface="Monotype Sorts" charset="2"/>
              <a:buNone/>
            </a:pPr>
            <a:r>
              <a:rPr lang="en-US" dirty="0" smtClean="0">
                <a:solidFill>
                  <a:srgbClr val="0000FF"/>
                </a:solidFill>
              </a:rPr>
              <a:t>       </a:t>
            </a:r>
          </a:p>
        </p:txBody>
      </p:sp>
    </p:spTree>
    <p:extLst>
      <p:ext uri="{BB962C8B-B14F-4D97-AF65-F5344CB8AC3E}">
        <p14:creationId xmlns:p14="http://schemas.microsoft.com/office/powerpoint/2010/main" val="1139464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>
          <a:xfrm>
            <a:off x="1035050" y="277416"/>
            <a:ext cx="7651750" cy="57626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 smtClean="0"/>
              <a:t>Readers-Writers Problem (Cont.)</a:t>
            </a:r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279923"/>
            <a:ext cx="8041217" cy="5349477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80000"/>
              </a:lnSpc>
            </a:pPr>
            <a:r>
              <a:rPr lang="en-US" sz="2600" dirty="0"/>
              <a:t>The structure of a reader process</a:t>
            </a:r>
          </a:p>
          <a:p>
            <a:pPr>
              <a:lnSpc>
                <a:spcPct val="80000"/>
              </a:lnSpc>
              <a:buFont typeface="Monotype Sorts" charset="2"/>
              <a:buNone/>
            </a:pPr>
            <a:r>
              <a:rPr lang="en-US" sz="1600" dirty="0">
                <a:solidFill>
                  <a:srgbClr val="0000FF"/>
                </a:solidFill>
              </a:rPr>
              <a:t>        </a:t>
            </a:r>
          </a:p>
          <a:p>
            <a:pPr>
              <a:lnSpc>
                <a:spcPct val="80000"/>
              </a:lnSpc>
              <a:buFont typeface="Monotype Sorts" charset="2"/>
              <a:buNone/>
            </a:pPr>
            <a:r>
              <a:rPr lang="en-US" sz="1600" dirty="0">
                <a:solidFill>
                  <a:srgbClr val="0000FF"/>
                </a:solidFill>
              </a:rPr>
              <a:t>	</a:t>
            </a:r>
            <a:r>
              <a:rPr lang="en-US" sz="2000" dirty="0">
                <a:solidFill>
                  <a:srgbClr val="0000FF"/>
                </a:solidFill>
              </a:rPr>
              <a:t>do {</a:t>
            </a:r>
          </a:p>
          <a:p>
            <a:pPr>
              <a:lnSpc>
                <a:spcPct val="80000"/>
              </a:lnSpc>
              <a:buFont typeface="Monotype Sorts" charset="2"/>
              <a:buNone/>
            </a:pPr>
            <a:r>
              <a:rPr lang="en-US" sz="2000" dirty="0">
                <a:solidFill>
                  <a:srgbClr val="0000FF"/>
                </a:solidFill>
              </a:rPr>
              <a:t>                       wait (</a:t>
            </a:r>
            <a:r>
              <a:rPr lang="en-US" sz="2000" dirty="0" err="1">
                <a:solidFill>
                  <a:srgbClr val="0000FF"/>
                </a:solidFill>
              </a:rPr>
              <a:t>mutex</a:t>
            </a:r>
            <a:r>
              <a:rPr lang="en-US" sz="2000" dirty="0">
                <a:solidFill>
                  <a:srgbClr val="0000FF"/>
                </a:solidFill>
              </a:rPr>
              <a:t>) ;</a:t>
            </a:r>
          </a:p>
          <a:p>
            <a:pPr>
              <a:lnSpc>
                <a:spcPct val="80000"/>
              </a:lnSpc>
              <a:buFont typeface="Monotype Sorts" charset="2"/>
              <a:buNone/>
            </a:pPr>
            <a:r>
              <a:rPr lang="en-US" sz="2000" dirty="0">
                <a:solidFill>
                  <a:srgbClr val="0000FF"/>
                </a:solidFill>
              </a:rPr>
              <a:t>                       </a:t>
            </a:r>
            <a:r>
              <a:rPr lang="en-US" sz="2000" dirty="0" err="1">
                <a:solidFill>
                  <a:srgbClr val="0000FF"/>
                </a:solidFill>
              </a:rPr>
              <a:t>readcount</a:t>
            </a:r>
            <a:r>
              <a:rPr lang="en-US" sz="2000" dirty="0">
                <a:solidFill>
                  <a:srgbClr val="0000FF"/>
                </a:solidFill>
              </a:rPr>
              <a:t> ++ ;</a:t>
            </a:r>
          </a:p>
          <a:p>
            <a:pPr>
              <a:lnSpc>
                <a:spcPct val="80000"/>
              </a:lnSpc>
              <a:buFont typeface="Monotype Sorts" charset="2"/>
              <a:buNone/>
            </a:pPr>
            <a:r>
              <a:rPr lang="en-US" sz="2000" dirty="0">
                <a:solidFill>
                  <a:srgbClr val="0000FF"/>
                </a:solidFill>
              </a:rPr>
              <a:t>                       if (</a:t>
            </a:r>
            <a:r>
              <a:rPr lang="en-US" sz="2000" dirty="0" err="1">
                <a:solidFill>
                  <a:srgbClr val="0000FF"/>
                </a:solidFill>
              </a:rPr>
              <a:t>readcount</a:t>
            </a:r>
            <a:r>
              <a:rPr lang="en-US" sz="2000" dirty="0">
                <a:solidFill>
                  <a:srgbClr val="0000FF"/>
                </a:solidFill>
              </a:rPr>
              <a:t> == 1)  </a:t>
            </a:r>
          </a:p>
          <a:p>
            <a:pPr>
              <a:lnSpc>
                <a:spcPct val="80000"/>
              </a:lnSpc>
              <a:buFont typeface="Monotype Sorts" charset="2"/>
              <a:buNone/>
            </a:pPr>
            <a:r>
              <a:rPr lang="en-US" sz="2000" dirty="0">
                <a:solidFill>
                  <a:srgbClr val="0000FF"/>
                </a:solidFill>
              </a:rPr>
              <a:t>			          wait (</a:t>
            </a:r>
            <a:r>
              <a:rPr lang="en-US" sz="2000" dirty="0" err="1">
                <a:solidFill>
                  <a:srgbClr val="0000FF"/>
                </a:solidFill>
              </a:rPr>
              <a:t>wrt</a:t>
            </a:r>
            <a:r>
              <a:rPr lang="en-US" sz="2000" dirty="0">
                <a:solidFill>
                  <a:srgbClr val="0000FF"/>
                </a:solidFill>
              </a:rPr>
              <a:t>) ;</a:t>
            </a:r>
          </a:p>
          <a:p>
            <a:pPr>
              <a:lnSpc>
                <a:spcPct val="80000"/>
              </a:lnSpc>
              <a:buFont typeface="Monotype Sorts" charset="2"/>
              <a:buNone/>
            </a:pPr>
            <a:r>
              <a:rPr lang="en-US" sz="2000" dirty="0">
                <a:solidFill>
                  <a:srgbClr val="0000FF"/>
                </a:solidFill>
              </a:rPr>
              <a:t>                       signal (</a:t>
            </a:r>
            <a:r>
              <a:rPr lang="en-US" sz="2000" dirty="0" err="1">
                <a:solidFill>
                  <a:srgbClr val="0000FF"/>
                </a:solidFill>
              </a:rPr>
              <a:t>mutex</a:t>
            </a:r>
            <a:r>
              <a:rPr lang="en-US" sz="2000" dirty="0">
                <a:solidFill>
                  <a:srgbClr val="0000FF"/>
                </a:solidFill>
              </a:rPr>
              <a:t>)</a:t>
            </a:r>
          </a:p>
          <a:p>
            <a:pPr>
              <a:lnSpc>
                <a:spcPct val="80000"/>
              </a:lnSpc>
              <a:buFont typeface="Monotype Sorts" charset="2"/>
              <a:buNone/>
            </a:pPr>
            <a:r>
              <a:rPr lang="en-US" sz="2000" dirty="0">
                <a:solidFill>
                  <a:srgbClr val="0000FF"/>
                </a:solidFill>
              </a:rPr>
              <a:t>                </a:t>
            </a:r>
          </a:p>
          <a:p>
            <a:pPr>
              <a:lnSpc>
                <a:spcPct val="80000"/>
              </a:lnSpc>
              <a:buFont typeface="Monotype Sorts" charset="2"/>
              <a:buNone/>
            </a:pPr>
            <a:r>
              <a:rPr lang="en-US" sz="2000" dirty="0">
                <a:solidFill>
                  <a:srgbClr val="0000FF"/>
                </a:solidFill>
              </a:rPr>
              <a:t>                               // reading is performed</a:t>
            </a:r>
          </a:p>
          <a:p>
            <a:pPr>
              <a:lnSpc>
                <a:spcPct val="80000"/>
              </a:lnSpc>
              <a:buFont typeface="Monotype Sorts" charset="2"/>
              <a:buNone/>
            </a:pPr>
            <a:endParaRPr lang="en-US" sz="2000" dirty="0">
              <a:solidFill>
                <a:srgbClr val="0000FF"/>
              </a:solidFill>
            </a:endParaRPr>
          </a:p>
          <a:p>
            <a:pPr>
              <a:lnSpc>
                <a:spcPct val="80000"/>
              </a:lnSpc>
              <a:buFont typeface="Monotype Sorts" charset="2"/>
              <a:buNone/>
            </a:pPr>
            <a:r>
              <a:rPr lang="en-US" sz="2000" dirty="0">
                <a:solidFill>
                  <a:srgbClr val="0000FF"/>
                </a:solidFill>
              </a:rPr>
              <a:t>                        wait (</a:t>
            </a:r>
            <a:r>
              <a:rPr lang="en-US" sz="2000" dirty="0" err="1">
                <a:solidFill>
                  <a:srgbClr val="0000FF"/>
                </a:solidFill>
              </a:rPr>
              <a:t>mutex</a:t>
            </a:r>
            <a:r>
              <a:rPr lang="en-US" sz="2000" dirty="0">
                <a:solidFill>
                  <a:srgbClr val="0000FF"/>
                </a:solidFill>
              </a:rPr>
              <a:t>) ;</a:t>
            </a:r>
          </a:p>
          <a:p>
            <a:pPr>
              <a:lnSpc>
                <a:spcPct val="80000"/>
              </a:lnSpc>
              <a:buFont typeface="Monotype Sorts" charset="2"/>
              <a:buNone/>
            </a:pPr>
            <a:r>
              <a:rPr lang="en-US" sz="2000" dirty="0">
                <a:solidFill>
                  <a:srgbClr val="0000FF"/>
                </a:solidFill>
              </a:rPr>
              <a:t>                        </a:t>
            </a:r>
            <a:r>
              <a:rPr lang="en-US" sz="2000" dirty="0" err="1">
                <a:solidFill>
                  <a:srgbClr val="0000FF"/>
                </a:solidFill>
              </a:rPr>
              <a:t>readcount</a:t>
            </a:r>
            <a:r>
              <a:rPr lang="en-US" sz="2000" dirty="0">
                <a:solidFill>
                  <a:srgbClr val="0000FF"/>
                </a:solidFill>
              </a:rPr>
              <a:t>  - - ;</a:t>
            </a:r>
          </a:p>
          <a:p>
            <a:pPr>
              <a:lnSpc>
                <a:spcPct val="80000"/>
              </a:lnSpc>
              <a:buFont typeface="Monotype Sorts" charset="2"/>
              <a:buNone/>
            </a:pPr>
            <a:r>
              <a:rPr lang="en-US" sz="2000" dirty="0">
                <a:solidFill>
                  <a:srgbClr val="0000FF"/>
                </a:solidFill>
              </a:rPr>
              <a:t>                        if (</a:t>
            </a:r>
            <a:r>
              <a:rPr lang="en-US" sz="2000" dirty="0" err="1">
                <a:solidFill>
                  <a:srgbClr val="0000FF"/>
                </a:solidFill>
              </a:rPr>
              <a:t>readcount</a:t>
            </a:r>
            <a:r>
              <a:rPr lang="en-US" sz="2000" dirty="0">
                <a:solidFill>
                  <a:srgbClr val="0000FF"/>
                </a:solidFill>
              </a:rPr>
              <a:t>  == 0)  </a:t>
            </a:r>
          </a:p>
          <a:p>
            <a:pPr>
              <a:lnSpc>
                <a:spcPct val="80000"/>
              </a:lnSpc>
              <a:buFont typeface="Monotype Sorts" charset="2"/>
              <a:buNone/>
            </a:pPr>
            <a:r>
              <a:rPr lang="en-US" sz="2000" dirty="0">
                <a:solidFill>
                  <a:srgbClr val="0000FF"/>
                </a:solidFill>
              </a:rPr>
              <a:t>			         signal (</a:t>
            </a:r>
            <a:r>
              <a:rPr lang="en-US" sz="2000" dirty="0" err="1">
                <a:solidFill>
                  <a:srgbClr val="0000FF"/>
                </a:solidFill>
              </a:rPr>
              <a:t>wrt</a:t>
            </a:r>
            <a:r>
              <a:rPr lang="en-US" sz="2000" dirty="0">
                <a:solidFill>
                  <a:srgbClr val="0000FF"/>
                </a:solidFill>
              </a:rPr>
              <a:t>) ;</a:t>
            </a:r>
          </a:p>
          <a:p>
            <a:pPr>
              <a:lnSpc>
                <a:spcPct val="80000"/>
              </a:lnSpc>
              <a:buFont typeface="Monotype Sorts" charset="2"/>
              <a:buNone/>
            </a:pPr>
            <a:r>
              <a:rPr lang="en-US" sz="2000" dirty="0">
                <a:solidFill>
                  <a:srgbClr val="0000FF"/>
                </a:solidFill>
              </a:rPr>
              <a:t>                        signal (</a:t>
            </a:r>
            <a:r>
              <a:rPr lang="en-US" sz="2000" dirty="0" err="1">
                <a:solidFill>
                  <a:srgbClr val="0000FF"/>
                </a:solidFill>
              </a:rPr>
              <a:t>mutex</a:t>
            </a:r>
            <a:r>
              <a:rPr lang="en-US" sz="2000" dirty="0">
                <a:solidFill>
                  <a:srgbClr val="0000FF"/>
                </a:solidFill>
              </a:rPr>
              <a:t>) ;</a:t>
            </a:r>
          </a:p>
          <a:p>
            <a:pPr>
              <a:lnSpc>
                <a:spcPct val="80000"/>
              </a:lnSpc>
              <a:buFont typeface="Monotype Sorts" charset="2"/>
              <a:buNone/>
            </a:pPr>
            <a:r>
              <a:rPr lang="en-US" sz="2000" dirty="0">
                <a:solidFill>
                  <a:srgbClr val="0000FF"/>
                </a:solidFill>
              </a:rPr>
              <a:t>              } while (TRUE);</a:t>
            </a:r>
          </a:p>
          <a:p>
            <a:pPr>
              <a:lnSpc>
                <a:spcPct val="80000"/>
              </a:lnSpc>
              <a:buFont typeface="Monotype Sorts" charset="2"/>
              <a:buNone/>
            </a:pPr>
            <a:endParaRPr lang="en-US" sz="2000" dirty="0">
              <a:solidFill>
                <a:srgbClr val="0000FF"/>
              </a:solidFill>
            </a:endParaRPr>
          </a:p>
          <a:p>
            <a:pPr>
              <a:lnSpc>
                <a:spcPct val="80000"/>
              </a:lnSpc>
              <a:buFont typeface="Monotype Sorts" charset="2"/>
              <a:buNone/>
            </a:pPr>
            <a:endParaRPr lang="en-US" sz="2000" dirty="0">
              <a:solidFill>
                <a:srgbClr val="0000FF"/>
              </a:solidFill>
            </a:endParaRPr>
          </a:p>
          <a:p>
            <a:pPr>
              <a:lnSpc>
                <a:spcPct val="80000"/>
              </a:lnSpc>
              <a:buFont typeface="Monotype Sorts" charset="2"/>
              <a:buNone/>
            </a:pPr>
            <a:r>
              <a:rPr lang="en-US" sz="2000" dirty="0">
                <a:solidFill>
                  <a:srgbClr val="0000FF"/>
                </a:solidFill>
              </a:rPr>
              <a:t>       </a:t>
            </a:r>
          </a:p>
        </p:txBody>
      </p:sp>
    </p:spTree>
    <p:extLst>
      <p:ext uri="{BB962C8B-B14F-4D97-AF65-F5344CB8AC3E}">
        <p14:creationId xmlns:p14="http://schemas.microsoft.com/office/powerpoint/2010/main" val="2948483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Models database access</a:t>
            </a:r>
          </a:p>
          <a:p>
            <a:r>
              <a:rPr lang="en-US" dirty="0" smtClean="0"/>
              <a:t>Current solution</a:t>
            </a:r>
          </a:p>
          <a:p>
            <a:pPr lvl="1"/>
            <a:r>
              <a:rPr lang="en-US" dirty="0" smtClean="0"/>
              <a:t>Reader gets priority over writer</a:t>
            </a:r>
          </a:p>
          <a:p>
            <a:r>
              <a:rPr lang="en-US" dirty="0" smtClean="0"/>
              <a:t>Home work</a:t>
            </a:r>
          </a:p>
          <a:p>
            <a:pPr lvl="1"/>
            <a:r>
              <a:rPr lang="en-US" dirty="0" smtClean="0"/>
              <a:t>Writer gets priority </a:t>
            </a:r>
            <a:endParaRPr lang="en-US" dirty="0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1035050" y="277416"/>
            <a:ext cx="7651750" cy="57626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 smtClean="0"/>
              <a:t>Readers-Writers Problem (Cont.)</a:t>
            </a:r>
          </a:p>
        </p:txBody>
      </p:sp>
    </p:spTree>
    <p:extLst>
      <p:ext uri="{BB962C8B-B14F-4D97-AF65-F5344CB8AC3E}">
        <p14:creationId xmlns:p14="http://schemas.microsoft.com/office/powerpoint/2010/main" val="4282140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1041400" y="277416"/>
            <a:ext cx="7645400" cy="57626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 smtClean="0"/>
              <a:t>Process Scheduling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990600"/>
            <a:ext cx="8534400" cy="5562600"/>
          </a:xfrm>
        </p:spPr>
        <p:txBody>
          <a:bodyPr>
            <a:normAutofit/>
          </a:bodyPr>
          <a:lstStyle/>
          <a:p>
            <a:r>
              <a:rPr lang="en-US" dirty="0" smtClean="0"/>
              <a:t>We have various queues </a:t>
            </a:r>
          </a:p>
          <a:p>
            <a:r>
              <a:rPr lang="en-US" dirty="0" smtClean="0"/>
              <a:t>Single processor system</a:t>
            </a:r>
          </a:p>
          <a:p>
            <a:pPr lvl="1"/>
            <a:r>
              <a:rPr lang="en-US" dirty="0" smtClean="0"/>
              <a:t>Only one CPU=&gt; only one running process</a:t>
            </a:r>
          </a:p>
          <a:p>
            <a:r>
              <a:rPr lang="en-US" dirty="0" smtClean="0"/>
              <a:t>Selection of one process from a group of processes </a:t>
            </a:r>
          </a:p>
          <a:p>
            <a:pPr lvl="1"/>
            <a:r>
              <a:rPr lang="en-US" b="1" dirty="0" smtClean="0">
                <a:solidFill>
                  <a:srgbClr val="C00000"/>
                </a:solidFill>
              </a:rPr>
              <a:t>Process scheduling</a:t>
            </a:r>
          </a:p>
        </p:txBody>
      </p:sp>
    </p:spTree>
    <p:extLst>
      <p:ext uri="{BB962C8B-B14F-4D97-AF65-F5344CB8AC3E}">
        <p14:creationId xmlns:p14="http://schemas.microsoft.com/office/powerpoint/2010/main" val="205425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ChangeArrowheads="1"/>
          </p:cNvSpPr>
          <p:nvPr/>
        </p:nvSpPr>
        <p:spPr bwMode="auto">
          <a:xfrm>
            <a:off x="0" y="5715000"/>
            <a:ext cx="91440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 marL="609600" indent="-609600" eaLnBrk="0" hangingPunct="0">
              <a:spcBef>
                <a:spcPct val="20000"/>
              </a:spcBef>
            </a:pPr>
            <a:endParaRPr lang="en-US" altLang="zh-CN" sz="2400" dirty="0">
              <a:latin typeface="Arial" charset="0"/>
            </a:endParaRPr>
          </a:p>
        </p:txBody>
      </p:sp>
      <p:sp>
        <p:nvSpPr>
          <p:cNvPr id="57347" name="Rectangle 3"/>
          <p:cNvSpPr>
            <a:spLocks noChangeArrowheads="1"/>
          </p:cNvSpPr>
          <p:nvPr/>
        </p:nvSpPr>
        <p:spPr bwMode="auto">
          <a:xfrm>
            <a:off x="0" y="0"/>
            <a:ext cx="9144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ctr"/>
          <a:lstStyle/>
          <a:p>
            <a:pPr eaLnBrk="0" hangingPunct="0"/>
            <a:r>
              <a:rPr lang="en-US" altLang="zh-CN" sz="3600" dirty="0">
                <a:solidFill>
                  <a:srgbClr val="FF0000"/>
                </a:solidFill>
                <a:latin typeface="Arial" charset="0"/>
              </a:rPr>
              <a:t>Dining Philosophers </a:t>
            </a:r>
            <a:r>
              <a:rPr lang="en-US" altLang="zh-CN" sz="3600" dirty="0" smtClean="0">
                <a:solidFill>
                  <a:srgbClr val="FF0000"/>
                </a:solidFill>
                <a:latin typeface="Arial" charset="0"/>
              </a:rPr>
              <a:t>Problem</a:t>
            </a:r>
            <a:endParaRPr lang="en-US" altLang="zh-CN" sz="3600" dirty="0">
              <a:solidFill>
                <a:srgbClr val="FF0000"/>
              </a:solidFill>
              <a:latin typeface="Arial" charset="0"/>
            </a:endParaRPr>
          </a:p>
        </p:txBody>
      </p:sp>
      <p:pic>
        <p:nvPicPr>
          <p:cNvPr id="57349" name="Picture 6" descr="02-4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9650" y="1363663"/>
            <a:ext cx="4286250" cy="405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67164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1" name="Rectangle 3"/>
          <p:cNvSpPr>
            <a:spLocks noChangeArrowheads="1"/>
          </p:cNvSpPr>
          <p:nvPr/>
        </p:nvSpPr>
        <p:spPr bwMode="auto">
          <a:xfrm>
            <a:off x="0" y="0"/>
            <a:ext cx="9144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ctr"/>
          <a:lstStyle/>
          <a:p>
            <a:pPr eaLnBrk="0" hangingPunct="0"/>
            <a:r>
              <a:rPr lang="en-US" altLang="zh-CN" sz="3600" dirty="0">
                <a:solidFill>
                  <a:srgbClr val="FF0000"/>
                </a:solidFill>
                <a:latin typeface="Arial" charset="0"/>
              </a:rPr>
              <a:t>Dining Philosophers </a:t>
            </a:r>
            <a:r>
              <a:rPr lang="en-US" altLang="zh-CN" sz="3600" dirty="0" smtClean="0">
                <a:solidFill>
                  <a:srgbClr val="FF0000"/>
                </a:solidFill>
                <a:latin typeface="Arial" charset="0"/>
              </a:rPr>
              <a:t>Problem</a:t>
            </a:r>
          </a:p>
          <a:p>
            <a:pPr eaLnBrk="0" hangingPunct="0"/>
            <a:r>
              <a:rPr lang="en-US" altLang="zh-CN" sz="3600" dirty="0" smtClean="0">
                <a:solidFill>
                  <a:srgbClr val="FF0000"/>
                </a:solidFill>
                <a:latin typeface="Arial" charset="0"/>
              </a:rPr>
              <a:t>First solution </a:t>
            </a:r>
            <a:endParaRPr lang="en-US" altLang="zh-CN" sz="3600" dirty="0">
              <a:solidFill>
                <a:srgbClr val="FF0000"/>
              </a:solidFill>
              <a:latin typeface="Arial" charset="0"/>
            </a:endParaRPr>
          </a:p>
        </p:txBody>
      </p:sp>
      <p:pic>
        <p:nvPicPr>
          <p:cNvPr id="58373" name="Picture 5"/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" y="1295400"/>
            <a:ext cx="7334250" cy="246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81000" y="5410200"/>
            <a:ext cx="7820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b="1" dirty="0" smtClean="0"/>
              <a:t>Ensure that two neighboring philosopher should not seize the same fork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200400" y="3581400"/>
            <a:ext cx="4343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err="1" smtClean="0"/>
              <a:t>Take_fork</a:t>
            </a:r>
            <a:r>
              <a:rPr lang="en-US" dirty="0" smtClean="0"/>
              <a:t>() waits until the fork is available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Available? Then seizes 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3367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2000" y="1905000"/>
            <a:ext cx="7106709" cy="4783931"/>
          </a:xfrm>
        </p:spPr>
        <p:txBody>
          <a:bodyPr>
            <a:normAutofit fontScale="85000" lnSpcReduction="20000"/>
          </a:bodyPr>
          <a:lstStyle/>
          <a:p>
            <a:pPr marL="378937" indent="-378937">
              <a:lnSpc>
                <a:spcPct val="90000"/>
              </a:lnSpc>
              <a:tabLst>
                <a:tab pos="1711325" algn="l"/>
                <a:tab pos="2003584" algn="l"/>
                <a:tab pos="2230279" algn="l"/>
                <a:tab pos="2456974" algn="l"/>
              </a:tabLst>
            </a:pPr>
            <a:r>
              <a:rPr lang="en-US" dirty="0" smtClean="0"/>
              <a:t>The structure of Philosopher</a:t>
            </a:r>
            <a:r>
              <a:rPr lang="en-US" i="1" dirty="0" smtClean="0">
                <a:solidFill>
                  <a:srgbClr val="0000FF"/>
                </a:solidFill>
              </a:rPr>
              <a:t> i</a:t>
            </a:r>
            <a:r>
              <a:rPr lang="en-US" dirty="0" smtClean="0"/>
              <a:t>:</a:t>
            </a:r>
          </a:p>
          <a:p>
            <a:pPr marL="378937" indent="-378937">
              <a:lnSpc>
                <a:spcPct val="90000"/>
              </a:lnSpc>
              <a:buNone/>
              <a:tabLst>
                <a:tab pos="1711325" algn="l"/>
                <a:tab pos="2003584" algn="l"/>
                <a:tab pos="2230279" algn="l"/>
                <a:tab pos="2456974" algn="l"/>
              </a:tabLst>
            </a:pPr>
            <a:endParaRPr lang="en-US" dirty="0" smtClean="0"/>
          </a:p>
          <a:p>
            <a:pPr marL="1197928" lvl="2" indent="-341154">
              <a:lnSpc>
                <a:spcPct val="90000"/>
              </a:lnSpc>
              <a:buNone/>
              <a:tabLst>
                <a:tab pos="1711325" algn="l"/>
                <a:tab pos="2003584" algn="l"/>
                <a:tab pos="2230279" algn="l"/>
                <a:tab pos="2456974" algn="l"/>
              </a:tabLst>
            </a:pPr>
            <a:r>
              <a:rPr lang="en-US" dirty="0" smtClean="0">
                <a:solidFill>
                  <a:srgbClr val="0000FF"/>
                </a:solidFill>
              </a:rPr>
              <a:t>do  { </a:t>
            </a:r>
          </a:p>
          <a:p>
            <a:pPr marL="1197928" lvl="2" indent="-341154">
              <a:lnSpc>
                <a:spcPct val="90000"/>
              </a:lnSpc>
              <a:buNone/>
              <a:tabLst>
                <a:tab pos="1711325" algn="l"/>
                <a:tab pos="2003584" algn="l"/>
                <a:tab pos="2230279" algn="l"/>
                <a:tab pos="2456974" algn="l"/>
              </a:tabLst>
            </a:pPr>
            <a:r>
              <a:rPr lang="en-US" dirty="0" smtClean="0">
                <a:solidFill>
                  <a:srgbClr val="0000FF"/>
                </a:solidFill>
              </a:rPr>
              <a:t>          wait ( fork[</a:t>
            </a:r>
            <a:r>
              <a:rPr lang="en-US" dirty="0" err="1" smtClean="0">
                <a:solidFill>
                  <a:srgbClr val="0000FF"/>
                </a:solidFill>
              </a:rPr>
              <a:t>i</a:t>
            </a:r>
            <a:r>
              <a:rPr lang="en-US" dirty="0" smtClean="0">
                <a:solidFill>
                  <a:srgbClr val="0000FF"/>
                </a:solidFill>
              </a:rPr>
              <a:t>] );</a:t>
            </a:r>
          </a:p>
          <a:p>
            <a:pPr marL="1197928" lvl="2" indent="-341154">
              <a:lnSpc>
                <a:spcPct val="90000"/>
              </a:lnSpc>
              <a:buNone/>
              <a:tabLst>
                <a:tab pos="1711325" algn="l"/>
                <a:tab pos="2003584" algn="l"/>
                <a:tab pos="2230279" algn="l"/>
                <a:tab pos="2456974" algn="l"/>
              </a:tabLst>
            </a:pPr>
            <a:r>
              <a:rPr lang="en-US" dirty="0" smtClean="0">
                <a:solidFill>
                  <a:srgbClr val="0000FF"/>
                </a:solidFill>
              </a:rPr>
              <a:t>	     wait ( fork[ (</a:t>
            </a:r>
            <a:r>
              <a:rPr lang="en-US" dirty="0" err="1" smtClean="0">
                <a:solidFill>
                  <a:srgbClr val="0000FF"/>
                </a:solidFill>
              </a:rPr>
              <a:t>i</a:t>
            </a:r>
            <a:r>
              <a:rPr lang="en-US" dirty="0" smtClean="0">
                <a:solidFill>
                  <a:srgbClr val="0000FF"/>
                </a:solidFill>
              </a:rPr>
              <a:t> + 1) % 5] );</a:t>
            </a:r>
          </a:p>
          <a:p>
            <a:pPr marL="1197928" lvl="2" indent="-341154">
              <a:lnSpc>
                <a:spcPct val="90000"/>
              </a:lnSpc>
              <a:buNone/>
              <a:tabLst>
                <a:tab pos="1711325" algn="l"/>
                <a:tab pos="2003584" algn="l"/>
                <a:tab pos="2230279" algn="l"/>
                <a:tab pos="2456974" algn="l"/>
              </a:tabLst>
            </a:pPr>
            <a:r>
              <a:rPr lang="en-US" dirty="0" smtClean="0">
                <a:solidFill>
                  <a:srgbClr val="0000FF"/>
                </a:solidFill>
              </a:rPr>
              <a:t>	</a:t>
            </a:r>
          </a:p>
          <a:p>
            <a:pPr marL="1197928" lvl="2" indent="-341154">
              <a:lnSpc>
                <a:spcPct val="90000"/>
              </a:lnSpc>
              <a:buNone/>
              <a:tabLst>
                <a:tab pos="1711325" algn="l"/>
                <a:tab pos="2003584" algn="l"/>
                <a:tab pos="2230279" algn="l"/>
                <a:tab pos="2456974" algn="l"/>
              </a:tabLst>
            </a:pPr>
            <a:r>
              <a:rPr lang="en-US" dirty="0" smtClean="0">
                <a:solidFill>
                  <a:srgbClr val="0000FF"/>
                </a:solidFill>
              </a:rPr>
              <a:t>	             //  eat</a:t>
            </a:r>
          </a:p>
          <a:p>
            <a:pPr marL="1197928" lvl="2" indent="-341154">
              <a:lnSpc>
                <a:spcPct val="90000"/>
              </a:lnSpc>
              <a:buNone/>
              <a:tabLst>
                <a:tab pos="1711325" algn="l"/>
                <a:tab pos="2003584" algn="l"/>
                <a:tab pos="2230279" algn="l"/>
                <a:tab pos="2456974" algn="l"/>
              </a:tabLst>
            </a:pPr>
            <a:endParaRPr lang="en-US" dirty="0" smtClean="0">
              <a:solidFill>
                <a:srgbClr val="0000FF"/>
              </a:solidFill>
            </a:endParaRPr>
          </a:p>
          <a:p>
            <a:pPr marL="1197928" lvl="2" indent="-341154">
              <a:lnSpc>
                <a:spcPct val="90000"/>
              </a:lnSpc>
              <a:buNone/>
              <a:tabLst>
                <a:tab pos="1711325" algn="l"/>
                <a:tab pos="2003584" algn="l"/>
                <a:tab pos="2230279" algn="l"/>
                <a:tab pos="2456974" algn="l"/>
              </a:tabLst>
            </a:pPr>
            <a:r>
              <a:rPr lang="en-US" dirty="0" smtClean="0">
                <a:solidFill>
                  <a:srgbClr val="0000FF"/>
                </a:solidFill>
              </a:rPr>
              <a:t>	     signal ( fork[</a:t>
            </a:r>
            <a:r>
              <a:rPr lang="en-US" dirty="0" err="1" smtClean="0">
                <a:solidFill>
                  <a:srgbClr val="0000FF"/>
                </a:solidFill>
              </a:rPr>
              <a:t>i</a:t>
            </a:r>
            <a:r>
              <a:rPr lang="en-US" dirty="0" smtClean="0">
                <a:solidFill>
                  <a:srgbClr val="0000FF"/>
                </a:solidFill>
              </a:rPr>
              <a:t>] );</a:t>
            </a:r>
          </a:p>
          <a:p>
            <a:pPr marL="1197928" lvl="2" indent="-341154">
              <a:lnSpc>
                <a:spcPct val="90000"/>
              </a:lnSpc>
              <a:buNone/>
              <a:tabLst>
                <a:tab pos="1711325" algn="l"/>
                <a:tab pos="2003584" algn="l"/>
                <a:tab pos="2230279" algn="l"/>
                <a:tab pos="2456974" algn="l"/>
              </a:tabLst>
            </a:pPr>
            <a:r>
              <a:rPr lang="en-US" dirty="0" smtClean="0">
                <a:solidFill>
                  <a:srgbClr val="0000FF"/>
                </a:solidFill>
              </a:rPr>
              <a:t>	     signal (fork[ (</a:t>
            </a:r>
            <a:r>
              <a:rPr lang="en-US" dirty="0" err="1" smtClean="0">
                <a:solidFill>
                  <a:srgbClr val="0000FF"/>
                </a:solidFill>
              </a:rPr>
              <a:t>i</a:t>
            </a:r>
            <a:r>
              <a:rPr lang="en-US" dirty="0" smtClean="0">
                <a:solidFill>
                  <a:srgbClr val="0000FF"/>
                </a:solidFill>
              </a:rPr>
              <a:t> + 1) % 5] );</a:t>
            </a:r>
          </a:p>
          <a:p>
            <a:pPr marL="1197928" lvl="2" indent="-341154">
              <a:lnSpc>
                <a:spcPct val="90000"/>
              </a:lnSpc>
              <a:buNone/>
              <a:tabLst>
                <a:tab pos="1711325" algn="l"/>
                <a:tab pos="2003584" algn="l"/>
                <a:tab pos="2230279" algn="l"/>
                <a:tab pos="2456974" algn="l"/>
              </a:tabLst>
            </a:pPr>
            <a:r>
              <a:rPr lang="en-US" dirty="0" smtClean="0">
                <a:solidFill>
                  <a:srgbClr val="0000FF"/>
                </a:solidFill>
              </a:rPr>
              <a:t>	</a:t>
            </a:r>
          </a:p>
          <a:p>
            <a:pPr marL="1197928" lvl="2" indent="-341154">
              <a:lnSpc>
                <a:spcPct val="90000"/>
              </a:lnSpc>
              <a:buNone/>
              <a:tabLst>
                <a:tab pos="1711325" algn="l"/>
                <a:tab pos="2003584" algn="l"/>
                <a:tab pos="2230279" algn="l"/>
                <a:tab pos="2456974" algn="l"/>
              </a:tabLst>
            </a:pPr>
            <a:r>
              <a:rPr lang="en-US" dirty="0" smtClean="0">
                <a:solidFill>
                  <a:srgbClr val="0000FF"/>
                </a:solidFill>
              </a:rPr>
              <a:t>                 //  think</a:t>
            </a:r>
          </a:p>
          <a:p>
            <a:pPr marL="1197928" lvl="2" indent="-341154">
              <a:lnSpc>
                <a:spcPct val="90000"/>
              </a:lnSpc>
              <a:buNone/>
              <a:tabLst>
                <a:tab pos="1711325" algn="l"/>
                <a:tab pos="2003584" algn="l"/>
                <a:tab pos="2230279" algn="l"/>
                <a:tab pos="2456974" algn="l"/>
              </a:tabLst>
            </a:pPr>
            <a:endParaRPr lang="en-US" dirty="0" smtClean="0">
              <a:solidFill>
                <a:srgbClr val="0000FF"/>
              </a:solidFill>
            </a:endParaRPr>
          </a:p>
          <a:p>
            <a:pPr marL="1197928" lvl="2" indent="-341154">
              <a:lnSpc>
                <a:spcPct val="90000"/>
              </a:lnSpc>
              <a:buNone/>
              <a:tabLst>
                <a:tab pos="1711325" algn="l"/>
                <a:tab pos="2003584" algn="l"/>
                <a:tab pos="2230279" algn="l"/>
                <a:tab pos="2456974" algn="l"/>
              </a:tabLst>
            </a:pPr>
            <a:r>
              <a:rPr lang="en-US" dirty="0" smtClean="0">
                <a:solidFill>
                  <a:srgbClr val="0000FF"/>
                </a:solidFill>
              </a:rPr>
              <a:t>} while (TRUE);</a:t>
            </a:r>
          </a:p>
          <a:p>
            <a:pPr marL="1197928" lvl="2" indent="-341154">
              <a:lnSpc>
                <a:spcPct val="90000"/>
              </a:lnSpc>
              <a:buNone/>
              <a:tabLst>
                <a:tab pos="1711325" algn="l"/>
                <a:tab pos="2003584" algn="l"/>
                <a:tab pos="2230279" algn="l"/>
                <a:tab pos="2456974" algn="l"/>
              </a:tabLst>
            </a:pPr>
            <a:endParaRPr lang="en-US" dirty="0" smtClean="0">
              <a:solidFill>
                <a:srgbClr val="0000FF"/>
              </a:solidFill>
            </a:endParaRPr>
          </a:p>
          <a:p>
            <a:pPr marL="378937" indent="-378937">
              <a:lnSpc>
                <a:spcPct val="90000"/>
              </a:lnSpc>
              <a:tabLst>
                <a:tab pos="1711325" algn="l"/>
                <a:tab pos="2003584" algn="l"/>
                <a:tab pos="2230279" algn="l"/>
                <a:tab pos="2456974" algn="l"/>
              </a:tabLst>
            </a:pPr>
            <a:r>
              <a:rPr lang="en-US" dirty="0" smtClean="0"/>
              <a:t>What is the problem with this algorithm?</a:t>
            </a:r>
          </a:p>
          <a:p>
            <a:pPr marL="1197928" lvl="2" indent="-341154">
              <a:lnSpc>
                <a:spcPct val="90000"/>
              </a:lnSpc>
              <a:buNone/>
              <a:tabLst>
                <a:tab pos="1711325" algn="l"/>
                <a:tab pos="2003584" algn="l"/>
                <a:tab pos="2230279" algn="l"/>
                <a:tab pos="2456974" algn="l"/>
              </a:tabLst>
            </a:pPr>
            <a:endParaRPr lang="en-US" dirty="0" smtClean="0">
              <a:solidFill>
                <a:srgbClr val="0000FF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257800" y="1828800"/>
            <a:ext cx="36576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2">
              <a:tabLst>
                <a:tab pos="1367949" algn="l"/>
                <a:tab pos="1540193" algn="l"/>
              </a:tabLst>
            </a:pPr>
            <a:r>
              <a:rPr lang="en-US" sz="2400" dirty="0"/>
              <a:t>Semaphore </a:t>
            </a:r>
            <a:r>
              <a:rPr lang="en-US" sz="2400" dirty="0" smtClean="0">
                <a:solidFill>
                  <a:srgbClr val="FF0000"/>
                </a:solidFill>
              </a:rPr>
              <a:t>fork </a:t>
            </a:r>
            <a:r>
              <a:rPr lang="en-US" sz="2400" dirty="0">
                <a:solidFill>
                  <a:srgbClr val="FF0000"/>
                </a:solidFill>
              </a:rPr>
              <a:t>[5]</a:t>
            </a:r>
            <a:r>
              <a:rPr lang="en-US" sz="2400" dirty="0"/>
              <a:t> initialized to 1</a:t>
            </a: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0" y="0"/>
            <a:ext cx="9144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ctr"/>
          <a:lstStyle/>
          <a:p>
            <a:pPr eaLnBrk="0" hangingPunct="0"/>
            <a:r>
              <a:rPr lang="en-US" altLang="zh-CN" sz="3600" dirty="0">
                <a:solidFill>
                  <a:srgbClr val="FF0000"/>
                </a:solidFill>
                <a:latin typeface="Arial" charset="0"/>
              </a:rPr>
              <a:t>Dining Philosophers </a:t>
            </a:r>
            <a:r>
              <a:rPr lang="en-US" altLang="zh-CN" sz="3600" dirty="0" smtClean="0">
                <a:solidFill>
                  <a:srgbClr val="FF0000"/>
                </a:solidFill>
                <a:latin typeface="Arial" charset="0"/>
              </a:rPr>
              <a:t>Problem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66800" y="1219200"/>
            <a:ext cx="762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Each fork is implemented as a semaphore</a:t>
            </a:r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5638800" y="3657600"/>
            <a:ext cx="3276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Ensures no two neighboring philosophers can eat simultaneously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2986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1" name="Rectangle 3"/>
          <p:cNvSpPr>
            <a:spLocks noChangeArrowheads="1"/>
          </p:cNvSpPr>
          <p:nvPr/>
        </p:nvSpPr>
        <p:spPr bwMode="auto">
          <a:xfrm>
            <a:off x="0" y="0"/>
            <a:ext cx="9144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ctr"/>
          <a:lstStyle/>
          <a:p>
            <a:pPr eaLnBrk="0" hangingPunct="0"/>
            <a:r>
              <a:rPr lang="en-US" altLang="zh-CN" sz="3600" dirty="0">
                <a:solidFill>
                  <a:srgbClr val="FF0000"/>
                </a:solidFill>
                <a:latin typeface="Arial" charset="0"/>
              </a:rPr>
              <a:t>Dining Philosophers </a:t>
            </a:r>
            <a:r>
              <a:rPr lang="en-US" altLang="zh-CN" sz="3600" dirty="0" smtClean="0">
                <a:solidFill>
                  <a:srgbClr val="FF0000"/>
                </a:solidFill>
                <a:latin typeface="Arial" charset="0"/>
              </a:rPr>
              <a:t>Problem</a:t>
            </a:r>
          </a:p>
          <a:p>
            <a:pPr eaLnBrk="0" hangingPunct="0"/>
            <a:r>
              <a:rPr lang="en-US" altLang="zh-CN" sz="3600" dirty="0" smtClean="0">
                <a:solidFill>
                  <a:srgbClr val="FF0000"/>
                </a:solidFill>
                <a:latin typeface="Arial" charset="0"/>
              </a:rPr>
              <a:t>First solution </a:t>
            </a:r>
            <a:endParaRPr lang="en-US" altLang="zh-CN" sz="3600" dirty="0">
              <a:solidFill>
                <a:srgbClr val="FF0000"/>
              </a:solidFill>
              <a:latin typeface="Arial" charset="0"/>
            </a:endParaRPr>
          </a:p>
        </p:txBody>
      </p:sp>
      <p:pic>
        <p:nvPicPr>
          <p:cNvPr id="58373" name="Picture 5"/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" y="1295400"/>
            <a:ext cx="7334250" cy="246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81000" y="4791670"/>
            <a:ext cx="78200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Suppose all of them take the left fork simultaneously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 smtClean="0"/>
              <a:t>None of them will get the right fork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 smtClean="0"/>
              <a:t>Deadlock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200400" y="3581400"/>
            <a:ext cx="4343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err="1" smtClean="0"/>
              <a:t>Take_fork</a:t>
            </a:r>
            <a:r>
              <a:rPr lang="en-US" dirty="0" smtClean="0"/>
              <a:t>() waits until the fork is available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Available? Then seizes 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9424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1" name="Rectangle 3"/>
          <p:cNvSpPr>
            <a:spLocks noChangeArrowheads="1"/>
          </p:cNvSpPr>
          <p:nvPr/>
        </p:nvSpPr>
        <p:spPr bwMode="auto">
          <a:xfrm>
            <a:off x="0" y="0"/>
            <a:ext cx="9144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ctr"/>
          <a:lstStyle/>
          <a:p>
            <a:pPr eaLnBrk="0" hangingPunct="0"/>
            <a:r>
              <a:rPr lang="en-US" altLang="zh-CN" sz="3600" dirty="0">
                <a:solidFill>
                  <a:srgbClr val="FF0000"/>
                </a:solidFill>
                <a:latin typeface="Arial" charset="0"/>
              </a:rPr>
              <a:t>Dining Philosophers </a:t>
            </a:r>
            <a:r>
              <a:rPr lang="en-US" altLang="zh-CN" sz="3600" dirty="0" smtClean="0">
                <a:solidFill>
                  <a:srgbClr val="FF0000"/>
                </a:solidFill>
                <a:latin typeface="Arial" charset="0"/>
              </a:rPr>
              <a:t>Problem</a:t>
            </a:r>
          </a:p>
          <a:p>
            <a:pPr eaLnBrk="0" hangingPunct="0"/>
            <a:r>
              <a:rPr lang="en-US" altLang="zh-CN" sz="3600" dirty="0" smtClean="0">
                <a:solidFill>
                  <a:srgbClr val="FF0000"/>
                </a:solidFill>
                <a:latin typeface="Arial" charset="0"/>
              </a:rPr>
              <a:t>Second solution </a:t>
            </a:r>
            <a:endParaRPr lang="en-US" altLang="zh-CN" sz="3600" dirty="0">
              <a:solidFill>
                <a:srgbClr val="FF0000"/>
              </a:solidFill>
              <a:latin typeface="Arial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81000" y="1828800"/>
            <a:ext cx="78200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After taking the left fork, philosopher checks to see if right fork is available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 smtClean="0"/>
              <a:t>If not, puts down the left fork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81000" y="3011269"/>
            <a:ext cx="782002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Limitation </a:t>
            </a:r>
          </a:p>
          <a:p>
            <a:endParaRPr lang="en-US" b="1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All of them start simultaneously, pick up the left forks </a:t>
            </a: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Seeing that their right forks are not available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 smtClean="0"/>
              <a:t>Putting down their left fork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Starvation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Random delay (Exponential </a:t>
            </a:r>
            <a:r>
              <a:rPr lang="en-US" dirty="0" err="1" smtClean="0"/>
              <a:t>backoff</a:t>
            </a:r>
            <a:r>
              <a:rPr lang="en-US" dirty="0" smtClean="0"/>
              <a:t>) not going to help for critical systems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20341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1" name="Rectangle 3"/>
          <p:cNvSpPr>
            <a:spLocks noChangeArrowheads="1"/>
          </p:cNvSpPr>
          <p:nvPr/>
        </p:nvSpPr>
        <p:spPr bwMode="auto">
          <a:xfrm>
            <a:off x="0" y="0"/>
            <a:ext cx="9144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ctr"/>
          <a:lstStyle/>
          <a:p>
            <a:pPr eaLnBrk="0" hangingPunct="0"/>
            <a:r>
              <a:rPr lang="en-US" altLang="zh-CN" sz="3600" dirty="0">
                <a:solidFill>
                  <a:srgbClr val="FF0000"/>
                </a:solidFill>
                <a:latin typeface="Arial" charset="0"/>
              </a:rPr>
              <a:t>Dining Philosophers </a:t>
            </a:r>
            <a:r>
              <a:rPr lang="en-US" altLang="zh-CN" sz="3600" dirty="0" smtClean="0">
                <a:solidFill>
                  <a:srgbClr val="FF0000"/>
                </a:solidFill>
                <a:latin typeface="Arial" charset="0"/>
              </a:rPr>
              <a:t>Problem</a:t>
            </a:r>
          </a:p>
          <a:p>
            <a:pPr eaLnBrk="0" hangingPunct="0"/>
            <a:r>
              <a:rPr lang="en-US" altLang="zh-CN" sz="3600" dirty="0" smtClean="0">
                <a:solidFill>
                  <a:srgbClr val="FF0000"/>
                </a:solidFill>
                <a:latin typeface="Arial" charset="0"/>
              </a:rPr>
              <a:t>Third solution </a:t>
            </a:r>
            <a:endParaRPr lang="en-US" altLang="zh-CN" sz="3600" dirty="0">
              <a:solidFill>
                <a:srgbClr val="FF0000"/>
              </a:solidFill>
              <a:latin typeface="Arial" charset="0"/>
            </a:endParaRPr>
          </a:p>
        </p:txBody>
      </p:sp>
      <p:pic>
        <p:nvPicPr>
          <p:cNvPr id="58373" name="Picture 5"/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" y="1295400"/>
            <a:ext cx="7334250" cy="403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362200" y="2831068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Wait(</a:t>
            </a:r>
            <a:r>
              <a:rPr lang="en-US" dirty="0" err="1" smtClean="0"/>
              <a:t>mutex</a:t>
            </a:r>
            <a:r>
              <a:rPr lang="en-US" dirty="0" smtClean="0"/>
              <a:t>);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676400" y="4507468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signal(</a:t>
            </a:r>
            <a:r>
              <a:rPr lang="en-US" dirty="0" err="1" smtClean="0"/>
              <a:t>mutex</a:t>
            </a:r>
            <a:r>
              <a:rPr lang="en-US" dirty="0" smtClean="0"/>
              <a:t>);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524000" y="5715000"/>
            <a:ext cx="472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Poor resource utilization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4315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62345384"/>
              </p:ext>
            </p:extLst>
          </p:nvPr>
        </p:nvGraphicFramePr>
        <p:xfrm>
          <a:off x="1143000" y="3058160"/>
          <a:ext cx="6934200" cy="370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866775"/>
                <a:gridCol w="866775"/>
                <a:gridCol w="866775"/>
                <a:gridCol w="866775"/>
                <a:gridCol w="866775"/>
                <a:gridCol w="866775"/>
                <a:gridCol w="866775"/>
                <a:gridCol w="866775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Title 3"/>
          <p:cNvSpPr>
            <a:spLocks noGrp="1" noChangeArrowheads="1"/>
          </p:cNvSpPr>
          <p:nvPr>
            <p:ph type="title"/>
          </p:nvPr>
        </p:nvSpPr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ctr">
            <a:normAutofit fontScale="90000"/>
          </a:bodyPr>
          <a:lstStyle/>
          <a:p>
            <a:pPr eaLnBrk="0" hangingPunct="0"/>
            <a:r>
              <a:rPr lang="en-US" altLang="zh-CN" sz="3600" dirty="0">
                <a:solidFill>
                  <a:srgbClr val="FF0000"/>
                </a:solidFill>
                <a:latin typeface="Arial" charset="0"/>
              </a:rPr>
              <a:t>Dining Philosophers </a:t>
            </a:r>
            <a:r>
              <a:rPr lang="en-US" altLang="zh-CN" sz="3600" dirty="0" smtClean="0">
                <a:solidFill>
                  <a:srgbClr val="FF0000"/>
                </a:solidFill>
                <a:latin typeface="Arial" charset="0"/>
              </a:rPr>
              <a:t>Problem</a:t>
            </a:r>
          </a:p>
          <a:p>
            <a:pPr eaLnBrk="0" hangingPunct="0"/>
            <a:r>
              <a:rPr lang="en-US" altLang="zh-CN" sz="3600" dirty="0" smtClean="0">
                <a:solidFill>
                  <a:srgbClr val="FF0000"/>
                </a:solidFill>
                <a:latin typeface="Arial" charset="0"/>
              </a:rPr>
              <a:t>Final solution </a:t>
            </a:r>
            <a:endParaRPr lang="en-US" altLang="zh-CN" sz="3600" dirty="0">
              <a:solidFill>
                <a:srgbClr val="FF0000"/>
              </a:solidFill>
              <a:latin typeface="Arial" charset="0"/>
            </a:endParaRPr>
          </a:p>
        </p:txBody>
      </p:sp>
      <p:graphicFrame>
        <p:nvGraphicFramePr>
          <p:cNvPr id="6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25640681"/>
              </p:ext>
            </p:extLst>
          </p:nvPr>
        </p:nvGraphicFramePr>
        <p:xfrm>
          <a:off x="1143000" y="4267200"/>
          <a:ext cx="6934200" cy="37084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866775"/>
                <a:gridCol w="866775"/>
                <a:gridCol w="866775"/>
                <a:gridCol w="866775"/>
                <a:gridCol w="866775"/>
                <a:gridCol w="866775"/>
                <a:gridCol w="866775"/>
                <a:gridCol w="866775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2514600" y="1752600"/>
            <a:ext cx="449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For each philosopher, maintain </a:t>
            </a:r>
            <a:r>
              <a:rPr lang="en-US" b="1" dirty="0" smtClean="0"/>
              <a:t>state </a:t>
            </a:r>
            <a:r>
              <a:rPr lang="en-US" dirty="0" smtClean="0"/>
              <a:t>and </a:t>
            </a:r>
            <a:r>
              <a:rPr lang="en-US" b="1" dirty="0" smtClean="0"/>
              <a:t>s</a:t>
            </a:r>
            <a:endParaRPr 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381000" y="2971800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state</a:t>
            </a:r>
            <a:endParaRPr lang="en-US" b="1" dirty="0"/>
          </a:p>
        </p:txBody>
      </p:sp>
      <p:sp>
        <p:nvSpPr>
          <p:cNvPr id="9" name="TextBox 8"/>
          <p:cNvSpPr txBox="1"/>
          <p:nvPr/>
        </p:nvSpPr>
        <p:spPr>
          <a:xfrm>
            <a:off x="457200" y="4191000"/>
            <a:ext cx="38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s</a:t>
            </a:r>
            <a:endParaRPr lang="en-US" b="1" dirty="0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1600200" y="2590800"/>
            <a:ext cx="0" cy="56566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800100" y="1937266"/>
            <a:ext cx="14097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Thinking (0), Hungry (1), Eating (2) 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810000" y="25146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Normal </a:t>
            </a:r>
            <a:r>
              <a:rPr lang="en-US" dirty="0" err="1" smtClean="0"/>
              <a:t>int</a:t>
            </a:r>
            <a:r>
              <a:rPr lang="en-US" dirty="0" smtClean="0"/>
              <a:t> array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3733800" y="3821668"/>
            <a:ext cx="365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semaphore array, initialized to 0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57200" y="5257800"/>
            <a:ext cx="701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b="1" dirty="0" smtClean="0"/>
              <a:t>State</a:t>
            </a:r>
            <a:r>
              <a:rPr lang="en-US" dirty="0" smtClean="0"/>
              <a:t> takes care of acquiring the fork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b="1" dirty="0" smtClean="0"/>
              <a:t>s</a:t>
            </a:r>
            <a:r>
              <a:rPr lang="en-US" dirty="0" smtClean="0"/>
              <a:t> stops a philosopher from eating when fork is not available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7386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8" name="Rectangle 6"/>
          <p:cNvSpPr>
            <a:spLocks noChangeArrowheads="1"/>
          </p:cNvSpPr>
          <p:nvPr/>
        </p:nvSpPr>
        <p:spPr bwMode="auto">
          <a:xfrm>
            <a:off x="655638" y="5227638"/>
            <a:ext cx="105092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/>
          <a:p>
            <a:r>
              <a:rPr lang="en-US" altLang="zh-CN"/>
              <a:t>. . .</a:t>
            </a:r>
          </a:p>
        </p:txBody>
      </p:sp>
      <p:pic>
        <p:nvPicPr>
          <p:cNvPr id="59399" name="Picture 7"/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330325"/>
            <a:ext cx="7927975" cy="4689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itle 3"/>
          <p:cNvSpPr txBox="1">
            <a:spLocks noChangeArrowheads="1"/>
          </p:cNvSpPr>
          <p:nvPr/>
        </p:nvSpPr>
        <p:spPr bwMode="auto">
          <a:xfrm>
            <a:off x="457200" y="-76200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ctr">
            <a:normAutofit fontScale="97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eaLnBrk="0" hangingPunct="0"/>
            <a:r>
              <a:rPr lang="en-US" altLang="zh-CN" sz="3600" dirty="0" smtClean="0">
                <a:solidFill>
                  <a:srgbClr val="FF0000"/>
                </a:solidFill>
                <a:latin typeface="Arial" charset="0"/>
              </a:rPr>
              <a:t>Dining Philosophers Problem</a:t>
            </a:r>
          </a:p>
          <a:p>
            <a:pPr eaLnBrk="0" hangingPunct="0"/>
            <a:r>
              <a:rPr lang="en-US" altLang="zh-CN" sz="3600" dirty="0" smtClean="0">
                <a:solidFill>
                  <a:srgbClr val="FF0000"/>
                </a:solidFill>
                <a:latin typeface="Arial" charset="0"/>
              </a:rPr>
              <a:t>Final solution </a:t>
            </a:r>
            <a:endParaRPr lang="en-US" altLang="zh-CN" sz="3600" dirty="0">
              <a:solidFill>
                <a:srgbClr val="FF000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6096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21" name="Rectangle 5"/>
          <p:cNvSpPr>
            <a:spLocks noChangeArrowheads="1"/>
          </p:cNvSpPr>
          <p:nvPr/>
        </p:nvSpPr>
        <p:spPr bwMode="auto">
          <a:xfrm>
            <a:off x="300038" y="4435475"/>
            <a:ext cx="105092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/>
          <a:p>
            <a:r>
              <a:rPr lang="en-US" altLang="zh-CN"/>
              <a:t>. . .</a:t>
            </a:r>
          </a:p>
        </p:txBody>
      </p:sp>
      <p:pic>
        <p:nvPicPr>
          <p:cNvPr id="60422" name="Picture 6"/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263" y="2279650"/>
            <a:ext cx="8686800" cy="2128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423" name="Rectangle 7"/>
          <p:cNvSpPr>
            <a:spLocks noChangeArrowheads="1"/>
          </p:cNvSpPr>
          <p:nvPr/>
        </p:nvSpPr>
        <p:spPr bwMode="auto">
          <a:xfrm>
            <a:off x="261938" y="1585913"/>
            <a:ext cx="105092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/>
          <a:p>
            <a:r>
              <a:rPr lang="en-US" altLang="zh-CN"/>
              <a:t>. . .</a:t>
            </a:r>
          </a:p>
        </p:txBody>
      </p:sp>
      <p:sp>
        <p:nvSpPr>
          <p:cNvPr id="8" name="Title 3"/>
          <p:cNvSpPr txBox="1">
            <a:spLocks noChangeArrowheads="1"/>
          </p:cNvSpPr>
          <p:nvPr/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ctr">
            <a:normAutofit fontScale="97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eaLnBrk="0" hangingPunct="0"/>
            <a:r>
              <a:rPr lang="en-US" altLang="zh-CN" sz="3600" smtClean="0">
                <a:solidFill>
                  <a:srgbClr val="FF0000"/>
                </a:solidFill>
                <a:latin typeface="Arial" charset="0"/>
              </a:rPr>
              <a:t>Dining Philosophers Problem</a:t>
            </a:r>
          </a:p>
          <a:p>
            <a:pPr eaLnBrk="0" hangingPunct="0"/>
            <a:r>
              <a:rPr lang="en-US" altLang="zh-CN" sz="3600" smtClean="0">
                <a:solidFill>
                  <a:srgbClr val="FF0000"/>
                </a:solidFill>
                <a:latin typeface="Arial" charset="0"/>
              </a:rPr>
              <a:t>Final solution </a:t>
            </a:r>
            <a:endParaRPr lang="en-US" altLang="zh-CN" sz="3600" dirty="0">
              <a:solidFill>
                <a:srgbClr val="FF000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9121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2" name="Picture 2"/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50" y="1538288"/>
            <a:ext cx="8448675" cy="405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46" name="Rectangle 6"/>
          <p:cNvSpPr>
            <a:spLocks noChangeArrowheads="1"/>
          </p:cNvSpPr>
          <p:nvPr/>
        </p:nvSpPr>
        <p:spPr bwMode="auto">
          <a:xfrm>
            <a:off x="231775" y="968375"/>
            <a:ext cx="1050925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/>
          <a:p>
            <a:r>
              <a:rPr lang="en-US" altLang="zh-CN"/>
              <a:t>. . .</a:t>
            </a:r>
          </a:p>
        </p:txBody>
      </p:sp>
      <p:sp>
        <p:nvSpPr>
          <p:cNvPr id="7" name="Title 3"/>
          <p:cNvSpPr txBox="1">
            <a:spLocks noChangeArrowheads="1"/>
          </p:cNvSpPr>
          <p:nvPr/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ctr">
            <a:normAutofit fontScale="97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eaLnBrk="0" hangingPunct="0"/>
            <a:r>
              <a:rPr lang="en-US" altLang="zh-CN" sz="3600" smtClean="0">
                <a:solidFill>
                  <a:srgbClr val="FF0000"/>
                </a:solidFill>
                <a:latin typeface="Arial" charset="0"/>
              </a:rPr>
              <a:t>Dining Philosophers Problem</a:t>
            </a:r>
          </a:p>
          <a:p>
            <a:pPr eaLnBrk="0" hangingPunct="0"/>
            <a:r>
              <a:rPr lang="en-US" altLang="zh-CN" sz="3600" smtClean="0">
                <a:solidFill>
                  <a:srgbClr val="FF0000"/>
                </a:solidFill>
                <a:latin typeface="Arial" charset="0"/>
              </a:rPr>
              <a:t>Final solution </a:t>
            </a:r>
            <a:endParaRPr lang="en-US" altLang="zh-CN" sz="3600" dirty="0">
              <a:solidFill>
                <a:srgbClr val="FF000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9077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1041400" y="277416"/>
            <a:ext cx="7645400" cy="57626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 smtClean="0"/>
              <a:t>Process Scheduling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1" y="1143000"/>
            <a:ext cx="8305800" cy="533400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Scheduler</a:t>
            </a:r>
          </a:p>
          <a:p>
            <a:pPr lvl="1"/>
            <a:r>
              <a:rPr lang="en-US" dirty="0" smtClean="0"/>
              <a:t>Selects a process from a set of processes</a:t>
            </a:r>
          </a:p>
          <a:p>
            <a:r>
              <a:rPr lang="en-US" dirty="0" smtClean="0"/>
              <a:t>Two kinds of schedulers</a:t>
            </a:r>
          </a:p>
          <a:p>
            <a:pPr marL="0" indent="0">
              <a:buNone/>
            </a:pPr>
            <a:r>
              <a:rPr lang="en-US" dirty="0" smtClean="0"/>
              <a:t>1. Long term schedulers, job scheduler</a:t>
            </a:r>
          </a:p>
          <a:p>
            <a:pPr lvl="1"/>
            <a:r>
              <a:rPr lang="en-US" dirty="0" smtClean="0"/>
              <a:t>A large number of processes are submitted (more than memory capacity)</a:t>
            </a:r>
          </a:p>
          <a:p>
            <a:pPr lvl="1"/>
            <a:r>
              <a:rPr lang="en-US" dirty="0" smtClean="0"/>
              <a:t>Stored in disk</a:t>
            </a:r>
          </a:p>
          <a:p>
            <a:pPr lvl="1"/>
            <a:r>
              <a:rPr lang="en-US" dirty="0" smtClean="0"/>
              <a:t>Long term scheduler selects process from job pool and loads in memory</a:t>
            </a:r>
          </a:p>
          <a:p>
            <a:pPr marL="0" indent="0">
              <a:buNone/>
            </a:pPr>
            <a:r>
              <a:rPr lang="en-US" dirty="0" smtClean="0"/>
              <a:t>2. Short term scheduler, CPU scheduler </a:t>
            </a:r>
          </a:p>
          <a:p>
            <a:pPr lvl="1"/>
            <a:r>
              <a:rPr lang="en-US" dirty="0" smtClean="0"/>
              <a:t>Selects one process among the processes in the memory (ready queue)</a:t>
            </a:r>
          </a:p>
          <a:p>
            <a:pPr lvl="1"/>
            <a:r>
              <a:rPr lang="en-US" dirty="0" smtClean="0"/>
              <a:t>Allocates to CPU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593656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542925" y="0"/>
            <a:ext cx="7772400" cy="1143000"/>
          </a:xfrm>
        </p:spPr>
        <p:txBody>
          <a:bodyPr/>
          <a:lstStyle/>
          <a:p>
            <a:r>
              <a:rPr lang="en-US" dirty="0"/>
              <a:t>The Sleeping Barber </a:t>
            </a:r>
            <a:r>
              <a:rPr lang="en-US" dirty="0" smtClean="0"/>
              <a:t>Problem</a:t>
            </a:r>
            <a:endParaRPr lang="en-US" sz="3600" dirty="0"/>
          </a:p>
        </p:txBody>
      </p:sp>
      <p:pic>
        <p:nvPicPr>
          <p:cNvPr id="4813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14" t="36014" r="16373" b="26724"/>
          <a:stretch>
            <a:fillRect/>
          </a:stretch>
        </p:blipFill>
        <p:spPr bwMode="auto">
          <a:xfrm>
            <a:off x="1719263" y="1430338"/>
            <a:ext cx="6191250" cy="5230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90013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Actions taken by barber and customer takes unknown amount of time (checking waiting room, entering shop, taking waiting room chair)</a:t>
            </a:r>
          </a:p>
          <a:p>
            <a:r>
              <a:rPr lang="en-US" sz="2000" dirty="0" smtClean="0"/>
              <a:t>Scenario 1</a:t>
            </a:r>
          </a:p>
          <a:p>
            <a:pPr lvl="1"/>
            <a:r>
              <a:rPr lang="en-US" sz="1600" dirty="0" smtClean="0"/>
              <a:t>Customer arrives, observe that barber busy</a:t>
            </a:r>
          </a:p>
          <a:p>
            <a:pPr lvl="1"/>
            <a:r>
              <a:rPr lang="en-US" sz="1600" dirty="0" smtClean="0"/>
              <a:t>Goes to waiting room</a:t>
            </a:r>
          </a:p>
          <a:p>
            <a:pPr lvl="1"/>
            <a:r>
              <a:rPr lang="en-US" sz="1600" dirty="0" smtClean="0"/>
              <a:t>While he is on the way, barber finishes the haircut</a:t>
            </a:r>
          </a:p>
          <a:p>
            <a:pPr lvl="1"/>
            <a:r>
              <a:rPr lang="en-US" sz="1600" dirty="0" smtClean="0"/>
              <a:t>Barber checks the waiting room</a:t>
            </a:r>
          </a:p>
          <a:p>
            <a:pPr lvl="1"/>
            <a:r>
              <a:rPr lang="en-US" sz="1600" dirty="0" smtClean="0"/>
              <a:t>Since no one there, Barber sleeps</a:t>
            </a:r>
          </a:p>
          <a:p>
            <a:pPr lvl="1"/>
            <a:r>
              <a:rPr lang="en-US" sz="1600" dirty="0" smtClean="0"/>
              <a:t>The customer reaches the waiting room and waits forever</a:t>
            </a:r>
          </a:p>
          <a:p>
            <a:r>
              <a:rPr lang="en-US" sz="2000" dirty="0" smtClean="0"/>
              <a:t>Scenario 2</a:t>
            </a:r>
          </a:p>
          <a:p>
            <a:pPr lvl="1"/>
            <a:r>
              <a:rPr lang="en-US" sz="1600" dirty="0" smtClean="0"/>
              <a:t>Two customer arrives at the same time</a:t>
            </a:r>
          </a:p>
          <a:p>
            <a:pPr lvl="1"/>
            <a:r>
              <a:rPr lang="en-US" sz="1600" dirty="0" smtClean="0"/>
              <a:t>Barber is busy</a:t>
            </a:r>
          </a:p>
          <a:p>
            <a:pPr lvl="1"/>
            <a:r>
              <a:rPr lang="en-US" sz="1600" dirty="0" smtClean="0"/>
              <a:t>Both customers try to occupy the same chair!</a:t>
            </a:r>
          </a:p>
          <a:p>
            <a:pPr lvl="1"/>
            <a:endParaRPr lang="en-US" sz="1600" dirty="0" smtClean="0"/>
          </a:p>
          <a:p>
            <a:pPr lvl="1"/>
            <a:endParaRPr lang="en-US" sz="1600" dirty="0" smtClean="0"/>
          </a:p>
          <a:p>
            <a:pPr lvl="1"/>
            <a:endParaRPr lang="en-US" sz="1600" dirty="0" smtClean="0"/>
          </a:p>
        </p:txBody>
      </p:sp>
    </p:spTree>
    <p:extLst>
      <p:ext uri="{BB962C8B-B14F-4D97-AF65-F5344CB8AC3E}">
        <p14:creationId xmlns:p14="http://schemas.microsoft.com/office/powerpoint/2010/main" val="238135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914400" y="2209800"/>
            <a:ext cx="1524000" cy="14478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5715000" y="2286000"/>
            <a:ext cx="1524000" cy="14478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066800" y="27548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Customer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019800" y="2907268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Barber</a:t>
            </a:r>
            <a:endParaRPr lang="en-US" dirty="0"/>
          </a:p>
        </p:txBody>
      </p:sp>
      <p:cxnSp>
        <p:nvCxnSpPr>
          <p:cNvPr id="9" name="Straight Arrow Connector 8"/>
          <p:cNvCxnSpPr>
            <a:stCxn id="4" idx="6"/>
          </p:cNvCxnSpPr>
          <p:nvPr/>
        </p:nvCxnSpPr>
        <p:spPr>
          <a:xfrm flipV="1">
            <a:off x="2438400" y="2907268"/>
            <a:ext cx="3276600" cy="26432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743200" y="2209800"/>
            <a:ext cx="2667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“I have arrived; waiting for your </a:t>
            </a:r>
            <a:r>
              <a:rPr lang="en-US" dirty="0" smtClean="0"/>
              <a:t>service”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066800" y="1600200"/>
            <a:ext cx="2362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One semaphore: customer</a:t>
            </a:r>
            <a:endParaRPr lang="en-US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5410200" y="3745468"/>
            <a:ext cx="3352800" cy="369332"/>
          </a:xfrm>
          <a:prstGeom prst="rect">
            <a:avLst/>
          </a:prstGeom>
          <a:solidFill>
            <a:schemeClr val="lt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Barber wakes up, if sleeping</a:t>
            </a:r>
            <a:endParaRPr lang="en-US" dirty="0"/>
          </a:p>
        </p:txBody>
      </p:sp>
      <p:sp>
        <p:nvSpPr>
          <p:cNvPr id="14" name="Oval 13"/>
          <p:cNvSpPr/>
          <p:nvPr/>
        </p:nvSpPr>
        <p:spPr>
          <a:xfrm>
            <a:off x="990600" y="4724400"/>
            <a:ext cx="1524000" cy="14478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5791200" y="4800600"/>
            <a:ext cx="1524000" cy="14478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5981700" y="5263634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Customer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1143000" y="5237202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Barber</a:t>
            </a:r>
            <a:endParaRPr lang="en-US" dirty="0"/>
          </a:p>
        </p:txBody>
      </p:sp>
      <p:cxnSp>
        <p:nvCxnSpPr>
          <p:cNvPr id="18" name="Straight Arrow Connector 17"/>
          <p:cNvCxnSpPr>
            <a:stCxn id="14" idx="6"/>
          </p:cNvCxnSpPr>
          <p:nvPr/>
        </p:nvCxnSpPr>
        <p:spPr>
          <a:xfrm flipV="1">
            <a:off x="2514600" y="5421868"/>
            <a:ext cx="3276600" cy="26432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819400" y="4724400"/>
            <a:ext cx="2667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“I am ready to give service to the next customer”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1143000" y="4114800"/>
            <a:ext cx="2362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One semaphore: barber</a:t>
            </a:r>
            <a:endParaRPr lang="en-US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4876800" y="4431268"/>
            <a:ext cx="40386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Customer acquires the Barber for service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5410200" y="1905000"/>
            <a:ext cx="3352800" cy="369332"/>
          </a:xfrm>
          <a:prstGeom prst="rect">
            <a:avLst/>
          </a:prstGeom>
          <a:solidFill>
            <a:schemeClr val="lt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No customer: Barber falls asleep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4876800" y="6249182"/>
            <a:ext cx="3200400" cy="369332"/>
          </a:xfrm>
          <a:prstGeom prst="rect">
            <a:avLst/>
          </a:prstGeom>
          <a:solidFill>
            <a:schemeClr val="lt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Customer waits if Barber busy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616575" y="762000"/>
            <a:ext cx="2994025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Barber sleeps on “</a:t>
            </a:r>
            <a:r>
              <a:rPr lang="en-US" b="1" dirty="0" smtClean="0"/>
              <a:t>Customer</a:t>
            </a:r>
            <a:r>
              <a:rPr lang="en-US" dirty="0" smtClean="0"/>
              <a:t>”</a:t>
            </a:r>
          </a:p>
          <a:p>
            <a:r>
              <a:rPr lang="en-US" dirty="0" smtClean="0"/>
              <a:t>Customer sleeps on “</a:t>
            </a:r>
            <a:r>
              <a:rPr lang="en-US" b="1" dirty="0" smtClean="0"/>
              <a:t>Barber</a:t>
            </a:r>
            <a:r>
              <a:rPr lang="en-US" dirty="0" smtClean="0"/>
              <a:t>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828675"/>
          </a:xfrm>
        </p:spPr>
        <p:txBody>
          <a:bodyPr/>
          <a:lstStyle/>
          <a:p>
            <a:r>
              <a:rPr lang="en-US" dirty="0"/>
              <a:t>The Sleeping Barber </a:t>
            </a:r>
            <a:r>
              <a:rPr lang="en-US" dirty="0" smtClean="0"/>
              <a:t>Problem</a:t>
            </a:r>
            <a:endParaRPr lang="en-US" sz="3600" dirty="0"/>
          </a:p>
        </p:txBody>
      </p:sp>
      <p:pic>
        <p:nvPicPr>
          <p:cNvPr id="49158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" y="808038"/>
            <a:ext cx="4749800" cy="5675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943600" y="1371600"/>
            <a:ext cx="28194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Semaphore Barber</a:t>
            </a:r>
            <a:r>
              <a:rPr lang="en-US" dirty="0" smtClean="0"/>
              <a:t>: Used to call a waiting customer. </a:t>
            </a:r>
          </a:p>
          <a:p>
            <a:r>
              <a:rPr lang="en-US" b="1" dirty="0" smtClean="0"/>
              <a:t>Barber=1</a:t>
            </a:r>
            <a:r>
              <a:rPr lang="en-US" dirty="0" smtClean="0"/>
              <a:t>:  Barber is ready to cut hair and a customer is ready (to get service) too!</a:t>
            </a:r>
          </a:p>
          <a:p>
            <a:r>
              <a:rPr lang="en-US" b="1" dirty="0" smtClean="0"/>
              <a:t>Barber=0: </a:t>
            </a:r>
            <a:r>
              <a:rPr lang="en-US" dirty="0" smtClean="0"/>
              <a:t>customer occupies barber  or waits</a:t>
            </a:r>
          </a:p>
          <a:p>
            <a:endParaRPr lang="en-US" dirty="0"/>
          </a:p>
          <a:p>
            <a:r>
              <a:rPr lang="en-US" b="1" dirty="0" smtClean="0"/>
              <a:t>Semaphore customer</a:t>
            </a:r>
            <a:r>
              <a:rPr lang="en-US" dirty="0" smtClean="0"/>
              <a:t>: Customer informs barber that “I have arrived; waiting for your service”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019800" y="4791670"/>
            <a:ext cx="2590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 smtClean="0">
                <a:hlinkClick r:id="rId4" tooltip="Mutex"/>
              </a:rPr>
              <a:t>Mutex</a:t>
            </a:r>
            <a:r>
              <a:rPr lang="en-US" b="1" dirty="0"/>
              <a:t>:</a:t>
            </a:r>
            <a:r>
              <a:rPr lang="en-US" dirty="0" smtClean="0"/>
              <a:t> Ensures </a:t>
            </a:r>
            <a:r>
              <a:rPr lang="en-US" dirty="0"/>
              <a:t>that only one of the participants can change state at once</a:t>
            </a:r>
          </a:p>
        </p:txBody>
      </p:sp>
    </p:spTree>
    <p:extLst>
      <p:ext uri="{BB962C8B-B14F-4D97-AF65-F5344CB8AC3E}">
        <p14:creationId xmlns:p14="http://schemas.microsoft.com/office/powerpoint/2010/main" val="2081036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828675"/>
          </a:xfrm>
        </p:spPr>
        <p:txBody>
          <a:bodyPr/>
          <a:lstStyle/>
          <a:p>
            <a:r>
              <a:rPr lang="en-US" dirty="0"/>
              <a:t>The Sleeping Barber </a:t>
            </a:r>
            <a:r>
              <a:rPr lang="en-US" dirty="0" smtClean="0"/>
              <a:t>Problem</a:t>
            </a:r>
            <a:endParaRPr lang="en-US" sz="3600" dirty="0"/>
          </a:p>
        </p:txBody>
      </p:sp>
      <p:pic>
        <p:nvPicPr>
          <p:cNvPr id="49158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" y="808038"/>
            <a:ext cx="4749800" cy="5675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096000" y="2228671"/>
            <a:ext cx="2819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For Barber</a:t>
            </a:r>
            <a:r>
              <a:rPr lang="en-US" dirty="0" smtClean="0"/>
              <a:t>: Checking the waiting room and calling the customer makes the </a:t>
            </a:r>
            <a:r>
              <a:rPr lang="en-US" b="1" dirty="0" smtClean="0"/>
              <a:t>critical section </a:t>
            </a:r>
            <a:endParaRPr lang="en-US" b="1" dirty="0"/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5616575" y="2514600"/>
            <a:ext cx="479425" cy="609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400800" y="4419600"/>
            <a:ext cx="2286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For customer: </a:t>
            </a:r>
            <a:r>
              <a:rPr lang="en-US" dirty="0" smtClean="0"/>
              <a:t>Checking the waiting room and informing the barber makes its </a:t>
            </a:r>
            <a:r>
              <a:rPr lang="en-US" b="1" dirty="0" smtClean="0"/>
              <a:t>critical section </a:t>
            </a:r>
            <a:endParaRPr lang="en-US" b="1" dirty="0"/>
          </a:p>
        </p:txBody>
      </p:sp>
      <p:cxnSp>
        <p:nvCxnSpPr>
          <p:cNvPr id="9" name="Straight Arrow Connector 8"/>
          <p:cNvCxnSpPr>
            <a:endCxn id="7" idx="1"/>
          </p:cNvCxnSpPr>
          <p:nvPr/>
        </p:nvCxnSpPr>
        <p:spPr>
          <a:xfrm flipV="1">
            <a:off x="5486400" y="5158264"/>
            <a:ext cx="914400" cy="9953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5616575" y="990600"/>
            <a:ext cx="2994025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Barber sleeps on “</a:t>
            </a:r>
            <a:r>
              <a:rPr lang="en-US" b="1" dirty="0" smtClean="0"/>
              <a:t>Customer</a:t>
            </a:r>
            <a:r>
              <a:rPr lang="en-US" dirty="0" smtClean="0"/>
              <a:t>”</a:t>
            </a:r>
          </a:p>
          <a:p>
            <a:r>
              <a:rPr lang="en-US" dirty="0" smtClean="0"/>
              <a:t>Customer sleeps on “</a:t>
            </a:r>
            <a:r>
              <a:rPr lang="en-US" b="1" dirty="0" smtClean="0"/>
              <a:t>Barber</a:t>
            </a:r>
            <a:r>
              <a:rPr lang="en-US" dirty="0" smtClean="0"/>
              <a:t>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4432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Deadlock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539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xfrm>
            <a:off x="1100138" y="277813"/>
            <a:ext cx="7586662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smtClean="0"/>
              <a:t>The Deadlock Problem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33488"/>
            <a:ext cx="8105775" cy="5014912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A set of blocked processes each holding a resource and waiting to acquire a resource held by another process in the set</a:t>
            </a:r>
          </a:p>
          <a:p>
            <a:endParaRPr lang="en-US" dirty="0" smtClean="0"/>
          </a:p>
          <a:p>
            <a:pPr>
              <a:buSzPct val="85000"/>
            </a:pPr>
            <a:r>
              <a:rPr lang="en-US" dirty="0" smtClean="0"/>
              <a:t>Example </a:t>
            </a:r>
          </a:p>
          <a:p>
            <a:pPr lvl="1"/>
            <a:r>
              <a:rPr lang="en-US" dirty="0" smtClean="0"/>
              <a:t>System has 2 disk drives</a:t>
            </a:r>
          </a:p>
          <a:p>
            <a:pPr lvl="1"/>
            <a:r>
              <a:rPr lang="en-US" i="1" dirty="0" smtClean="0"/>
              <a:t>P</a:t>
            </a:r>
            <a:r>
              <a:rPr lang="en-US" baseline="-25000" dirty="0" smtClean="0"/>
              <a:t>1</a:t>
            </a:r>
            <a:r>
              <a:rPr lang="en-US" dirty="0" smtClean="0"/>
              <a:t> and </a:t>
            </a:r>
            <a:r>
              <a:rPr lang="en-US" i="1" dirty="0" smtClean="0"/>
              <a:t>P</a:t>
            </a:r>
            <a:r>
              <a:rPr lang="en-US" baseline="-25000" dirty="0" smtClean="0"/>
              <a:t>2</a:t>
            </a:r>
            <a:r>
              <a:rPr lang="en-US" dirty="0" smtClean="0"/>
              <a:t> each hold one disk drive and each needs another one</a:t>
            </a:r>
          </a:p>
          <a:p>
            <a:pPr lvl="1"/>
            <a:endParaRPr lang="en-US" dirty="0" smtClean="0"/>
          </a:p>
          <a:p>
            <a:pPr>
              <a:buSzPct val="85000"/>
            </a:pPr>
            <a:r>
              <a:rPr lang="en-US" dirty="0" smtClean="0"/>
              <a:t>Example </a:t>
            </a:r>
          </a:p>
          <a:p>
            <a:pPr lvl="1"/>
            <a:r>
              <a:rPr lang="en-US" dirty="0" smtClean="0"/>
              <a:t>semaphores </a:t>
            </a:r>
            <a:r>
              <a:rPr lang="en-US" i="1" dirty="0" smtClean="0"/>
              <a:t>A</a:t>
            </a:r>
            <a:r>
              <a:rPr lang="en-US" dirty="0" smtClean="0"/>
              <a:t> and</a:t>
            </a:r>
            <a:r>
              <a:rPr lang="en-US" i="1" dirty="0" smtClean="0"/>
              <a:t> B</a:t>
            </a:r>
            <a:r>
              <a:rPr lang="en-US" dirty="0" smtClean="0"/>
              <a:t>, initialized to 1</a:t>
            </a:r>
            <a:r>
              <a:rPr lang="en-US" sz="2800" dirty="0" smtClean="0"/>
              <a:t> </a:t>
            </a:r>
          </a:p>
          <a:p>
            <a:pPr marL="457200" lvl="1" indent="0">
              <a:buNone/>
            </a:pPr>
            <a:r>
              <a:rPr lang="en-US" i="1" dirty="0" smtClean="0"/>
              <a:t>   P</a:t>
            </a:r>
            <a:r>
              <a:rPr lang="en-US" baseline="-25000" dirty="0" smtClean="0"/>
              <a:t>0</a:t>
            </a:r>
            <a:r>
              <a:rPr lang="en-US" dirty="0" smtClean="0"/>
              <a:t>     		     </a:t>
            </a:r>
            <a:r>
              <a:rPr lang="en-US" i="1" dirty="0" smtClean="0"/>
              <a:t>P</a:t>
            </a:r>
            <a:r>
              <a:rPr lang="en-US" baseline="-25000" dirty="0" smtClean="0"/>
              <a:t>1</a:t>
            </a:r>
          </a:p>
          <a:p>
            <a:pPr lvl="1">
              <a:buFont typeface="Monotype Sorts" charset="2"/>
              <a:buNone/>
            </a:pPr>
            <a:r>
              <a:rPr lang="en-US" dirty="0" smtClean="0">
                <a:solidFill>
                  <a:srgbClr val="3366FF"/>
                </a:solidFill>
              </a:rPr>
              <a:t>wait (A);		 wait (B);		</a:t>
            </a:r>
          </a:p>
          <a:p>
            <a:pPr lvl="1">
              <a:buFont typeface="Monotype Sorts" charset="2"/>
              <a:buNone/>
            </a:pPr>
            <a:r>
              <a:rPr lang="en-US" dirty="0" smtClean="0">
                <a:solidFill>
                  <a:srgbClr val="3366FF"/>
                </a:solidFill>
              </a:rPr>
              <a:t>wait(B)		 wait(A)</a:t>
            </a:r>
          </a:p>
          <a:p>
            <a:pPr lvl="1"/>
            <a:endParaRPr lang="en-US" dirty="0" smtClean="0">
              <a:solidFill>
                <a:srgbClr val="3366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6322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Introduction To Deadlocks</a:t>
            </a:r>
          </a:p>
        </p:txBody>
      </p:sp>
      <p:sp>
        <p:nvSpPr>
          <p:cNvPr id="1843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r>
              <a:rPr lang="en-US" sz="3200" smtClean="0"/>
              <a:t>Deadlock can be defined formally as follows:	</a:t>
            </a:r>
          </a:p>
          <a:p>
            <a:pPr eaLnBrk="1" hangingPunct="1">
              <a:buFontTx/>
              <a:buNone/>
            </a:pPr>
            <a:r>
              <a:rPr lang="en-US" sz="3200" i="1" smtClean="0"/>
              <a:t>A set of processes is deadlocked if each process in the set is waiting for an event that only another process in the set can cause.</a:t>
            </a:r>
          </a:p>
        </p:txBody>
      </p:sp>
    </p:spTree>
    <p:extLst>
      <p:ext uri="{BB962C8B-B14F-4D97-AF65-F5344CB8AC3E}">
        <p14:creationId xmlns:p14="http://schemas.microsoft.com/office/powerpoint/2010/main" val="1816460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System Model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425574"/>
            <a:ext cx="8382000" cy="5051425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Resource types </a:t>
            </a:r>
            <a:r>
              <a:rPr lang="en-US" i="1" dirty="0" smtClean="0"/>
              <a:t>R</a:t>
            </a:r>
            <a:r>
              <a:rPr lang="en-US" baseline="-25000" dirty="0" smtClean="0"/>
              <a:t>1</a:t>
            </a:r>
            <a:r>
              <a:rPr lang="en-US" dirty="0" smtClean="0"/>
              <a:t>, </a:t>
            </a:r>
            <a:r>
              <a:rPr lang="en-US" i="1" dirty="0" smtClean="0"/>
              <a:t>R</a:t>
            </a:r>
            <a:r>
              <a:rPr lang="en-US" baseline="-25000" dirty="0" smtClean="0"/>
              <a:t>2</a:t>
            </a:r>
            <a:r>
              <a:rPr lang="en-US" dirty="0" smtClean="0"/>
              <a:t>, . . ., </a:t>
            </a:r>
            <a:r>
              <a:rPr lang="en-US" i="1" dirty="0" err="1" smtClean="0"/>
              <a:t>R</a:t>
            </a:r>
            <a:r>
              <a:rPr lang="en-US" baseline="-25000" dirty="0" err="1" smtClean="0"/>
              <a:t>m</a:t>
            </a:r>
            <a:endParaRPr lang="en-US" baseline="-25000" dirty="0" smtClean="0"/>
          </a:p>
          <a:p>
            <a:pPr lvl="2">
              <a:buFont typeface="Webdings" pitchFamily="18" charset="2"/>
              <a:buNone/>
            </a:pPr>
            <a:r>
              <a:rPr lang="en-US" i="1" dirty="0" smtClean="0"/>
              <a:t>CPU cycles, memory space, I/O devices</a:t>
            </a:r>
          </a:p>
          <a:p>
            <a:pPr lvl="2">
              <a:buFont typeface="Webdings" pitchFamily="18" charset="2"/>
              <a:buNone/>
            </a:pPr>
            <a:endParaRPr lang="en-US" i="1" dirty="0" smtClean="0"/>
          </a:p>
          <a:p>
            <a:r>
              <a:rPr lang="en-US" dirty="0" smtClean="0"/>
              <a:t>Each resource type </a:t>
            </a:r>
            <a:r>
              <a:rPr lang="en-US" i="1" dirty="0" err="1" smtClean="0"/>
              <a:t>R</a:t>
            </a:r>
            <a:r>
              <a:rPr lang="en-US" baseline="-25000" dirty="0" err="1" smtClean="0"/>
              <a:t>i</a:t>
            </a:r>
            <a:r>
              <a:rPr lang="en-US" dirty="0" smtClean="0"/>
              <a:t> has </a:t>
            </a:r>
            <a:r>
              <a:rPr lang="en-US" i="1" dirty="0" smtClean="0"/>
              <a:t>W</a:t>
            </a:r>
            <a:r>
              <a:rPr lang="en-US" baseline="-25000" dirty="0" smtClean="0"/>
              <a:t>i</a:t>
            </a:r>
            <a:r>
              <a:rPr lang="en-US" dirty="0" smtClean="0"/>
              <a:t> instances.</a:t>
            </a:r>
          </a:p>
          <a:p>
            <a:endParaRPr lang="en-US" dirty="0" smtClean="0"/>
          </a:p>
          <a:p>
            <a:r>
              <a:rPr lang="en-US" dirty="0" smtClean="0"/>
              <a:t>Each process requests for an instance of a resource type</a:t>
            </a:r>
          </a:p>
          <a:p>
            <a:endParaRPr lang="en-US" dirty="0" smtClean="0"/>
          </a:p>
          <a:p>
            <a:r>
              <a:rPr lang="en-US" dirty="0" smtClean="0"/>
              <a:t>Each process utilizes a resource as follows:</a:t>
            </a:r>
          </a:p>
          <a:p>
            <a:pPr lvl="1"/>
            <a:r>
              <a:rPr lang="en-US" b="1" dirty="0" smtClean="0"/>
              <a:t>request </a:t>
            </a:r>
          </a:p>
          <a:p>
            <a:pPr lvl="1"/>
            <a:r>
              <a:rPr lang="en-US" b="1" dirty="0" smtClean="0"/>
              <a:t>use </a:t>
            </a:r>
          </a:p>
          <a:p>
            <a:pPr lvl="1"/>
            <a:r>
              <a:rPr lang="en-US" b="1" dirty="0" smtClean="0"/>
              <a:t>release</a:t>
            </a:r>
          </a:p>
        </p:txBody>
      </p:sp>
    </p:spTree>
    <p:extLst>
      <p:ext uri="{BB962C8B-B14F-4D97-AF65-F5344CB8AC3E}">
        <p14:creationId xmlns:p14="http://schemas.microsoft.com/office/powerpoint/2010/main" val="3250065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>
          <a:xfrm>
            <a:off x="749300" y="277813"/>
            <a:ext cx="7937500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 smtClean="0"/>
              <a:t>Deadlock: necessary conditions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684338"/>
            <a:ext cx="8158163" cy="4778375"/>
          </a:xfrm>
        </p:spPr>
        <p:txBody>
          <a:bodyPr>
            <a:normAutofit fontScale="77500" lnSpcReduction="20000"/>
          </a:bodyPr>
          <a:lstStyle/>
          <a:p>
            <a:r>
              <a:rPr lang="en-US" b="1" dirty="0" smtClean="0"/>
              <a:t>Mutual exclusion:</a:t>
            </a:r>
            <a:r>
              <a:rPr lang="en-US" dirty="0" smtClean="0"/>
              <a:t>  only one process at a time can use a resource</a:t>
            </a:r>
          </a:p>
          <a:p>
            <a:endParaRPr lang="en-US" sz="800" dirty="0" smtClean="0"/>
          </a:p>
          <a:p>
            <a:r>
              <a:rPr lang="en-US" b="1" dirty="0" smtClean="0"/>
              <a:t>Hold and wait:</a:t>
            </a:r>
            <a:r>
              <a:rPr lang="en-US" dirty="0" smtClean="0"/>
              <a:t>  a process holding at least one resource is waiting to acquire additional resources held by other processes</a:t>
            </a:r>
          </a:p>
          <a:p>
            <a:endParaRPr lang="en-US" sz="800" dirty="0" smtClean="0"/>
          </a:p>
          <a:p>
            <a:r>
              <a:rPr lang="en-US" b="1" dirty="0" smtClean="0"/>
              <a:t>No preemption:</a:t>
            </a:r>
            <a:r>
              <a:rPr lang="en-US" dirty="0" smtClean="0"/>
              <a:t>  a resource can be released only voluntarily by the process holding it, after that process has completed its task</a:t>
            </a:r>
          </a:p>
          <a:p>
            <a:endParaRPr lang="en-US" sz="800" dirty="0" smtClean="0"/>
          </a:p>
          <a:p>
            <a:r>
              <a:rPr lang="en-US" b="1" dirty="0" smtClean="0"/>
              <a:t>Circular wait:</a:t>
            </a:r>
            <a:r>
              <a:rPr lang="en-US" dirty="0" smtClean="0"/>
              <a:t>  there exists a set {</a:t>
            </a:r>
            <a:r>
              <a:rPr lang="en-US" i="1" dirty="0" smtClean="0"/>
              <a:t>P</a:t>
            </a:r>
            <a:r>
              <a:rPr lang="en-US" baseline="-25000" dirty="0" smtClean="0"/>
              <a:t>0</a:t>
            </a:r>
            <a:r>
              <a:rPr lang="en-US" dirty="0" smtClean="0"/>
              <a:t>, </a:t>
            </a:r>
            <a:r>
              <a:rPr lang="en-US" i="1" dirty="0" smtClean="0"/>
              <a:t>P</a:t>
            </a:r>
            <a:r>
              <a:rPr lang="en-US" baseline="-25000" dirty="0" smtClean="0"/>
              <a:t>1</a:t>
            </a:r>
            <a:r>
              <a:rPr lang="en-US" dirty="0" smtClean="0"/>
              <a:t>, …, </a:t>
            </a:r>
            <a:r>
              <a:rPr lang="en-US" i="1" dirty="0" err="1" smtClean="0"/>
              <a:t>P</a:t>
            </a:r>
            <a:r>
              <a:rPr lang="en-US" baseline="-25000" dirty="0" err="1" smtClean="0"/>
              <a:t>n</a:t>
            </a:r>
            <a:r>
              <a:rPr lang="en-US" dirty="0" smtClean="0"/>
              <a:t>} of waiting processes such that </a:t>
            </a:r>
            <a:r>
              <a:rPr lang="en-US" i="1" dirty="0" smtClean="0"/>
              <a:t>P</a:t>
            </a:r>
            <a:r>
              <a:rPr lang="en-US" baseline="-25000" dirty="0" smtClean="0"/>
              <a:t>0 </a:t>
            </a:r>
            <a:r>
              <a:rPr lang="en-US" dirty="0" smtClean="0"/>
              <a:t>is waiting for a resource that is held by </a:t>
            </a:r>
            <a:r>
              <a:rPr lang="en-US" i="1" dirty="0" smtClean="0"/>
              <a:t>P</a:t>
            </a:r>
            <a:r>
              <a:rPr lang="en-US" baseline="-25000" dirty="0" smtClean="0"/>
              <a:t>1</a:t>
            </a:r>
            <a:r>
              <a:rPr lang="en-US" dirty="0" smtClean="0"/>
              <a:t>, </a:t>
            </a:r>
            <a:r>
              <a:rPr lang="en-US" i="1" dirty="0" smtClean="0"/>
              <a:t>P</a:t>
            </a:r>
            <a:r>
              <a:rPr lang="en-US" baseline="-25000" dirty="0" smtClean="0"/>
              <a:t>1</a:t>
            </a:r>
            <a:r>
              <a:rPr lang="en-US" dirty="0" smtClean="0"/>
              <a:t> is waiting for a resource that is held by </a:t>
            </a:r>
          </a:p>
          <a:p>
            <a:pPr>
              <a:buFont typeface="Monotype Sorts" charset="2"/>
              <a:buNone/>
            </a:pPr>
            <a:r>
              <a:rPr lang="en-US" i="1" dirty="0" smtClean="0"/>
              <a:t>	P</a:t>
            </a:r>
            <a:r>
              <a:rPr lang="en-US" baseline="-25000" dirty="0" smtClean="0"/>
              <a:t>2</a:t>
            </a:r>
            <a:r>
              <a:rPr lang="en-US" dirty="0" smtClean="0"/>
              <a:t>, …, </a:t>
            </a:r>
            <a:r>
              <a:rPr lang="en-US" i="1" dirty="0" err="1" smtClean="0"/>
              <a:t>P</a:t>
            </a:r>
            <a:r>
              <a:rPr lang="en-US" i="1" baseline="-25000" dirty="0" err="1" smtClean="0"/>
              <a:t>n</a:t>
            </a:r>
            <a:r>
              <a:rPr lang="en-US" baseline="-25000" dirty="0" smtClean="0"/>
              <a:t>–1</a:t>
            </a:r>
            <a:r>
              <a:rPr lang="en-US" dirty="0" smtClean="0"/>
              <a:t> is waiting for a resource that is held by </a:t>
            </a:r>
            <a:r>
              <a:rPr lang="en-US" i="1" dirty="0" err="1" smtClean="0"/>
              <a:t>P</a:t>
            </a:r>
            <a:r>
              <a:rPr lang="en-US" baseline="-25000" dirty="0" err="1" smtClean="0"/>
              <a:t>n</a:t>
            </a:r>
            <a:r>
              <a:rPr lang="en-US" dirty="0" smtClean="0"/>
              <a:t>, and </a:t>
            </a:r>
            <a:r>
              <a:rPr lang="en-US" i="1" dirty="0" err="1" smtClean="0"/>
              <a:t>P</a:t>
            </a:r>
            <a:r>
              <a:rPr lang="en-US" baseline="-25000" dirty="0" err="1" smtClean="0"/>
              <a:t>n</a:t>
            </a:r>
            <a:r>
              <a:rPr lang="en-US" dirty="0" smtClean="0"/>
              <a:t> is waiting for a resource that is held by </a:t>
            </a:r>
            <a:r>
              <a:rPr lang="en-US" i="1" dirty="0" smtClean="0"/>
              <a:t>P</a:t>
            </a:r>
            <a:r>
              <a:rPr lang="en-US" baseline="-25000" dirty="0" smtClean="0"/>
              <a:t>0</a:t>
            </a:r>
            <a:r>
              <a:rPr lang="en-US" dirty="0" smtClean="0"/>
              <a:t>.</a:t>
            </a:r>
          </a:p>
          <a:p>
            <a:endParaRPr lang="en-US" dirty="0" smtClean="0"/>
          </a:p>
        </p:txBody>
      </p:sp>
      <p:sp>
        <p:nvSpPr>
          <p:cNvPr id="9220" name="Text Box 5"/>
          <p:cNvSpPr txBox="1">
            <a:spLocks noChangeArrowheads="1"/>
          </p:cNvSpPr>
          <p:nvPr/>
        </p:nvSpPr>
        <p:spPr bwMode="auto">
          <a:xfrm>
            <a:off x="825500" y="1081087"/>
            <a:ext cx="6353175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dirty="0">
                <a:latin typeface="Helvetica" pitchFamily="34" charset="0"/>
              </a:rPr>
              <a:t>Deadlock can arise if four conditions hold simultaneously.</a:t>
            </a:r>
          </a:p>
        </p:txBody>
      </p:sp>
    </p:spTree>
    <p:extLst>
      <p:ext uri="{BB962C8B-B14F-4D97-AF65-F5344CB8AC3E}">
        <p14:creationId xmlns:p14="http://schemas.microsoft.com/office/powerpoint/2010/main" val="2336353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9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9600" y="2362200"/>
            <a:ext cx="7550150" cy="300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2133599" y="2133600"/>
            <a:ext cx="2251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Long Term Scheduler</a:t>
            </a:r>
            <a:endParaRPr 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3581400" y="3867150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CPU scheduler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199319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>
          <a:xfrm>
            <a:off x="1003300" y="277813"/>
            <a:ext cx="7683500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smtClean="0"/>
              <a:t>Resource-Allocation Graph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84275" y="1809750"/>
            <a:ext cx="7265988" cy="4019550"/>
          </a:xfrm>
        </p:spPr>
        <p:txBody>
          <a:bodyPr>
            <a:normAutofit lnSpcReduction="10000"/>
          </a:bodyPr>
          <a:lstStyle/>
          <a:p>
            <a:r>
              <a:rPr lang="en-US" smtClean="0"/>
              <a:t>V is partitioned into two types:</a:t>
            </a:r>
          </a:p>
          <a:p>
            <a:pPr lvl="1"/>
            <a:r>
              <a:rPr lang="en-US" i="1" smtClean="0"/>
              <a:t>P</a:t>
            </a:r>
            <a:r>
              <a:rPr lang="en-US" smtClean="0"/>
              <a:t> = {</a:t>
            </a:r>
            <a:r>
              <a:rPr lang="en-US" i="1" smtClean="0"/>
              <a:t>P</a:t>
            </a:r>
            <a:r>
              <a:rPr lang="en-US" baseline="-25000" smtClean="0"/>
              <a:t>1</a:t>
            </a:r>
            <a:r>
              <a:rPr lang="en-US" smtClean="0"/>
              <a:t>, </a:t>
            </a:r>
            <a:r>
              <a:rPr lang="en-US" i="1" smtClean="0"/>
              <a:t>P</a:t>
            </a:r>
            <a:r>
              <a:rPr lang="en-US" baseline="-25000" smtClean="0"/>
              <a:t>2</a:t>
            </a:r>
            <a:r>
              <a:rPr lang="en-US" smtClean="0"/>
              <a:t>, …, </a:t>
            </a:r>
            <a:r>
              <a:rPr lang="en-US" i="1" smtClean="0"/>
              <a:t>P</a:t>
            </a:r>
            <a:r>
              <a:rPr lang="en-US" i="1" baseline="-25000" smtClean="0"/>
              <a:t>n</a:t>
            </a:r>
            <a:r>
              <a:rPr lang="en-US" smtClean="0"/>
              <a:t>}, the set consisting of all the processes in the system</a:t>
            </a:r>
            <a:br>
              <a:rPr lang="en-US" smtClean="0"/>
            </a:br>
            <a:endParaRPr lang="en-US" smtClean="0"/>
          </a:p>
          <a:p>
            <a:pPr lvl="1"/>
            <a:r>
              <a:rPr lang="en-US" i="1" smtClean="0"/>
              <a:t>R</a:t>
            </a:r>
            <a:r>
              <a:rPr lang="en-US" smtClean="0"/>
              <a:t> = {</a:t>
            </a:r>
            <a:r>
              <a:rPr lang="en-US" i="1" smtClean="0"/>
              <a:t>R</a:t>
            </a:r>
            <a:r>
              <a:rPr lang="en-US" baseline="-25000" smtClean="0"/>
              <a:t>1</a:t>
            </a:r>
            <a:r>
              <a:rPr lang="en-US" smtClean="0"/>
              <a:t>, </a:t>
            </a:r>
            <a:r>
              <a:rPr lang="en-US" i="1" smtClean="0"/>
              <a:t>R</a:t>
            </a:r>
            <a:r>
              <a:rPr lang="en-US" baseline="-25000" smtClean="0"/>
              <a:t>2</a:t>
            </a:r>
            <a:r>
              <a:rPr lang="en-US" smtClean="0"/>
              <a:t>, …, </a:t>
            </a:r>
            <a:r>
              <a:rPr lang="en-US" i="1" smtClean="0"/>
              <a:t>R</a:t>
            </a:r>
            <a:r>
              <a:rPr lang="en-US" i="1" baseline="-25000" smtClean="0"/>
              <a:t>m</a:t>
            </a:r>
            <a:r>
              <a:rPr lang="en-US" smtClean="0"/>
              <a:t>}, the set consisting of all resource types in the system</a:t>
            </a:r>
          </a:p>
          <a:p>
            <a:pPr lvl="1"/>
            <a:endParaRPr lang="en-US" sz="900" smtClean="0"/>
          </a:p>
          <a:p>
            <a:r>
              <a:rPr lang="en-US" b="1" smtClean="0">
                <a:solidFill>
                  <a:srgbClr val="3366FF"/>
                </a:solidFill>
              </a:rPr>
              <a:t>request edge</a:t>
            </a:r>
            <a:r>
              <a:rPr lang="en-US" smtClean="0">
                <a:solidFill>
                  <a:srgbClr val="3366FF"/>
                </a:solidFill>
              </a:rPr>
              <a:t> </a:t>
            </a:r>
            <a:r>
              <a:rPr lang="en-US" smtClean="0"/>
              <a:t>– directed edge </a:t>
            </a:r>
            <a:r>
              <a:rPr lang="en-US" i="1" smtClean="0"/>
              <a:t>P</a:t>
            </a:r>
            <a:r>
              <a:rPr lang="en-US" i="1" baseline="-25000" smtClean="0"/>
              <a:t>i </a:t>
            </a:r>
            <a:r>
              <a:rPr lang="en-US" smtClean="0">
                <a:sym typeface="Symbol" pitchFamily="18" charset="2"/>
              </a:rPr>
              <a:t> </a:t>
            </a:r>
            <a:r>
              <a:rPr lang="en-US" i="1" smtClean="0">
                <a:sym typeface="Symbol" pitchFamily="18" charset="2"/>
              </a:rPr>
              <a:t>R</a:t>
            </a:r>
            <a:r>
              <a:rPr lang="en-US" i="1" baseline="-25000" smtClean="0">
                <a:sym typeface="Symbol" pitchFamily="18" charset="2"/>
              </a:rPr>
              <a:t>j</a:t>
            </a:r>
          </a:p>
          <a:p>
            <a:endParaRPr lang="en-US" sz="800" i="1" baseline="-25000" smtClean="0">
              <a:sym typeface="Symbol" pitchFamily="18" charset="2"/>
            </a:endParaRPr>
          </a:p>
          <a:p>
            <a:r>
              <a:rPr lang="en-US" b="1" smtClean="0">
                <a:solidFill>
                  <a:srgbClr val="3366FF"/>
                </a:solidFill>
                <a:sym typeface="Symbol" pitchFamily="18" charset="2"/>
              </a:rPr>
              <a:t>assignment edge</a:t>
            </a:r>
            <a:r>
              <a:rPr lang="en-US" smtClean="0">
                <a:solidFill>
                  <a:srgbClr val="3366FF"/>
                </a:solidFill>
                <a:sym typeface="Symbol" pitchFamily="18" charset="2"/>
              </a:rPr>
              <a:t> </a:t>
            </a:r>
            <a:r>
              <a:rPr lang="en-US" smtClean="0"/>
              <a:t>– directed edge </a:t>
            </a:r>
            <a:r>
              <a:rPr lang="en-US" i="1" smtClean="0"/>
              <a:t>R</a:t>
            </a:r>
            <a:r>
              <a:rPr lang="en-US" i="1" baseline="-25000" smtClean="0"/>
              <a:t>j</a:t>
            </a:r>
            <a:r>
              <a:rPr lang="en-US" i="1" smtClean="0"/>
              <a:t> </a:t>
            </a:r>
            <a:r>
              <a:rPr lang="en-US" smtClean="0">
                <a:sym typeface="Symbol" pitchFamily="18" charset="2"/>
              </a:rPr>
              <a:t> </a:t>
            </a:r>
            <a:r>
              <a:rPr lang="en-US" i="1" smtClean="0">
                <a:sym typeface="Symbol" pitchFamily="18" charset="2"/>
              </a:rPr>
              <a:t>P</a:t>
            </a:r>
            <a:r>
              <a:rPr lang="en-US" i="1" baseline="-25000" smtClean="0">
                <a:sym typeface="Symbol" pitchFamily="18" charset="2"/>
              </a:rPr>
              <a:t>i</a:t>
            </a:r>
            <a:endParaRPr lang="en-US" smtClean="0">
              <a:sym typeface="Symbol" pitchFamily="18" charset="2"/>
            </a:endParaRPr>
          </a:p>
        </p:txBody>
      </p:sp>
      <p:sp>
        <p:nvSpPr>
          <p:cNvPr id="10244" name="Text Box 4"/>
          <p:cNvSpPr txBox="1">
            <a:spLocks noChangeArrowheads="1"/>
          </p:cNvSpPr>
          <p:nvPr/>
        </p:nvSpPr>
        <p:spPr bwMode="auto">
          <a:xfrm>
            <a:off x="822325" y="1271588"/>
            <a:ext cx="46926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>
                <a:latin typeface="Helvetica" pitchFamily="34" charset="0"/>
              </a:rPr>
              <a:t>A set of vertices </a:t>
            </a:r>
            <a:r>
              <a:rPr lang="en-US" sz="2000" i="1">
                <a:latin typeface="Helvetica" pitchFamily="34" charset="0"/>
              </a:rPr>
              <a:t>V</a:t>
            </a:r>
            <a:r>
              <a:rPr lang="en-US" sz="2000">
                <a:latin typeface="Helvetica" pitchFamily="34" charset="0"/>
              </a:rPr>
              <a:t> and a set of edges </a:t>
            </a:r>
            <a:r>
              <a:rPr lang="en-US" sz="2000" i="1">
                <a:latin typeface="Helvetica" pitchFamily="34" charset="0"/>
              </a:rPr>
              <a:t>E</a:t>
            </a:r>
            <a:r>
              <a:rPr lang="en-US" sz="2000">
                <a:latin typeface="Helvetica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98361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xfrm>
            <a:off x="876300" y="277813"/>
            <a:ext cx="7810500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smtClean="0"/>
              <a:t>Resource-Allocation Graph (Cont.)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Process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Resource Type with 4 instances</a:t>
            </a:r>
          </a:p>
          <a:p>
            <a:pPr>
              <a:buFont typeface="Monotype Sorts" charset="2"/>
              <a:buNone/>
            </a:pPr>
            <a:endParaRPr lang="en-US" dirty="0" smtClean="0"/>
          </a:p>
          <a:p>
            <a:endParaRPr lang="en-US" dirty="0" smtClean="0"/>
          </a:p>
          <a:p>
            <a:r>
              <a:rPr lang="en-US" i="1" dirty="0" smtClean="0"/>
              <a:t>P</a:t>
            </a:r>
            <a:r>
              <a:rPr lang="en-US" i="1" baseline="-25000" dirty="0" smtClean="0"/>
              <a:t>i</a:t>
            </a:r>
            <a:r>
              <a:rPr lang="en-US" i="1" dirty="0" smtClean="0"/>
              <a:t> </a:t>
            </a:r>
            <a:r>
              <a:rPr lang="en-US" dirty="0" smtClean="0"/>
              <a:t>requests instance of </a:t>
            </a:r>
            <a:r>
              <a:rPr lang="en-US" i="1" dirty="0" err="1" smtClean="0"/>
              <a:t>R</a:t>
            </a:r>
            <a:r>
              <a:rPr lang="en-US" i="1" baseline="-25000" dirty="0" err="1" smtClean="0"/>
              <a:t>j</a:t>
            </a:r>
            <a:endParaRPr lang="en-US" dirty="0" smtClean="0"/>
          </a:p>
          <a:p>
            <a:endParaRPr lang="en-US" dirty="0" smtClean="0"/>
          </a:p>
          <a:p>
            <a:pPr>
              <a:buFont typeface="Monotype Sorts" charset="2"/>
              <a:buNone/>
            </a:pPr>
            <a:endParaRPr lang="en-US" dirty="0" smtClean="0"/>
          </a:p>
          <a:p>
            <a:r>
              <a:rPr lang="en-US" i="1" dirty="0" smtClean="0"/>
              <a:t>P</a:t>
            </a:r>
            <a:r>
              <a:rPr lang="en-US" i="1" baseline="-25000" dirty="0" smtClean="0"/>
              <a:t>i</a:t>
            </a:r>
            <a:r>
              <a:rPr lang="en-US" dirty="0" smtClean="0"/>
              <a:t> is holding an instance of </a:t>
            </a:r>
            <a:r>
              <a:rPr lang="en-US" i="1" dirty="0" err="1" smtClean="0"/>
              <a:t>R</a:t>
            </a:r>
            <a:r>
              <a:rPr lang="en-US" i="1" baseline="-25000" dirty="0" err="1" smtClean="0"/>
              <a:t>j</a:t>
            </a:r>
            <a:endParaRPr lang="en-US" i="1" dirty="0" smtClean="0"/>
          </a:p>
        </p:txBody>
      </p:sp>
      <p:sp>
        <p:nvSpPr>
          <p:cNvPr id="11268" name="Oval 4"/>
          <p:cNvSpPr>
            <a:spLocks noChangeArrowheads="1"/>
          </p:cNvSpPr>
          <p:nvPr/>
        </p:nvSpPr>
        <p:spPr bwMode="auto">
          <a:xfrm>
            <a:off x="6210300" y="1619250"/>
            <a:ext cx="495300" cy="495300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269" name="Oval 5"/>
          <p:cNvSpPr>
            <a:spLocks noChangeArrowheads="1"/>
          </p:cNvSpPr>
          <p:nvPr/>
        </p:nvSpPr>
        <p:spPr bwMode="auto">
          <a:xfrm>
            <a:off x="5930900" y="5562600"/>
            <a:ext cx="495300" cy="495300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i="1">
                <a:latin typeface="Helvetica" pitchFamily="34" charset="0"/>
              </a:rPr>
              <a:t>P</a:t>
            </a:r>
            <a:r>
              <a:rPr lang="en-US" i="1" baseline="-25000">
                <a:latin typeface="Helvetica" pitchFamily="34" charset="0"/>
              </a:rPr>
              <a:t>i</a:t>
            </a:r>
            <a:endParaRPr lang="en-US">
              <a:latin typeface="Helvetica" pitchFamily="34" charset="0"/>
            </a:endParaRPr>
          </a:p>
        </p:txBody>
      </p:sp>
      <p:sp>
        <p:nvSpPr>
          <p:cNvPr id="11270" name="Oval 6"/>
          <p:cNvSpPr>
            <a:spLocks noChangeArrowheads="1"/>
          </p:cNvSpPr>
          <p:nvPr/>
        </p:nvSpPr>
        <p:spPr bwMode="auto">
          <a:xfrm>
            <a:off x="5740400" y="4243387"/>
            <a:ext cx="495300" cy="495300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i="1" dirty="0">
                <a:latin typeface="Helvetica" pitchFamily="34" charset="0"/>
              </a:rPr>
              <a:t>P</a:t>
            </a:r>
            <a:r>
              <a:rPr lang="en-US" i="1" baseline="-25000" dirty="0">
                <a:latin typeface="Helvetica" pitchFamily="34" charset="0"/>
              </a:rPr>
              <a:t>i</a:t>
            </a:r>
            <a:endParaRPr lang="en-US" i="1" dirty="0">
              <a:latin typeface="Helvetica" pitchFamily="34" charset="0"/>
            </a:endParaRPr>
          </a:p>
        </p:txBody>
      </p:sp>
      <p:grpSp>
        <p:nvGrpSpPr>
          <p:cNvPr id="11271" name="Group 12"/>
          <p:cNvGrpSpPr>
            <a:grpSpLocks/>
          </p:cNvGrpSpPr>
          <p:nvPr/>
        </p:nvGrpSpPr>
        <p:grpSpPr bwMode="auto">
          <a:xfrm>
            <a:off x="6248400" y="2911475"/>
            <a:ext cx="438150" cy="419100"/>
            <a:chOff x="2666" y="1966"/>
            <a:chExt cx="276" cy="264"/>
          </a:xfrm>
          <a:solidFill>
            <a:srgbClr val="FFFF00"/>
          </a:solidFill>
        </p:grpSpPr>
        <p:sp>
          <p:nvSpPr>
            <p:cNvPr id="11288" name="Rectangle 7"/>
            <p:cNvSpPr>
              <a:spLocks noChangeArrowheads="1"/>
            </p:cNvSpPr>
            <p:nvPr/>
          </p:nvSpPr>
          <p:spPr bwMode="auto">
            <a:xfrm>
              <a:off x="2666" y="1966"/>
              <a:ext cx="276" cy="264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89" name="Rectangle 8"/>
            <p:cNvSpPr>
              <a:spLocks noChangeArrowheads="1"/>
            </p:cNvSpPr>
            <p:nvPr/>
          </p:nvSpPr>
          <p:spPr bwMode="auto">
            <a:xfrm>
              <a:off x="2736" y="2026"/>
              <a:ext cx="47" cy="47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90" name="Rectangle 9"/>
            <p:cNvSpPr>
              <a:spLocks noChangeArrowheads="1"/>
            </p:cNvSpPr>
            <p:nvPr/>
          </p:nvSpPr>
          <p:spPr bwMode="auto">
            <a:xfrm>
              <a:off x="2832" y="2026"/>
              <a:ext cx="47" cy="47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91" name="Rectangle 10"/>
            <p:cNvSpPr>
              <a:spLocks noChangeArrowheads="1"/>
            </p:cNvSpPr>
            <p:nvPr/>
          </p:nvSpPr>
          <p:spPr bwMode="auto">
            <a:xfrm>
              <a:off x="2736" y="2108"/>
              <a:ext cx="47" cy="47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92" name="Rectangle 11"/>
            <p:cNvSpPr>
              <a:spLocks noChangeArrowheads="1"/>
            </p:cNvSpPr>
            <p:nvPr/>
          </p:nvSpPr>
          <p:spPr bwMode="auto">
            <a:xfrm>
              <a:off x="2832" y="2108"/>
              <a:ext cx="47" cy="47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1272" name="Group 13"/>
          <p:cNvGrpSpPr>
            <a:grpSpLocks/>
          </p:cNvGrpSpPr>
          <p:nvPr/>
        </p:nvGrpSpPr>
        <p:grpSpPr bwMode="auto">
          <a:xfrm>
            <a:off x="6572250" y="4306887"/>
            <a:ext cx="438150" cy="419100"/>
            <a:chOff x="2666" y="1966"/>
            <a:chExt cx="276" cy="264"/>
          </a:xfrm>
          <a:solidFill>
            <a:srgbClr val="FFFF00"/>
          </a:solidFill>
        </p:grpSpPr>
        <p:sp>
          <p:nvSpPr>
            <p:cNvPr id="11283" name="Rectangle 14"/>
            <p:cNvSpPr>
              <a:spLocks noChangeArrowheads="1"/>
            </p:cNvSpPr>
            <p:nvPr/>
          </p:nvSpPr>
          <p:spPr bwMode="auto">
            <a:xfrm>
              <a:off x="2666" y="1966"/>
              <a:ext cx="276" cy="264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84" name="Rectangle 15"/>
            <p:cNvSpPr>
              <a:spLocks noChangeArrowheads="1"/>
            </p:cNvSpPr>
            <p:nvPr/>
          </p:nvSpPr>
          <p:spPr bwMode="auto">
            <a:xfrm>
              <a:off x="2736" y="2026"/>
              <a:ext cx="47" cy="47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85" name="Rectangle 16"/>
            <p:cNvSpPr>
              <a:spLocks noChangeArrowheads="1"/>
            </p:cNvSpPr>
            <p:nvPr/>
          </p:nvSpPr>
          <p:spPr bwMode="auto">
            <a:xfrm>
              <a:off x="2832" y="2026"/>
              <a:ext cx="47" cy="47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86" name="Rectangle 17"/>
            <p:cNvSpPr>
              <a:spLocks noChangeArrowheads="1"/>
            </p:cNvSpPr>
            <p:nvPr/>
          </p:nvSpPr>
          <p:spPr bwMode="auto">
            <a:xfrm>
              <a:off x="2736" y="2108"/>
              <a:ext cx="47" cy="47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87" name="Rectangle 18"/>
            <p:cNvSpPr>
              <a:spLocks noChangeArrowheads="1"/>
            </p:cNvSpPr>
            <p:nvPr/>
          </p:nvSpPr>
          <p:spPr bwMode="auto">
            <a:xfrm>
              <a:off x="2832" y="2108"/>
              <a:ext cx="47" cy="47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1273" name="Line 19"/>
          <p:cNvSpPr>
            <a:spLocks noChangeShapeType="1"/>
          </p:cNvSpPr>
          <p:nvPr/>
        </p:nvSpPr>
        <p:spPr bwMode="auto">
          <a:xfrm>
            <a:off x="6245225" y="4510087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274" name="Text Box 20"/>
          <p:cNvSpPr txBox="1">
            <a:spLocks noChangeArrowheads="1"/>
          </p:cNvSpPr>
          <p:nvPr/>
        </p:nvSpPr>
        <p:spPr bwMode="auto">
          <a:xfrm>
            <a:off x="6632575" y="4724400"/>
            <a:ext cx="338138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400" i="1">
                <a:latin typeface="Helvetica" pitchFamily="34" charset="0"/>
              </a:rPr>
              <a:t>R</a:t>
            </a:r>
            <a:r>
              <a:rPr lang="en-US" sz="1400" i="1" baseline="-25000">
                <a:latin typeface="Helvetica" pitchFamily="34" charset="0"/>
              </a:rPr>
              <a:t>j</a:t>
            </a:r>
            <a:endParaRPr lang="en-US" sz="1400" i="1">
              <a:latin typeface="Helvetica" pitchFamily="34" charset="0"/>
            </a:endParaRPr>
          </a:p>
        </p:txBody>
      </p:sp>
      <p:grpSp>
        <p:nvGrpSpPr>
          <p:cNvPr id="11275" name="Group 21"/>
          <p:cNvGrpSpPr>
            <a:grpSpLocks/>
          </p:cNvGrpSpPr>
          <p:nvPr/>
        </p:nvGrpSpPr>
        <p:grpSpPr bwMode="auto">
          <a:xfrm>
            <a:off x="6724650" y="5626100"/>
            <a:ext cx="438150" cy="419100"/>
            <a:chOff x="2666" y="1966"/>
            <a:chExt cx="276" cy="264"/>
          </a:xfrm>
          <a:solidFill>
            <a:srgbClr val="FFFF00"/>
          </a:solidFill>
        </p:grpSpPr>
        <p:sp>
          <p:nvSpPr>
            <p:cNvPr id="11278" name="Rectangle 22"/>
            <p:cNvSpPr>
              <a:spLocks noChangeArrowheads="1"/>
            </p:cNvSpPr>
            <p:nvPr/>
          </p:nvSpPr>
          <p:spPr bwMode="auto">
            <a:xfrm>
              <a:off x="2666" y="1966"/>
              <a:ext cx="276" cy="264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79" name="Rectangle 23"/>
            <p:cNvSpPr>
              <a:spLocks noChangeArrowheads="1"/>
            </p:cNvSpPr>
            <p:nvPr/>
          </p:nvSpPr>
          <p:spPr bwMode="auto">
            <a:xfrm>
              <a:off x="2736" y="2026"/>
              <a:ext cx="47" cy="47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80" name="Rectangle 24"/>
            <p:cNvSpPr>
              <a:spLocks noChangeArrowheads="1"/>
            </p:cNvSpPr>
            <p:nvPr/>
          </p:nvSpPr>
          <p:spPr bwMode="auto">
            <a:xfrm>
              <a:off x="2832" y="2026"/>
              <a:ext cx="47" cy="47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81" name="Rectangle 25"/>
            <p:cNvSpPr>
              <a:spLocks noChangeArrowheads="1"/>
            </p:cNvSpPr>
            <p:nvPr/>
          </p:nvSpPr>
          <p:spPr bwMode="auto">
            <a:xfrm>
              <a:off x="2736" y="2108"/>
              <a:ext cx="47" cy="47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82" name="Rectangle 26"/>
            <p:cNvSpPr>
              <a:spLocks noChangeArrowheads="1"/>
            </p:cNvSpPr>
            <p:nvPr/>
          </p:nvSpPr>
          <p:spPr bwMode="auto">
            <a:xfrm>
              <a:off x="2832" y="2108"/>
              <a:ext cx="47" cy="47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1276" name="Line 27"/>
          <p:cNvSpPr>
            <a:spLocks noChangeShapeType="1"/>
          </p:cNvSpPr>
          <p:nvPr/>
        </p:nvSpPr>
        <p:spPr bwMode="auto">
          <a:xfrm flipH="1">
            <a:off x="6397625" y="5772150"/>
            <a:ext cx="476250" cy="1047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277" name="Text Box 28"/>
          <p:cNvSpPr txBox="1">
            <a:spLocks noChangeArrowheads="1"/>
          </p:cNvSpPr>
          <p:nvPr/>
        </p:nvSpPr>
        <p:spPr bwMode="auto">
          <a:xfrm>
            <a:off x="6775450" y="6015038"/>
            <a:ext cx="338138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400" i="1">
                <a:latin typeface="Helvetica" pitchFamily="34" charset="0"/>
              </a:rPr>
              <a:t>R</a:t>
            </a:r>
            <a:r>
              <a:rPr lang="en-US" sz="1400" i="1" baseline="-25000">
                <a:latin typeface="Helvetica" pitchFamily="34" charset="0"/>
              </a:rPr>
              <a:t>j</a:t>
            </a:r>
            <a:endParaRPr lang="en-US" sz="1400" i="1">
              <a:latin typeface="Helvetic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5127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1026"/>
          <p:cNvSpPr>
            <a:spLocks noGrp="1" noChangeArrowheads="1"/>
          </p:cNvSpPr>
          <p:nvPr>
            <p:ph type="title"/>
          </p:nvPr>
        </p:nvSpPr>
        <p:spPr>
          <a:xfrm>
            <a:off x="808038" y="319088"/>
            <a:ext cx="8150225" cy="5127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sz="2800" smtClean="0"/>
              <a:t>Example of a Resource Allocation Graph</a:t>
            </a:r>
          </a:p>
        </p:txBody>
      </p:sp>
      <p:pic>
        <p:nvPicPr>
          <p:cNvPr id="12291" name="Picture 1032"/>
          <p:cNvPicPr>
            <a:picLocks noChangeAspect="1" noChangeArrowheads="1"/>
          </p:cNvPicPr>
          <p:nvPr/>
        </p:nvPicPr>
        <p:blipFill>
          <a:blip r:embed="rId3"/>
          <a:srcRect l="25287" t="926" r="25287" b="1532"/>
          <a:stretch>
            <a:fillRect/>
          </a:stretch>
        </p:blipFill>
        <p:spPr bwMode="auto">
          <a:xfrm>
            <a:off x="3146425" y="1804988"/>
            <a:ext cx="2741613" cy="4059237"/>
          </a:xfrm>
          <a:prstGeom prst="rect">
            <a:avLst/>
          </a:prstGeom>
          <a:noFill/>
          <a:ln w="38100" cmpd="dbl">
            <a:noFill/>
            <a:miter lim="800000"/>
            <a:headEnd/>
            <a:tailEnd/>
          </a:ln>
        </p:spPr>
      </p:pic>
      <p:sp>
        <p:nvSpPr>
          <p:cNvPr id="2" name="TextBox 1"/>
          <p:cNvSpPr txBox="1"/>
          <p:nvPr/>
        </p:nvSpPr>
        <p:spPr>
          <a:xfrm>
            <a:off x="6324600" y="1600200"/>
            <a:ext cx="1752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No cycle; No deadlock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332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Figure 6-5. (a) A resource graph. (b) A cycle extracted from (a).</a:t>
            </a:r>
          </a:p>
        </p:txBody>
      </p:sp>
      <p:sp>
        <p:nvSpPr>
          <p:cNvPr id="25603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sz="4000" dirty="0" smtClean="0"/>
              <a:t>One Resource of Each Type</a:t>
            </a:r>
          </a:p>
        </p:txBody>
      </p:sp>
      <p:pic>
        <p:nvPicPr>
          <p:cNvPr id="2560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325" y="1473200"/>
            <a:ext cx="7966075" cy="3930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828800" y="5403850"/>
            <a:ext cx="548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Contains Cycle; Deadlock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7001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>
          <a:xfrm>
            <a:off x="812800" y="384175"/>
            <a:ext cx="8378825" cy="4699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sz="2800" smtClean="0"/>
              <a:t>Resource Allocation Graph With A Deadlock</a:t>
            </a:r>
          </a:p>
        </p:txBody>
      </p:sp>
      <p:pic>
        <p:nvPicPr>
          <p:cNvPr id="13315" name="Picture 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05000" y="1528763"/>
            <a:ext cx="2781300" cy="4098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Box 1"/>
          <p:cNvSpPr txBox="1"/>
          <p:nvPr/>
        </p:nvSpPr>
        <p:spPr>
          <a:xfrm>
            <a:off x="5181600" y="4572000"/>
            <a:ext cx="2362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P</a:t>
            </a:r>
            <a:r>
              <a:rPr lang="en-US" sz="2800" baseline="-25000" dirty="0" smtClean="0"/>
              <a:t>3</a:t>
            </a:r>
            <a:r>
              <a:rPr lang="en-US" sz="2800" dirty="0" smtClean="0"/>
              <a:t> requests R</a:t>
            </a:r>
            <a:r>
              <a:rPr lang="en-US" sz="2800" baseline="-25000" dirty="0" smtClean="0"/>
              <a:t>2</a:t>
            </a:r>
            <a:endParaRPr lang="en-US" sz="2800" baseline="-25000" dirty="0"/>
          </a:p>
        </p:txBody>
      </p:sp>
    </p:spTree>
    <p:extLst>
      <p:ext uri="{BB962C8B-B14F-4D97-AF65-F5344CB8AC3E}">
        <p14:creationId xmlns:p14="http://schemas.microsoft.com/office/powerpoint/2010/main" val="261685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909638" y="400050"/>
            <a:ext cx="7954962" cy="4572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smtClean="0"/>
              <a:t>Graph With A Cycle But No Deadlock</a:t>
            </a:r>
          </a:p>
        </p:txBody>
      </p:sp>
      <p:pic>
        <p:nvPicPr>
          <p:cNvPr id="14339" name="Picture 4" descr="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365375" y="1066800"/>
            <a:ext cx="4040188" cy="5154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Box 1"/>
          <p:cNvSpPr txBox="1"/>
          <p:nvPr/>
        </p:nvSpPr>
        <p:spPr>
          <a:xfrm>
            <a:off x="304800" y="5410200"/>
            <a:ext cx="289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P1-&gt;R1-&gt;P3-&gt;R2-&gt;P1</a:t>
            </a:r>
            <a:endParaRPr lang="en-US" dirty="0"/>
          </a:p>
        </p:txBody>
      </p:sp>
      <p:sp>
        <p:nvSpPr>
          <p:cNvPr id="3" name="Oval 2"/>
          <p:cNvSpPr/>
          <p:nvPr/>
        </p:nvSpPr>
        <p:spPr>
          <a:xfrm>
            <a:off x="5257800" y="4750832"/>
            <a:ext cx="1828800" cy="2057400"/>
          </a:xfrm>
          <a:prstGeom prst="ellipse">
            <a:avLst/>
          </a:prstGeom>
          <a:solidFill>
            <a:schemeClr val="lt1">
              <a:alpha val="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08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762000" y="1905000"/>
            <a:ext cx="78486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2800" dirty="0" smtClean="0"/>
              <a:t>If the resource allocation graph does not have a cycle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sz="2800" dirty="0" smtClean="0"/>
              <a:t>System is not in a deadlocked state</a:t>
            </a:r>
          </a:p>
          <a:p>
            <a:pPr marL="285750" indent="-285750">
              <a:buFont typeface="Arial" pitchFamily="34" charset="0"/>
              <a:buChar char="•"/>
            </a:pPr>
            <a:endParaRPr lang="en-US" sz="2800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sz="2800" dirty="0" smtClean="0"/>
              <a:t>If there is a cycle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sz="2800" dirty="0" smtClean="0"/>
              <a:t>May or may not be in a deadlocked state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021212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mtClean="0"/>
              <a:t>Figure 6-4. An example of how deadlock occurs </a:t>
            </a:r>
            <a:br>
              <a:rPr lang="en-US" smtClean="0"/>
            </a:br>
            <a:r>
              <a:rPr lang="en-US" smtClean="0"/>
              <a:t>and how it can be avoided.</a:t>
            </a:r>
          </a:p>
        </p:txBody>
      </p:sp>
      <p:sp>
        <p:nvSpPr>
          <p:cNvPr id="21507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Deadlock Modeling </a:t>
            </a:r>
          </a:p>
        </p:txBody>
      </p:sp>
      <p:pic>
        <p:nvPicPr>
          <p:cNvPr id="2150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38" y="1419225"/>
            <a:ext cx="8875712" cy="3984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43551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mtClean="0"/>
              <a:t>Figure 6-4. An example of how deadlock occurs </a:t>
            </a:r>
            <a:br>
              <a:rPr lang="en-US" smtClean="0"/>
            </a:br>
            <a:r>
              <a:rPr lang="en-US" smtClean="0"/>
              <a:t>and how it can be avoided.</a:t>
            </a:r>
          </a:p>
          <a:p>
            <a:pPr eaLnBrk="1" hangingPunct="1"/>
            <a:endParaRPr lang="en-US" smtClean="0"/>
          </a:p>
        </p:txBody>
      </p:sp>
      <p:sp>
        <p:nvSpPr>
          <p:cNvPr id="22531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Deadlock Modeling</a:t>
            </a:r>
          </a:p>
        </p:txBody>
      </p:sp>
      <p:pic>
        <p:nvPicPr>
          <p:cNvPr id="2253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088" y="1090613"/>
            <a:ext cx="7743825" cy="4676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096000" y="5795691"/>
            <a:ext cx="175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Deadlock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789922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mtClean="0"/>
              <a:t>Figure 6-4. An example of how deadlock occurs </a:t>
            </a:r>
            <a:br>
              <a:rPr lang="en-US" smtClean="0"/>
            </a:br>
            <a:r>
              <a:rPr lang="en-US" smtClean="0"/>
              <a:t>and how it can be avoided.</a:t>
            </a:r>
          </a:p>
          <a:p>
            <a:pPr eaLnBrk="1" hangingPunct="1"/>
            <a:endParaRPr lang="en-US" smtClean="0"/>
          </a:p>
        </p:txBody>
      </p:sp>
      <p:sp>
        <p:nvSpPr>
          <p:cNvPr id="23555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Deadlock Modeling </a:t>
            </a:r>
          </a:p>
        </p:txBody>
      </p:sp>
      <p:pic>
        <p:nvPicPr>
          <p:cNvPr id="2355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163" y="1033463"/>
            <a:ext cx="8067675" cy="4791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143000" y="5824538"/>
            <a:ext cx="5867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Suspend process B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443899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>
          <a:xfrm>
            <a:off x="971550" y="277416"/>
            <a:ext cx="8229600" cy="57626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 smtClean="0"/>
              <a:t>Representation of Process Scheduling</a:t>
            </a:r>
          </a:p>
        </p:txBody>
      </p:sp>
      <p:pic>
        <p:nvPicPr>
          <p:cNvPr id="17411" name="Picture 4" descr="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30792" y="1537096"/>
            <a:ext cx="7235825" cy="41779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Box 1"/>
          <p:cNvSpPr txBox="1"/>
          <p:nvPr/>
        </p:nvSpPr>
        <p:spPr>
          <a:xfrm>
            <a:off x="3581400" y="1143000"/>
            <a:ext cx="2514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Dispatched (task of Dispatcher)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010400" y="5373469"/>
            <a:ext cx="1143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Parent at wait()</a:t>
            </a:r>
            <a:endParaRPr lang="en-US" dirty="0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2057400" y="1300163"/>
            <a:ext cx="0" cy="30003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381000" y="953869"/>
            <a:ext cx="228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CPU scheduler selects a process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1428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Deadlock Handling</a:t>
            </a:r>
          </a:p>
        </p:txBody>
      </p:sp>
      <p:sp>
        <p:nvSpPr>
          <p:cNvPr id="24579" name="Content Placeholder 4"/>
          <p:cNvSpPr>
            <a:spLocks noGrp="1"/>
          </p:cNvSpPr>
          <p:nvPr>
            <p:ph idx="1"/>
          </p:nvPr>
        </p:nvSpPr>
        <p:spPr>
          <a:xfrm>
            <a:off x="533400" y="1404938"/>
            <a:ext cx="8204200" cy="4767262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sz="3200" dirty="0" smtClean="0"/>
              <a:t>Strategies for dealing with deadlocks:</a:t>
            </a:r>
          </a:p>
          <a:p>
            <a:pPr eaLnBrk="1" hangingPunct="1">
              <a:buFontTx/>
              <a:buAutoNum type="arabicPeriod"/>
            </a:pPr>
            <a:r>
              <a:rPr lang="en-US" sz="3200" dirty="0" smtClean="0"/>
              <a:t>Detection and recovery. Let deadlocks occur, detect them, take action.</a:t>
            </a:r>
          </a:p>
          <a:p>
            <a:pPr eaLnBrk="1" hangingPunct="1">
              <a:buFontTx/>
              <a:buAutoNum type="arabicPeriod"/>
            </a:pPr>
            <a:r>
              <a:rPr lang="en-US" sz="3200" dirty="0" smtClean="0"/>
              <a:t>Dynamic avoidance by careful resource allocation.</a:t>
            </a:r>
          </a:p>
          <a:p>
            <a:pPr eaLnBrk="1" hangingPunct="1">
              <a:buFontTx/>
              <a:buAutoNum type="arabicPeriod"/>
            </a:pPr>
            <a:r>
              <a:rPr lang="en-US" sz="3200" dirty="0" smtClean="0"/>
              <a:t>Prevention, by structurally negating one of the four required conditions.</a:t>
            </a:r>
          </a:p>
          <a:p>
            <a:pPr>
              <a:buFontTx/>
              <a:buAutoNum type="arabicPeriod"/>
            </a:pPr>
            <a:r>
              <a:rPr lang="en-US" dirty="0" smtClean="0"/>
              <a:t> Just </a:t>
            </a:r>
            <a:r>
              <a:rPr lang="en-US" dirty="0"/>
              <a:t>ignore the problem. </a:t>
            </a:r>
          </a:p>
          <a:p>
            <a:pPr marL="0" indent="0" eaLnBrk="1" hangingPunct="1">
              <a:buNone/>
            </a:pPr>
            <a:endParaRPr lang="en-US" sz="3200" dirty="0" smtClean="0"/>
          </a:p>
        </p:txBody>
      </p:sp>
    </p:spTree>
    <p:extLst>
      <p:ext uri="{BB962C8B-B14F-4D97-AF65-F5344CB8AC3E}">
        <p14:creationId xmlns:p14="http://schemas.microsoft.com/office/powerpoint/2010/main" val="983135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>
          <a:xfrm>
            <a:off x="1141413" y="277813"/>
            <a:ext cx="7421562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smtClean="0"/>
              <a:t>Deadlock Detection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Allow system to enter deadlock state </a:t>
            </a:r>
            <a:br>
              <a:rPr lang="en-US" smtClean="0"/>
            </a:br>
            <a:endParaRPr lang="en-US" smtClean="0"/>
          </a:p>
          <a:p>
            <a:r>
              <a:rPr lang="en-US" smtClean="0"/>
              <a:t>Detection algorithm</a:t>
            </a:r>
            <a:br>
              <a:rPr lang="en-US" smtClean="0"/>
            </a:br>
            <a:endParaRPr lang="en-US" smtClean="0"/>
          </a:p>
          <a:p>
            <a:r>
              <a:rPr lang="en-US" smtClean="0"/>
              <a:t>Recovery scheme</a:t>
            </a:r>
          </a:p>
        </p:txBody>
      </p:sp>
    </p:spTree>
    <p:extLst>
      <p:ext uri="{BB962C8B-B14F-4D97-AF65-F5344CB8AC3E}">
        <p14:creationId xmlns:p14="http://schemas.microsoft.com/office/powerpoint/2010/main" val="2058766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0"/>
            <a:ext cx="8439150" cy="84455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 smtClean="0"/>
              <a:t>Single Instance of Each Resource Type</a:t>
            </a:r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425575"/>
            <a:ext cx="7878763" cy="4975225"/>
          </a:xfrm>
        </p:spPr>
        <p:txBody>
          <a:bodyPr>
            <a:normAutofit fontScale="85000" lnSpcReduction="20000"/>
          </a:bodyPr>
          <a:lstStyle/>
          <a:p>
            <a:r>
              <a:rPr lang="en-US" i="1" dirty="0">
                <a:sym typeface="Symbol" pitchFamily="18" charset="2"/>
              </a:rPr>
              <a:t>In resource graph</a:t>
            </a:r>
          </a:p>
          <a:p>
            <a:pPr lvl="1"/>
            <a:r>
              <a:rPr lang="en-US" i="1" dirty="0"/>
              <a:t>P</a:t>
            </a:r>
            <a:r>
              <a:rPr lang="en-US" i="1" baseline="-25000" dirty="0"/>
              <a:t>i</a:t>
            </a:r>
            <a:r>
              <a:rPr lang="en-US" dirty="0"/>
              <a:t> </a:t>
            </a:r>
            <a:r>
              <a:rPr lang="en-US" dirty="0">
                <a:sym typeface="Symbol" pitchFamily="18" charset="2"/>
              </a:rPr>
              <a:t> </a:t>
            </a:r>
            <a:r>
              <a:rPr lang="en-US" i="1" dirty="0">
                <a:sym typeface="Symbol" pitchFamily="18" charset="2"/>
              </a:rPr>
              <a:t>R and R</a:t>
            </a:r>
            <a:r>
              <a:rPr lang="en-US" dirty="0"/>
              <a:t> </a:t>
            </a:r>
            <a:r>
              <a:rPr lang="en-US" dirty="0">
                <a:sym typeface="Symbol" pitchFamily="18" charset="2"/>
              </a:rPr>
              <a:t> </a:t>
            </a:r>
            <a:r>
              <a:rPr lang="en-US" i="1" dirty="0" err="1" smtClean="0">
                <a:sym typeface="Symbol" pitchFamily="18" charset="2"/>
              </a:rPr>
              <a:t>P</a:t>
            </a:r>
            <a:r>
              <a:rPr lang="en-US" i="1" baseline="-25000" dirty="0" err="1" smtClean="0">
                <a:sym typeface="Symbol" pitchFamily="18" charset="2"/>
              </a:rPr>
              <a:t>j</a:t>
            </a:r>
            <a:endParaRPr lang="en-US" i="1" baseline="-25000" dirty="0" smtClean="0">
              <a:sym typeface="Symbol" pitchFamily="18" charset="2"/>
            </a:endParaRPr>
          </a:p>
          <a:p>
            <a:pPr lvl="1"/>
            <a:endParaRPr lang="en-US" dirty="0"/>
          </a:p>
          <a:p>
            <a:r>
              <a:rPr lang="en-US" dirty="0" smtClean="0"/>
              <a:t>Maintain </a:t>
            </a:r>
            <a:r>
              <a:rPr lang="en-US" i="1" dirty="0" smtClean="0"/>
              <a:t>wait-for</a:t>
            </a:r>
            <a:r>
              <a:rPr lang="en-US" dirty="0" smtClean="0"/>
              <a:t> graph</a:t>
            </a:r>
          </a:p>
          <a:p>
            <a:pPr lvl="1"/>
            <a:r>
              <a:rPr lang="en-US" dirty="0" smtClean="0"/>
              <a:t>Nodes are processes</a:t>
            </a:r>
          </a:p>
          <a:p>
            <a:pPr lvl="1"/>
            <a:r>
              <a:rPr lang="en-US" i="1" dirty="0" smtClean="0"/>
              <a:t>P</a:t>
            </a:r>
            <a:r>
              <a:rPr lang="en-US" i="1" baseline="-25000" dirty="0" smtClean="0"/>
              <a:t>i</a:t>
            </a:r>
            <a:r>
              <a:rPr lang="en-US" dirty="0" smtClean="0"/>
              <a:t> </a:t>
            </a:r>
            <a:r>
              <a:rPr lang="en-US" dirty="0" smtClean="0">
                <a:sym typeface="Symbol" pitchFamily="18" charset="2"/>
              </a:rPr>
              <a:t> </a:t>
            </a:r>
            <a:r>
              <a:rPr lang="en-US" i="1" dirty="0" err="1" smtClean="0">
                <a:sym typeface="Symbol" pitchFamily="18" charset="2"/>
              </a:rPr>
              <a:t>P</a:t>
            </a:r>
            <a:r>
              <a:rPr lang="en-US" i="1" baseline="-25000" dirty="0" err="1" smtClean="0">
                <a:sym typeface="Symbol" pitchFamily="18" charset="2"/>
              </a:rPr>
              <a:t>j</a:t>
            </a:r>
            <a:r>
              <a:rPr lang="en-US" i="1" baseline="-25000" dirty="0" smtClean="0">
                <a:sym typeface="Symbol" pitchFamily="18" charset="2"/>
              </a:rPr>
              <a:t>   </a:t>
            </a:r>
            <a:r>
              <a:rPr lang="en-US" dirty="0" smtClean="0">
                <a:sym typeface="Symbol" pitchFamily="18" charset="2"/>
              </a:rPr>
              <a:t>if </a:t>
            </a:r>
            <a:r>
              <a:rPr lang="en-US" i="1" dirty="0" smtClean="0">
                <a:sym typeface="Symbol" pitchFamily="18" charset="2"/>
              </a:rPr>
              <a:t>P</a:t>
            </a:r>
            <a:r>
              <a:rPr lang="en-US" i="1" baseline="-25000" dirty="0" smtClean="0">
                <a:sym typeface="Symbol" pitchFamily="18" charset="2"/>
              </a:rPr>
              <a:t>i</a:t>
            </a:r>
            <a:r>
              <a:rPr lang="en-US" i="1" dirty="0" smtClean="0">
                <a:sym typeface="Symbol" pitchFamily="18" charset="2"/>
              </a:rPr>
              <a:t> </a:t>
            </a:r>
            <a:r>
              <a:rPr lang="en-US" dirty="0" smtClean="0">
                <a:sym typeface="Symbol" pitchFamily="18" charset="2"/>
              </a:rPr>
              <a:t>is waiting for</a:t>
            </a:r>
            <a:r>
              <a:rPr lang="en-US" i="1" dirty="0" smtClean="0">
                <a:sym typeface="Symbol" pitchFamily="18" charset="2"/>
              </a:rPr>
              <a:t> </a:t>
            </a:r>
            <a:r>
              <a:rPr lang="en-US" i="1" dirty="0" err="1" smtClean="0">
                <a:sym typeface="Symbol" pitchFamily="18" charset="2"/>
              </a:rPr>
              <a:t>P</a:t>
            </a:r>
            <a:r>
              <a:rPr lang="en-US" i="1" baseline="-25000" dirty="0" err="1" smtClean="0">
                <a:sym typeface="Symbol" pitchFamily="18" charset="2"/>
              </a:rPr>
              <a:t>j</a:t>
            </a:r>
            <a:endParaRPr lang="en-US" i="1" baseline="-25000" dirty="0" smtClean="0">
              <a:sym typeface="Symbol" pitchFamily="18" charset="2"/>
            </a:endParaRPr>
          </a:p>
          <a:p>
            <a:pPr marL="0" indent="0">
              <a:buNone/>
            </a:pPr>
            <a:r>
              <a:rPr lang="en-US" i="1" dirty="0" smtClean="0">
                <a:sym typeface="Symbol" pitchFamily="18" charset="2"/>
              </a:rPr>
              <a:t/>
            </a:r>
            <a:br>
              <a:rPr lang="en-US" i="1" dirty="0" smtClean="0">
                <a:sym typeface="Symbol" pitchFamily="18" charset="2"/>
              </a:rPr>
            </a:br>
            <a:endParaRPr lang="en-US" i="1" dirty="0" smtClean="0">
              <a:sym typeface="Symbol" pitchFamily="18" charset="2"/>
            </a:endParaRPr>
          </a:p>
          <a:p>
            <a:r>
              <a:rPr lang="en-US" dirty="0" smtClean="0"/>
              <a:t>Periodically invoke an algorithm that searches for a cycle in the graph. </a:t>
            </a:r>
          </a:p>
          <a:p>
            <a:endParaRPr lang="en-US" dirty="0"/>
          </a:p>
          <a:p>
            <a:r>
              <a:rPr lang="en-US" dirty="0" smtClean="0"/>
              <a:t>If there is a cycle, there exists a deadlock</a:t>
            </a:r>
          </a:p>
        </p:txBody>
      </p:sp>
    </p:spTree>
    <p:extLst>
      <p:ext uri="{BB962C8B-B14F-4D97-AF65-F5344CB8AC3E}">
        <p14:creationId xmlns:p14="http://schemas.microsoft.com/office/powerpoint/2010/main" val="2001097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>
          <a:xfrm>
            <a:off x="989013" y="428625"/>
            <a:ext cx="7654925" cy="4572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sz="2800" smtClean="0"/>
              <a:t>Resource-Allocation Graph and </a:t>
            </a:r>
            <a:br>
              <a:rPr lang="en-US" sz="2800" smtClean="0"/>
            </a:br>
            <a:r>
              <a:rPr lang="en-US" sz="2800" smtClean="0"/>
              <a:t>Wait-for Graph</a:t>
            </a:r>
          </a:p>
        </p:txBody>
      </p:sp>
      <p:sp>
        <p:nvSpPr>
          <p:cNvPr id="37891" name="Text Box 5"/>
          <p:cNvSpPr txBox="1">
            <a:spLocks noChangeArrowheads="1"/>
          </p:cNvSpPr>
          <p:nvPr/>
        </p:nvSpPr>
        <p:spPr bwMode="auto">
          <a:xfrm>
            <a:off x="1647825" y="5294313"/>
            <a:ext cx="29273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>
                <a:latin typeface="Helvetica" pitchFamily="34" charset="0"/>
              </a:rPr>
              <a:t>Resource-Allocation Graph</a:t>
            </a:r>
          </a:p>
        </p:txBody>
      </p:sp>
      <p:sp>
        <p:nvSpPr>
          <p:cNvPr id="37892" name="Text Box 6"/>
          <p:cNvSpPr txBox="1">
            <a:spLocks noChangeArrowheads="1"/>
          </p:cNvSpPr>
          <p:nvPr/>
        </p:nvSpPr>
        <p:spPr bwMode="auto">
          <a:xfrm>
            <a:off x="4810125" y="5294313"/>
            <a:ext cx="31432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>
                <a:latin typeface="Helvetica" pitchFamily="34" charset="0"/>
              </a:rPr>
              <a:t>Corresponding wait-for graph</a:t>
            </a:r>
          </a:p>
        </p:txBody>
      </p:sp>
      <p:pic>
        <p:nvPicPr>
          <p:cNvPr id="37893" name="Picture 6" descr="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76425" y="1257300"/>
            <a:ext cx="5937250" cy="3830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550253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225425"/>
            <a:ext cx="7772400" cy="62865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 smtClean="0"/>
              <a:t>Several Instances of a Resource Type</a:t>
            </a:r>
          </a:p>
        </p:txBody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371600"/>
            <a:ext cx="7820025" cy="4419600"/>
          </a:xfrm>
        </p:spPr>
        <p:txBody>
          <a:bodyPr>
            <a:noAutofit/>
          </a:bodyPr>
          <a:lstStyle/>
          <a:p>
            <a:r>
              <a:rPr lang="en-US" sz="2400" b="1" dirty="0" smtClean="0">
                <a:solidFill>
                  <a:srgbClr val="000000"/>
                </a:solidFill>
              </a:rPr>
              <a:t>Available</a:t>
            </a:r>
            <a:r>
              <a:rPr lang="en-US" sz="2400" i="1" dirty="0" smtClean="0"/>
              <a:t>:</a:t>
            </a:r>
            <a:r>
              <a:rPr lang="en-US" sz="2400" dirty="0" smtClean="0"/>
              <a:t>  A vector of length </a:t>
            </a:r>
            <a:r>
              <a:rPr lang="en-US" sz="2400" i="1" dirty="0" smtClean="0"/>
              <a:t>m</a:t>
            </a:r>
            <a:r>
              <a:rPr lang="en-US" sz="2400" dirty="0" smtClean="0"/>
              <a:t> indicates the number of available resources of each type.</a:t>
            </a:r>
          </a:p>
          <a:p>
            <a:pPr marL="0" indent="0">
              <a:buNone/>
            </a:pPr>
            <a:r>
              <a:rPr lang="en-US" sz="2400" dirty="0" smtClean="0"/>
              <a:t/>
            </a:r>
            <a:br>
              <a:rPr lang="en-US" sz="2400" dirty="0" smtClean="0"/>
            </a:br>
            <a:endParaRPr lang="en-US" sz="2400" dirty="0" smtClean="0"/>
          </a:p>
          <a:p>
            <a:r>
              <a:rPr lang="en-US" sz="2400" b="1" dirty="0" smtClean="0">
                <a:solidFill>
                  <a:srgbClr val="000000"/>
                </a:solidFill>
              </a:rPr>
              <a:t>Allocation</a:t>
            </a:r>
            <a:r>
              <a:rPr lang="en-US" sz="2400" i="1" dirty="0" smtClean="0"/>
              <a:t>:</a:t>
            </a:r>
            <a:r>
              <a:rPr lang="en-US" sz="2400" dirty="0" smtClean="0"/>
              <a:t>  An </a:t>
            </a:r>
            <a:r>
              <a:rPr lang="en-US" sz="2400" i="1" dirty="0" smtClean="0"/>
              <a:t>n </a:t>
            </a:r>
            <a:r>
              <a:rPr lang="en-US" sz="2400" dirty="0" smtClean="0"/>
              <a:t>x</a:t>
            </a:r>
            <a:r>
              <a:rPr lang="en-US" sz="2400" i="1" dirty="0" smtClean="0"/>
              <a:t> m</a:t>
            </a:r>
            <a:r>
              <a:rPr lang="en-US" sz="2400" dirty="0" smtClean="0"/>
              <a:t> matrix defines the number of resources of each type currently allocated to each process.</a:t>
            </a:r>
          </a:p>
          <a:p>
            <a:pPr marL="0" indent="0">
              <a:buNone/>
            </a:pPr>
            <a:r>
              <a:rPr lang="en-US" sz="2400" dirty="0" smtClean="0"/>
              <a:t/>
            </a:r>
            <a:br>
              <a:rPr lang="en-US" sz="2400" dirty="0" smtClean="0"/>
            </a:br>
            <a:endParaRPr lang="en-US" sz="2400" dirty="0" smtClean="0"/>
          </a:p>
          <a:p>
            <a:endParaRPr lang="en-US" sz="2400" b="1" dirty="0" smtClean="0">
              <a:solidFill>
                <a:srgbClr val="000000"/>
              </a:solidFill>
            </a:endParaRPr>
          </a:p>
          <a:p>
            <a:endParaRPr lang="en-US" sz="2400" b="1" dirty="0">
              <a:solidFill>
                <a:srgbClr val="000000"/>
              </a:solidFill>
            </a:endParaRPr>
          </a:p>
          <a:p>
            <a:r>
              <a:rPr lang="en-US" sz="2400" b="1" dirty="0" smtClean="0">
                <a:solidFill>
                  <a:srgbClr val="000000"/>
                </a:solidFill>
              </a:rPr>
              <a:t>Request</a:t>
            </a:r>
            <a:r>
              <a:rPr lang="en-US" sz="2400" i="1" dirty="0" smtClean="0"/>
              <a:t>:</a:t>
            </a:r>
            <a:r>
              <a:rPr lang="en-US" sz="2400" dirty="0" smtClean="0"/>
              <a:t>  An </a:t>
            </a:r>
            <a:r>
              <a:rPr lang="en-US" sz="2400" i="1" dirty="0" smtClean="0"/>
              <a:t>n </a:t>
            </a:r>
            <a:r>
              <a:rPr lang="en-US" sz="2400" dirty="0" smtClean="0"/>
              <a:t>x</a:t>
            </a:r>
            <a:r>
              <a:rPr lang="en-US" sz="2400" i="1" dirty="0" smtClean="0"/>
              <a:t> m</a:t>
            </a:r>
            <a:r>
              <a:rPr lang="en-US" sz="2400" dirty="0" smtClean="0"/>
              <a:t> matrix indicates the current request  of each process.  If </a:t>
            </a:r>
            <a:r>
              <a:rPr lang="en-US" sz="2400" i="1" dirty="0" smtClean="0"/>
              <a:t>Request </a:t>
            </a:r>
            <a:r>
              <a:rPr lang="en-US" sz="2400" dirty="0" smtClean="0"/>
              <a:t>[</a:t>
            </a:r>
            <a:r>
              <a:rPr lang="en-US" sz="2400" i="1" dirty="0" err="1" smtClean="0"/>
              <a:t>i</a:t>
            </a:r>
            <a:r>
              <a:rPr lang="en-US" sz="2400" dirty="0" smtClean="0"/>
              <a:t>][</a:t>
            </a:r>
            <a:r>
              <a:rPr lang="en-US" sz="2400" i="1" dirty="0" smtClean="0"/>
              <a:t>j</a:t>
            </a:r>
            <a:r>
              <a:rPr lang="en-US" sz="2400" dirty="0" smtClean="0"/>
              <a:t>] = </a:t>
            </a:r>
            <a:r>
              <a:rPr lang="en-US" sz="2400" i="1" dirty="0" smtClean="0"/>
              <a:t>k</a:t>
            </a:r>
            <a:r>
              <a:rPr lang="en-US" sz="2400" dirty="0" smtClean="0"/>
              <a:t>, then process</a:t>
            </a:r>
            <a:r>
              <a:rPr lang="en-US" sz="2400" i="1" dirty="0" smtClean="0"/>
              <a:t> P</a:t>
            </a:r>
            <a:r>
              <a:rPr lang="en-US" sz="2400" i="1" baseline="-25000" dirty="0" smtClean="0"/>
              <a:t>i</a:t>
            </a:r>
            <a:r>
              <a:rPr lang="en-US" sz="2400" dirty="0" smtClean="0"/>
              <a:t> is requesting</a:t>
            </a:r>
            <a:r>
              <a:rPr lang="en-US" sz="2400" i="1" dirty="0" smtClean="0"/>
              <a:t> k</a:t>
            </a:r>
            <a:r>
              <a:rPr lang="en-US" sz="2400" dirty="0" smtClean="0"/>
              <a:t> more instances of resource type </a:t>
            </a:r>
            <a:r>
              <a:rPr lang="en-US" sz="2400" i="1" dirty="0" err="1" smtClean="0"/>
              <a:t>R</a:t>
            </a:r>
            <a:r>
              <a:rPr lang="en-US" sz="2400" i="1" baseline="-25000" dirty="0" err="1" smtClean="0"/>
              <a:t>j</a:t>
            </a:r>
            <a:r>
              <a:rPr lang="en-US" sz="2400" dirty="0" smtClean="0"/>
              <a:t>.</a:t>
            </a:r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1066800" y="928688"/>
            <a:ext cx="69342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latin typeface="Helvetica" pitchFamily="34" charset="0"/>
              </a:rPr>
              <a:t>Let </a:t>
            </a:r>
            <a:r>
              <a:rPr lang="en-US" i="1" dirty="0">
                <a:latin typeface="Helvetica" pitchFamily="34" charset="0"/>
              </a:rPr>
              <a:t>n</a:t>
            </a:r>
            <a:r>
              <a:rPr lang="en-US" dirty="0">
                <a:latin typeface="Helvetica" pitchFamily="34" charset="0"/>
              </a:rPr>
              <a:t> = number of processes, and </a:t>
            </a:r>
            <a:r>
              <a:rPr lang="en-US" i="1" dirty="0">
                <a:latin typeface="Helvetica" pitchFamily="34" charset="0"/>
              </a:rPr>
              <a:t>m </a:t>
            </a:r>
            <a:r>
              <a:rPr lang="en-US" dirty="0">
                <a:latin typeface="Helvetica" pitchFamily="34" charset="0"/>
              </a:rPr>
              <a:t>= number of resources types. 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8652056"/>
              </p:ext>
            </p:extLst>
          </p:nvPr>
        </p:nvGraphicFramePr>
        <p:xfrm>
          <a:off x="1143000" y="3931920"/>
          <a:ext cx="2819400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4850"/>
                <a:gridCol w="704850"/>
                <a:gridCol w="704850"/>
                <a:gridCol w="704850"/>
              </a:tblGrid>
              <a:tr h="30786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0786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0786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6" name="Straight Arrow Connector 5"/>
          <p:cNvCxnSpPr/>
          <p:nvPr/>
        </p:nvCxnSpPr>
        <p:spPr>
          <a:xfrm>
            <a:off x="990600" y="3810000"/>
            <a:ext cx="28194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914400" y="3962400"/>
            <a:ext cx="0" cy="11430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81000" y="4038600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</a:t>
            </a:r>
            <a:r>
              <a:rPr lang="en-US" baseline="-25000" dirty="0" smtClean="0"/>
              <a:t>0</a:t>
            </a:r>
            <a:endParaRPr lang="en-US" baseline="-25000" dirty="0"/>
          </a:p>
        </p:txBody>
      </p:sp>
      <p:sp>
        <p:nvSpPr>
          <p:cNvPr id="14" name="TextBox 13"/>
          <p:cNvSpPr txBox="1"/>
          <p:nvPr/>
        </p:nvSpPr>
        <p:spPr>
          <a:xfrm>
            <a:off x="381000" y="4355068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</a:t>
            </a:r>
            <a:r>
              <a:rPr lang="en-US" baseline="-25000" dirty="0" smtClean="0"/>
              <a:t>1</a:t>
            </a:r>
            <a:endParaRPr lang="en-US" baseline="-25000" dirty="0"/>
          </a:p>
        </p:txBody>
      </p:sp>
      <p:sp>
        <p:nvSpPr>
          <p:cNvPr id="15" name="TextBox 14"/>
          <p:cNvSpPr txBox="1"/>
          <p:nvPr/>
        </p:nvSpPr>
        <p:spPr>
          <a:xfrm>
            <a:off x="381000" y="4659868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</a:t>
            </a:r>
            <a:r>
              <a:rPr lang="en-US" baseline="-25000" dirty="0" smtClean="0"/>
              <a:t>2</a:t>
            </a:r>
            <a:endParaRPr lang="en-US" baseline="-25000" dirty="0"/>
          </a:p>
        </p:txBody>
      </p:sp>
      <p:sp>
        <p:nvSpPr>
          <p:cNvPr id="17" name="TextBox 16"/>
          <p:cNvSpPr txBox="1"/>
          <p:nvPr/>
        </p:nvSpPr>
        <p:spPr>
          <a:xfrm>
            <a:off x="1295400" y="5040868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</a:t>
            </a:r>
            <a:r>
              <a:rPr lang="en-US" baseline="-25000" dirty="0" smtClean="0"/>
              <a:t>0</a:t>
            </a:r>
            <a:endParaRPr lang="en-US" baseline="-25000" dirty="0"/>
          </a:p>
        </p:txBody>
      </p:sp>
      <p:sp>
        <p:nvSpPr>
          <p:cNvPr id="18" name="TextBox 17"/>
          <p:cNvSpPr txBox="1"/>
          <p:nvPr/>
        </p:nvSpPr>
        <p:spPr>
          <a:xfrm>
            <a:off x="1981200" y="5040868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</a:t>
            </a:r>
            <a:r>
              <a:rPr lang="en-US" baseline="-25000" dirty="0"/>
              <a:t>1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743200" y="5040868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</a:t>
            </a:r>
            <a:r>
              <a:rPr lang="en-US" baseline="-25000" dirty="0"/>
              <a:t>2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352800" y="5040868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</a:t>
            </a:r>
            <a:r>
              <a:rPr lang="en-US" baseline="-25000" dirty="0" smtClean="0"/>
              <a:t>3</a:t>
            </a:r>
            <a:endParaRPr lang="en-US" baseline="-25000" dirty="0"/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2082273"/>
              </p:ext>
            </p:extLst>
          </p:nvPr>
        </p:nvGraphicFramePr>
        <p:xfrm>
          <a:off x="1485900" y="2362200"/>
          <a:ext cx="6096000" cy="370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24000"/>
                <a:gridCol w="1524000"/>
                <a:gridCol w="1524000"/>
                <a:gridCol w="1524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R1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R2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R3</a:t>
                      </a: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2" name="Table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7696609"/>
              </p:ext>
            </p:extLst>
          </p:nvPr>
        </p:nvGraphicFramePr>
        <p:xfrm>
          <a:off x="5715000" y="3931920"/>
          <a:ext cx="2819400" cy="10972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704850"/>
                <a:gridCol w="704850"/>
                <a:gridCol w="704850"/>
                <a:gridCol w="704850"/>
              </a:tblGrid>
              <a:tr h="30786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0786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0786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23" name="Straight Arrow Connector 22"/>
          <p:cNvCxnSpPr/>
          <p:nvPr/>
        </p:nvCxnSpPr>
        <p:spPr>
          <a:xfrm>
            <a:off x="5562600" y="3810000"/>
            <a:ext cx="28194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5562600" y="3962400"/>
            <a:ext cx="0" cy="11430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5181600" y="4038600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</a:t>
            </a:r>
            <a:r>
              <a:rPr lang="en-US" baseline="-25000" dirty="0" smtClean="0"/>
              <a:t>0</a:t>
            </a:r>
            <a:endParaRPr lang="en-US" baseline="-25000" dirty="0"/>
          </a:p>
        </p:txBody>
      </p:sp>
      <p:sp>
        <p:nvSpPr>
          <p:cNvPr id="26" name="TextBox 25"/>
          <p:cNvSpPr txBox="1"/>
          <p:nvPr/>
        </p:nvSpPr>
        <p:spPr>
          <a:xfrm>
            <a:off x="5181600" y="4355068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</a:t>
            </a:r>
            <a:r>
              <a:rPr lang="en-US" baseline="-25000" dirty="0" smtClean="0"/>
              <a:t>1</a:t>
            </a:r>
            <a:endParaRPr lang="en-US" baseline="-25000" dirty="0"/>
          </a:p>
        </p:txBody>
      </p:sp>
      <p:sp>
        <p:nvSpPr>
          <p:cNvPr id="27" name="TextBox 26"/>
          <p:cNvSpPr txBox="1"/>
          <p:nvPr/>
        </p:nvSpPr>
        <p:spPr>
          <a:xfrm>
            <a:off x="5181600" y="4659868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</a:t>
            </a:r>
            <a:r>
              <a:rPr lang="en-US" baseline="-25000" dirty="0" smtClean="0"/>
              <a:t>2</a:t>
            </a:r>
            <a:endParaRPr lang="en-US" baseline="-25000" dirty="0"/>
          </a:p>
        </p:txBody>
      </p:sp>
      <p:sp>
        <p:nvSpPr>
          <p:cNvPr id="28" name="TextBox 27"/>
          <p:cNvSpPr txBox="1"/>
          <p:nvPr/>
        </p:nvSpPr>
        <p:spPr>
          <a:xfrm>
            <a:off x="5867400" y="5029200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</a:t>
            </a:r>
            <a:r>
              <a:rPr lang="en-US" baseline="-25000" dirty="0" smtClean="0"/>
              <a:t>0</a:t>
            </a:r>
            <a:endParaRPr lang="en-US" baseline="-25000" dirty="0"/>
          </a:p>
        </p:txBody>
      </p:sp>
      <p:sp>
        <p:nvSpPr>
          <p:cNvPr id="29" name="TextBox 28"/>
          <p:cNvSpPr txBox="1"/>
          <p:nvPr/>
        </p:nvSpPr>
        <p:spPr>
          <a:xfrm>
            <a:off x="6553200" y="5029200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</a:t>
            </a:r>
            <a:r>
              <a:rPr lang="en-US" baseline="-25000" dirty="0"/>
              <a:t>1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7315200" y="5029200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</a:t>
            </a:r>
            <a:r>
              <a:rPr lang="en-US" baseline="-25000" dirty="0"/>
              <a:t>2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7924800" y="5029200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</a:t>
            </a:r>
            <a:r>
              <a:rPr lang="en-US" baseline="-25000" dirty="0" smtClean="0"/>
              <a:t>3</a:t>
            </a:r>
            <a:endParaRPr lang="en-US" baseline="-25000" dirty="0"/>
          </a:p>
        </p:txBody>
      </p:sp>
      <p:sp>
        <p:nvSpPr>
          <p:cNvPr id="13" name="TextBox 12"/>
          <p:cNvSpPr txBox="1"/>
          <p:nvPr/>
        </p:nvSpPr>
        <p:spPr>
          <a:xfrm>
            <a:off x="1866900" y="4343400"/>
            <a:ext cx="11620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Allocation matrix   </a:t>
            </a:r>
            <a:endParaRPr lang="en-US" b="1" dirty="0"/>
          </a:p>
        </p:txBody>
      </p:sp>
      <p:sp>
        <p:nvSpPr>
          <p:cNvPr id="33" name="TextBox 32"/>
          <p:cNvSpPr txBox="1"/>
          <p:nvPr/>
        </p:nvSpPr>
        <p:spPr>
          <a:xfrm>
            <a:off x="6610350" y="4267200"/>
            <a:ext cx="11620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Request matrix   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596888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mtClean="0"/>
              <a:t>Figure 6-6. The four data structures needed </a:t>
            </a:r>
            <a:br>
              <a:rPr lang="en-US" smtClean="0"/>
            </a:br>
            <a:r>
              <a:rPr lang="en-US" smtClean="0"/>
              <a:t>by the deadlock detection algorithm.</a:t>
            </a:r>
          </a:p>
        </p:txBody>
      </p:sp>
      <p:pic>
        <p:nvPicPr>
          <p:cNvPr id="2867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525" y="1528763"/>
            <a:ext cx="8482013" cy="3862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609600" y="225425"/>
            <a:ext cx="7772400" cy="6286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Several Instances of a Resource Type</a:t>
            </a:r>
            <a:endParaRPr lang="en-US" dirty="0" smtClean="0"/>
          </a:p>
        </p:txBody>
      </p:sp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1066800" y="928688"/>
            <a:ext cx="69342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latin typeface="Helvetica" pitchFamily="34" charset="0"/>
              </a:rPr>
              <a:t>Let </a:t>
            </a:r>
            <a:r>
              <a:rPr lang="en-US" i="1" dirty="0">
                <a:latin typeface="Helvetica" pitchFamily="34" charset="0"/>
              </a:rPr>
              <a:t>n</a:t>
            </a:r>
            <a:r>
              <a:rPr lang="en-US" dirty="0">
                <a:latin typeface="Helvetica" pitchFamily="34" charset="0"/>
              </a:rPr>
              <a:t> = number of processes, and </a:t>
            </a:r>
            <a:r>
              <a:rPr lang="en-US" i="1" dirty="0">
                <a:latin typeface="Helvetica" pitchFamily="34" charset="0"/>
              </a:rPr>
              <a:t>m </a:t>
            </a:r>
            <a:r>
              <a:rPr lang="en-US" dirty="0">
                <a:latin typeface="Helvetica" pitchFamily="34" charset="0"/>
              </a:rPr>
              <a:t>= number of resources types. </a:t>
            </a:r>
          </a:p>
        </p:txBody>
      </p:sp>
    </p:spTree>
    <p:extLst>
      <p:ext uri="{BB962C8B-B14F-4D97-AF65-F5344CB8AC3E}">
        <p14:creationId xmlns:p14="http://schemas.microsoft.com/office/powerpoint/2010/main" val="2452906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>
          <a:xfrm>
            <a:off x="787400" y="277813"/>
            <a:ext cx="7899400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smtClean="0"/>
              <a:t>Detection Algorithm</a:t>
            </a:r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06450" y="1233488"/>
            <a:ext cx="7753350" cy="4530725"/>
          </a:xfrm>
        </p:spPr>
        <p:txBody>
          <a:bodyPr>
            <a:normAutofit/>
          </a:bodyPr>
          <a:lstStyle/>
          <a:p>
            <a:r>
              <a:rPr lang="en-US" dirty="0" smtClean="0"/>
              <a:t>Define a relation </a:t>
            </a:r>
            <a:r>
              <a:rPr lang="en-US" b="1" dirty="0" smtClean="0">
                <a:sym typeface="Symbol" pitchFamily="18" charset="2"/>
              </a:rPr>
              <a:t></a:t>
            </a:r>
            <a:r>
              <a:rPr lang="en-US" dirty="0" smtClean="0">
                <a:sym typeface="Symbol" pitchFamily="18" charset="2"/>
              </a:rPr>
              <a:t> over two vectors </a:t>
            </a:r>
          </a:p>
          <a:p>
            <a:endParaRPr lang="en-US" dirty="0">
              <a:sym typeface="Symbol" pitchFamily="18" charset="2"/>
            </a:endParaRPr>
          </a:p>
          <a:p>
            <a:r>
              <a:rPr lang="en-US" dirty="0" smtClean="0">
                <a:sym typeface="Symbol" pitchFamily="18" charset="2"/>
              </a:rPr>
              <a:t>X and Y are two vectors of length n</a:t>
            </a:r>
          </a:p>
          <a:p>
            <a:pPr marL="0" indent="0">
              <a:buNone/>
            </a:pPr>
            <a:endParaRPr lang="en-US" dirty="0" smtClean="0">
              <a:sym typeface="Symbol" pitchFamily="18" charset="2"/>
            </a:endParaRPr>
          </a:p>
          <a:p>
            <a:r>
              <a:rPr lang="en-US" dirty="0">
                <a:sym typeface="Symbol" pitchFamily="18" charset="2"/>
              </a:rPr>
              <a:t>We say X </a:t>
            </a:r>
            <a:r>
              <a:rPr lang="en-US" dirty="0" smtClean="0">
                <a:sym typeface="Symbol" pitchFamily="18" charset="2"/>
              </a:rPr>
              <a:t> Y</a:t>
            </a:r>
          </a:p>
          <a:p>
            <a:pPr marL="0" indent="0">
              <a:buNone/>
            </a:pPr>
            <a:r>
              <a:rPr lang="en-US" dirty="0" smtClean="0">
                <a:sym typeface="Symbol" pitchFamily="18" charset="2"/>
              </a:rPr>
              <a:t>    </a:t>
            </a:r>
            <a:r>
              <a:rPr lang="en-US" dirty="0" err="1" smtClean="0">
                <a:sym typeface="Symbol" pitchFamily="18" charset="2"/>
              </a:rPr>
              <a:t>Iff</a:t>
            </a:r>
            <a:r>
              <a:rPr lang="en-US" dirty="0" smtClean="0">
                <a:sym typeface="Symbol" pitchFamily="18" charset="2"/>
              </a:rPr>
              <a:t> X[</a:t>
            </a:r>
            <a:r>
              <a:rPr lang="en-US" dirty="0" err="1" smtClean="0">
                <a:sym typeface="Symbol" pitchFamily="18" charset="2"/>
              </a:rPr>
              <a:t>i</a:t>
            </a:r>
            <a:r>
              <a:rPr lang="en-US" dirty="0" smtClean="0">
                <a:sym typeface="Symbol" pitchFamily="18" charset="2"/>
              </a:rPr>
              <a:t>]</a:t>
            </a:r>
            <a:r>
              <a:rPr lang="en-US" dirty="0">
                <a:sym typeface="Symbol" pitchFamily="18" charset="2"/>
              </a:rPr>
              <a:t> </a:t>
            </a:r>
            <a:r>
              <a:rPr lang="en-US" dirty="0" smtClean="0">
                <a:sym typeface="Symbol" pitchFamily="18" charset="2"/>
              </a:rPr>
              <a:t>Y[</a:t>
            </a:r>
            <a:r>
              <a:rPr lang="en-US" dirty="0" err="1" smtClean="0">
                <a:sym typeface="Symbol" pitchFamily="18" charset="2"/>
              </a:rPr>
              <a:t>i</a:t>
            </a:r>
            <a:r>
              <a:rPr lang="en-US" dirty="0" smtClean="0">
                <a:sym typeface="Symbol" pitchFamily="18" charset="2"/>
              </a:rPr>
              <a:t>] for all </a:t>
            </a:r>
            <a:r>
              <a:rPr lang="en-US" dirty="0" err="1" smtClean="0">
                <a:sym typeface="Symbol" pitchFamily="18" charset="2"/>
              </a:rPr>
              <a:t>i</a:t>
            </a:r>
            <a:r>
              <a:rPr lang="en-US" dirty="0" smtClean="0">
                <a:sym typeface="Symbol" pitchFamily="18" charset="2"/>
              </a:rPr>
              <a:t>=1, 2, …, n </a:t>
            </a:r>
            <a:r>
              <a:rPr lang="en-US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80400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>
          <a:xfrm>
            <a:off x="787400" y="277813"/>
            <a:ext cx="7899400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smtClean="0"/>
              <a:t>Detection Algorithm</a:t>
            </a:r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233488"/>
            <a:ext cx="8026400" cy="5243512"/>
          </a:xfrm>
        </p:spPr>
        <p:txBody>
          <a:bodyPr>
            <a:normAutofit fontScale="92500" lnSpcReduction="20000"/>
          </a:bodyPr>
          <a:lstStyle/>
          <a:p>
            <a:pPr marL="514350" indent="-514350">
              <a:buFont typeface="Monotype Sorts" charset="2"/>
              <a:buAutoNum type="arabicPeriod"/>
            </a:pPr>
            <a:r>
              <a:rPr lang="en-US" dirty="0" smtClean="0"/>
              <a:t>Let </a:t>
            </a:r>
            <a:r>
              <a:rPr lang="en-US" i="1" dirty="0" smtClean="0"/>
              <a:t>Work</a:t>
            </a:r>
            <a:r>
              <a:rPr lang="en-US" dirty="0" smtClean="0"/>
              <a:t> and </a:t>
            </a:r>
            <a:r>
              <a:rPr lang="en-US" i="1" dirty="0" smtClean="0"/>
              <a:t>Finish</a:t>
            </a:r>
            <a:r>
              <a:rPr lang="en-US" dirty="0" smtClean="0"/>
              <a:t> be vectors of length </a:t>
            </a:r>
            <a:r>
              <a:rPr lang="en-US" i="1" dirty="0" smtClean="0"/>
              <a:t>m</a:t>
            </a:r>
            <a:r>
              <a:rPr lang="en-US" dirty="0" smtClean="0"/>
              <a:t> and </a:t>
            </a:r>
            <a:r>
              <a:rPr lang="en-US" i="1" dirty="0" smtClean="0"/>
              <a:t>n</a:t>
            </a:r>
            <a:r>
              <a:rPr lang="en-US" dirty="0" smtClean="0"/>
              <a:t>, respectively </a:t>
            </a:r>
          </a:p>
          <a:p>
            <a:pPr marL="0" indent="0">
              <a:buNone/>
            </a:pPr>
            <a:r>
              <a:rPr lang="en-US" dirty="0" smtClean="0"/>
              <a:t>Initialize:</a:t>
            </a:r>
          </a:p>
          <a:p>
            <a:pPr marL="850900" lvl="1" indent="-393700">
              <a:buFont typeface="Monotype Sorts" charset="2"/>
              <a:buNone/>
            </a:pPr>
            <a:r>
              <a:rPr lang="en-US" dirty="0" smtClean="0"/>
              <a:t>(a) </a:t>
            </a:r>
            <a:r>
              <a:rPr lang="en-US" i="1" dirty="0" smtClean="0"/>
              <a:t>Work</a:t>
            </a:r>
            <a:r>
              <a:rPr lang="en-US" dirty="0" smtClean="0"/>
              <a:t> = </a:t>
            </a:r>
            <a:r>
              <a:rPr lang="en-US" i="1" dirty="0" smtClean="0"/>
              <a:t>Available</a:t>
            </a:r>
            <a:endParaRPr lang="en-US" dirty="0" smtClean="0"/>
          </a:p>
          <a:p>
            <a:pPr marL="850900" lvl="1" indent="-393700">
              <a:buFont typeface="Monotype Sorts" charset="2"/>
              <a:buNone/>
            </a:pPr>
            <a:r>
              <a:rPr lang="en-US" dirty="0" smtClean="0"/>
              <a:t>(b)	For </a:t>
            </a:r>
            <a:r>
              <a:rPr lang="en-US" i="1" dirty="0" err="1" smtClean="0"/>
              <a:t>i</a:t>
            </a:r>
            <a:r>
              <a:rPr lang="en-US" dirty="0" smtClean="0"/>
              <a:t> = 1,2, …,</a:t>
            </a:r>
            <a:r>
              <a:rPr lang="en-US" i="1" dirty="0" smtClean="0"/>
              <a:t> n</a:t>
            </a:r>
            <a:r>
              <a:rPr lang="en-US" dirty="0" smtClean="0"/>
              <a:t>, if </a:t>
            </a:r>
            <a:r>
              <a:rPr lang="en-US" i="1" dirty="0" err="1" smtClean="0"/>
              <a:t>Allocation</a:t>
            </a:r>
            <a:r>
              <a:rPr lang="en-US" i="1" baseline="-25000" dirty="0" err="1" smtClean="0"/>
              <a:t>i</a:t>
            </a:r>
            <a:r>
              <a:rPr lang="en-US" dirty="0" smtClean="0"/>
              <a:t> </a:t>
            </a:r>
            <a:r>
              <a:rPr lang="en-US" dirty="0" smtClean="0">
                <a:sym typeface="Symbol" pitchFamily="18" charset="2"/>
              </a:rPr>
              <a:t> 0, then </a:t>
            </a:r>
            <a:br>
              <a:rPr lang="en-US" dirty="0" smtClean="0">
                <a:sym typeface="Symbol" pitchFamily="18" charset="2"/>
              </a:rPr>
            </a:br>
            <a:r>
              <a:rPr lang="en-US" i="1" dirty="0" smtClean="0">
                <a:sym typeface="Symbol" pitchFamily="18" charset="2"/>
              </a:rPr>
              <a:t>Finish</a:t>
            </a:r>
            <a:r>
              <a:rPr lang="en-US" dirty="0" smtClean="0">
                <a:sym typeface="Symbol" pitchFamily="18" charset="2"/>
              </a:rPr>
              <a:t>[</a:t>
            </a:r>
            <a:r>
              <a:rPr lang="en-US" dirty="0" err="1" smtClean="0">
                <a:sym typeface="Symbol" pitchFamily="18" charset="2"/>
              </a:rPr>
              <a:t>i</a:t>
            </a:r>
            <a:r>
              <a:rPr lang="en-US" dirty="0" smtClean="0">
                <a:sym typeface="Symbol" pitchFamily="18" charset="2"/>
              </a:rPr>
              <a:t>] = false; otherwise, </a:t>
            </a:r>
            <a:r>
              <a:rPr lang="en-US" i="1" dirty="0" smtClean="0">
                <a:sym typeface="Symbol" pitchFamily="18" charset="2"/>
              </a:rPr>
              <a:t>Finish</a:t>
            </a:r>
            <a:r>
              <a:rPr lang="en-US" dirty="0" smtClean="0">
                <a:sym typeface="Symbol" pitchFamily="18" charset="2"/>
              </a:rPr>
              <a:t>[</a:t>
            </a:r>
            <a:r>
              <a:rPr lang="en-US" dirty="0" err="1" smtClean="0">
                <a:sym typeface="Symbol" pitchFamily="18" charset="2"/>
              </a:rPr>
              <a:t>i</a:t>
            </a:r>
            <a:r>
              <a:rPr lang="en-US" dirty="0" smtClean="0">
                <a:sym typeface="Symbol" pitchFamily="18" charset="2"/>
              </a:rPr>
              <a:t>] = </a:t>
            </a:r>
            <a:r>
              <a:rPr lang="en-US" i="1" dirty="0" smtClean="0">
                <a:sym typeface="Symbol" pitchFamily="18" charset="2"/>
              </a:rPr>
              <a:t>true</a:t>
            </a:r>
          </a:p>
          <a:p>
            <a:pPr marL="850900" lvl="1" indent="-393700">
              <a:buFont typeface="Monotype Sorts" charset="2"/>
              <a:buNone/>
            </a:pPr>
            <a:endParaRPr lang="en-US" dirty="0" smtClean="0">
              <a:sym typeface="Symbol" pitchFamily="18" charset="2"/>
            </a:endParaRPr>
          </a:p>
          <a:p>
            <a:pPr>
              <a:buFont typeface="Monotype Sorts" charset="2"/>
              <a:buNone/>
            </a:pPr>
            <a:r>
              <a:rPr lang="en-US" dirty="0" smtClean="0"/>
              <a:t>2.	Find an index </a:t>
            </a:r>
            <a:r>
              <a:rPr lang="en-US" i="1" dirty="0" err="1" smtClean="0"/>
              <a:t>i</a:t>
            </a:r>
            <a:r>
              <a:rPr lang="en-US" i="1" dirty="0" smtClean="0"/>
              <a:t> </a:t>
            </a:r>
            <a:r>
              <a:rPr lang="en-US" dirty="0" smtClean="0"/>
              <a:t>such that both:</a:t>
            </a:r>
          </a:p>
          <a:p>
            <a:pPr marL="850900" lvl="1" indent="-393700">
              <a:buFont typeface="Monotype Sorts" charset="2"/>
              <a:buNone/>
            </a:pPr>
            <a:r>
              <a:rPr lang="en-US" dirty="0" smtClean="0"/>
              <a:t>(a)	</a:t>
            </a:r>
            <a:r>
              <a:rPr lang="en-US" i="1" dirty="0" smtClean="0"/>
              <a:t>Finish</a:t>
            </a:r>
            <a:r>
              <a:rPr lang="en-US" dirty="0" smtClean="0"/>
              <a:t>[</a:t>
            </a:r>
            <a:r>
              <a:rPr lang="en-US" i="1" dirty="0" err="1" smtClean="0"/>
              <a:t>i</a:t>
            </a:r>
            <a:r>
              <a:rPr lang="en-US" dirty="0" smtClean="0"/>
              <a:t>] == </a:t>
            </a:r>
            <a:r>
              <a:rPr lang="en-US" i="1" dirty="0" smtClean="0"/>
              <a:t>false</a:t>
            </a:r>
            <a:endParaRPr lang="en-US" dirty="0" smtClean="0"/>
          </a:p>
          <a:p>
            <a:pPr marL="850900" lvl="1" indent="-393700">
              <a:buFont typeface="Monotype Sorts" charset="2"/>
              <a:buNone/>
            </a:pPr>
            <a:r>
              <a:rPr lang="en-US" dirty="0" smtClean="0"/>
              <a:t>(b)	</a:t>
            </a:r>
            <a:r>
              <a:rPr lang="en-US" i="1" dirty="0" err="1" smtClean="0"/>
              <a:t>Request</a:t>
            </a:r>
            <a:r>
              <a:rPr lang="en-US" i="1" baseline="-25000" dirty="0" err="1" smtClean="0"/>
              <a:t>i</a:t>
            </a:r>
            <a:r>
              <a:rPr lang="en-US" dirty="0" smtClean="0"/>
              <a:t> </a:t>
            </a:r>
            <a:r>
              <a:rPr lang="en-US" dirty="0" smtClean="0">
                <a:sym typeface="Symbol" pitchFamily="18" charset="2"/>
              </a:rPr>
              <a:t> </a:t>
            </a:r>
            <a:r>
              <a:rPr lang="en-US" i="1" dirty="0" smtClean="0">
                <a:sym typeface="Symbol" pitchFamily="18" charset="2"/>
              </a:rPr>
              <a:t>Work</a:t>
            </a:r>
            <a:br>
              <a:rPr lang="en-US" i="1" dirty="0" smtClean="0">
                <a:sym typeface="Symbol" pitchFamily="18" charset="2"/>
              </a:rPr>
            </a:br>
            <a:endParaRPr lang="en-US" dirty="0" smtClean="0">
              <a:sym typeface="Symbol" pitchFamily="18" charset="2"/>
            </a:endParaRPr>
          </a:p>
          <a:p>
            <a:pPr marL="850900" lvl="1" indent="-393700">
              <a:buFont typeface="Monotype Sorts" charset="2"/>
              <a:buNone/>
            </a:pPr>
            <a:r>
              <a:rPr lang="en-US" dirty="0" smtClean="0">
                <a:sym typeface="Symbol" pitchFamily="18" charset="2"/>
              </a:rPr>
              <a:t>If no such </a:t>
            </a:r>
            <a:r>
              <a:rPr lang="en-US" i="1" dirty="0" err="1" smtClean="0">
                <a:sym typeface="Symbol" pitchFamily="18" charset="2"/>
              </a:rPr>
              <a:t>i</a:t>
            </a:r>
            <a:r>
              <a:rPr lang="en-US" dirty="0" smtClean="0">
                <a:sym typeface="Symbol" pitchFamily="18" charset="2"/>
              </a:rPr>
              <a:t> exists, go to step 4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465377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>
          <a:xfrm>
            <a:off x="1128713" y="277813"/>
            <a:ext cx="7558087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smtClean="0"/>
              <a:t>Detection Algorithm (Cont.)</a:t>
            </a:r>
          </a:p>
        </p:txBody>
      </p:sp>
      <p:sp>
        <p:nvSpPr>
          <p:cNvPr id="409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06450" y="1439863"/>
            <a:ext cx="7723188" cy="2297112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90000"/>
              </a:lnSpc>
              <a:buFont typeface="Monotype Sorts" charset="2"/>
              <a:buNone/>
            </a:pPr>
            <a:r>
              <a:rPr lang="en-US" smtClean="0"/>
              <a:t>3.	</a:t>
            </a:r>
            <a:r>
              <a:rPr lang="en-US" i="1" smtClean="0"/>
              <a:t>Work</a:t>
            </a:r>
            <a:r>
              <a:rPr lang="en-US" smtClean="0"/>
              <a:t> = </a:t>
            </a:r>
            <a:r>
              <a:rPr lang="en-US" i="1" smtClean="0"/>
              <a:t>Work</a:t>
            </a:r>
            <a:r>
              <a:rPr lang="en-US" smtClean="0"/>
              <a:t> + </a:t>
            </a:r>
            <a:r>
              <a:rPr lang="en-US" i="1" smtClean="0"/>
              <a:t>Allocation</a:t>
            </a:r>
            <a:r>
              <a:rPr lang="en-US" i="1" baseline="-25000" smtClean="0"/>
              <a:t>i</a:t>
            </a:r>
            <a:r>
              <a:rPr lang="en-US" smtClean="0"/>
              <a:t/>
            </a:r>
            <a:br>
              <a:rPr lang="en-US" smtClean="0"/>
            </a:br>
            <a:r>
              <a:rPr lang="en-US" i="1" smtClean="0"/>
              <a:t>Finish</a:t>
            </a:r>
            <a:r>
              <a:rPr lang="en-US" smtClean="0"/>
              <a:t>[</a:t>
            </a:r>
            <a:r>
              <a:rPr lang="en-US" i="1" smtClean="0"/>
              <a:t>i</a:t>
            </a:r>
            <a:r>
              <a:rPr lang="en-US" smtClean="0"/>
              <a:t>] = </a:t>
            </a:r>
            <a:r>
              <a:rPr lang="en-US" i="1" smtClean="0"/>
              <a:t>true</a:t>
            </a:r>
            <a:r>
              <a:rPr lang="en-US" smtClean="0"/>
              <a:t/>
            </a:r>
            <a:br>
              <a:rPr lang="en-US" smtClean="0"/>
            </a:br>
            <a:r>
              <a:rPr lang="en-US" smtClean="0"/>
              <a:t>go to step 2</a:t>
            </a:r>
            <a:br>
              <a:rPr lang="en-US" smtClean="0"/>
            </a:br>
            <a:endParaRPr lang="en-US" smtClean="0"/>
          </a:p>
          <a:p>
            <a:pPr>
              <a:lnSpc>
                <a:spcPct val="90000"/>
              </a:lnSpc>
              <a:buFont typeface="Monotype Sorts" charset="2"/>
              <a:buNone/>
            </a:pPr>
            <a:r>
              <a:rPr lang="en-US" smtClean="0"/>
              <a:t>4.	If </a:t>
            </a:r>
            <a:r>
              <a:rPr lang="en-US" i="1" smtClean="0"/>
              <a:t>Finish</a:t>
            </a:r>
            <a:r>
              <a:rPr lang="en-US" smtClean="0"/>
              <a:t>[</a:t>
            </a:r>
            <a:r>
              <a:rPr lang="en-US" i="1" smtClean="0"/>
              <a:t>i</a:t>
            </a:r>
            <a:r>
              <a:rPr lang="en-US" smtClean="0"/>
              <a:t>] == false, for some </a:t>
            </a:r>
            <a:r>
              <a:rPr lang="en-US" i="1" smtClean="0"/>
              <a:t>i</a:t>
            </a:r>
            <a:r>
              <a:rPr lang="en-US" smtClean="0"/>
              <a:t>, 1 </a:t>
            </a:r>
            <a:r>
              <a:rPr lang="en-US" smtClean="0">
                <a:sym typeface="Symbol" pitchFamily="18" charset="2"/>
              </a:rPr>
              <a:t> </a:t>
            </a:r>
            <a:r>
              <a:rPr lang="en-US" i="1" smtClean="0">
                <a:sym typeface="Symbol" pitchFamily="18" charset="2"/>
              </a:rPr>
              <a:t>i</a:t>
            </a:r>
            <a:r>
              <a:rPr lang="en-US" smtClean="0">
                <a:sym typeface="Symbol" pitchFamily="18" charset="2"/>
              </a:rPr>
              <a:t>   </a:t>
            </a:r>
            <a:r>
              <a:rPr lang="en-US" i="1" smtClean="0">
                <a:sym typeface="Symbol" pitchFamily="18" charset="2"/>
              </a:rPr>
              <a:t>n</a:t>
            </a:r>
            <a:r>
              <a:rPr lang="en-US" smtClean="0">
                <a:sym typeface="Symbol" pitchFamily="18" charset="2"/>
              </a:rPr>
              <a:t>, then the system is in deadlock state. Moreover, if </a:t>
            </a:r>
            <a:r>
              <a:rPr lang="en-US" i="1" smtClean="0">
                <a:sym typeface="Symbol" pitchFamily="18" charset="2"/>
              </a:rPr>
              <a:t>Finish</a:t>
            </a:r>
            <a:r>
              <a:rPr lang="en-US" smtClean="0">
                <a:sym typeface="Symbol" pitchFamily="18" charset="2"/>
              </a:rPr>
              <a:t>[</a:t>
            </a:r>
            <a:r>
              <a:rPr lang="en-US" i="1" smtClean="0">
                <a:sym typeface="Symbol" pitchFamily="18" charset="2"/>
              </a:rPr>
              <a:t>i</a:t>
            </a:r>
            <a:r>
              <a:rPr lang="en-US" smtClean="0">
                <a:sym typeface="Symbol" pitchFamily="18" charset="2"/>
              </a:rPr>
              <a:t>] == </a:t>
            </a:r>
            <a:r>
              <a:rPr lang="en-US" i="1" smtClean="0">
                <a:sym typeface="Symbol" pitchFamily="18" charset="2"/>
              </a:rPr>
              <a:t>false</a:t>
            </a:r>
            <a:r>
              <a:rPr lang="en-US" smtClean="0">
                <a:sym typeface="Symbol" pitchFamily="18" charset="2"/>
              </a:rPr>
              <a:t>, then </a:t>
            </a:r>
            <a:r>
              <a:rPr lang="en-US" i="1" smtClean="0">
                <a:sym typeface="Symbol" pitchFamily="18" charset="2"/>
              </a:rPr>
              <a:t>P</a:t>
            </a:r>
            <a:r>
              <a:rPr lang="en-US" i="1" baseline="-25000" smtClean="0">
                <a:sym typeface="Symbol" pitchFamily="18" charset="2"/>
              </a:rPr>
              <a:t>i</a:t>
            </a:r>
            <a:r>
              <a:rPr lang="en-US" smtClean="0">
                <a:sym typeface="Symbol" pitchFamily="18" charset="2"/>
              </a:rPr>
              <a:t> is deadlocked</a:t>
            </a:r>
          </a:p>
          <a:p>
            <a:pPr>
              <a:lnSpc>
                <a:spcPct val="90000"/>
              </a:lnSpc>
              <a:buFont typeface="Monotype Sorts" charset="2"/>
              <a:buNone/>
            </a:pPr>
            <a:r>
              <a:rPr lang="en-US" smtClean="0">
                <a:sym typeface="Symbol" pitchFamily="18" charset="2"/>
              </a:rPr>
              <a:t>	</a:t>
            </a:r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941079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>
          <a:xfrm>
            <a:off x="1022350" y="277813"/>
            <a:ext cx="7664450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smtClean="0"/>
              <a:t>Example of Detection Algorithm</a:t>
            </a:r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06450" y="1233488"/>
            <a:ext cx="8037513" cy="5121275"/>
          </a:xfrm>
        </p:spPr>
        <p:txBody>
          <a:bodyPr>
            <a:normAutofit fontScale="70000" lnSpcReduction="20000"/>
          </a:bodyPr>
          <a:lstStyle/>
          <a:p>
            <a:pPr>
              <a:tabLst>
                <a:tab pos="1428750" algn="l"/>
                <a:tab pos="2338388" algn="ctr"/>
                <a:tab pos="3594100" algn="ctr"/>
                <a:tab pos="4921250" algn="ctr"/>
              </a:tabLst>
            </a:pPr>
            <a:r>
              <a:rPr lang="en-US" dirty="0" smtClean="0"/>
              <a:t>Five processes </a:t>
            </a:r>
            <a:r>
              <a:rPr lang="en-US" i="1" dirty="0" smtClean="0"/>
              <a:t>P</a:t>
            </a:r>
            <a:r>
              <a:rPr lang="en-US" baseline="-25000" dirty="0" smtClean="0"/>
              <a:t>0</a:t>
            </a:r>
            <a:r>
              <a:rPr lang="en-US" dirty="0" smtClean="0"/>
              <a:t> through </a:t>
            </a:r>
            <a:r>
              <a:rPr lang="en-US" i="1" dirty="0" smtClean="0"/>
              <a:t>P</a:t>
            </a:r>
            <a:r>
              <a:rPr lang="en-US" baseline="-25000" dirty="0" smtClean="0"/>
              <a:t>4</a:t>
            </a:r>
            <a:r>
              <a:rPr lang="en-US" dirty="0" smtClean="0"/>
              <a:t>;</a:t>
            </a:r>
            <a:r>
              <a:rPr lang="en-US" baseline="-25000" dirty="0" smtClean="0"/>
              <a:t> </a:t>
            </a:r>
          </a:p>
          <a:p>
            <a:pPr>
              <a:tabLst>
                <a:tab pos="1428750" algn="l"/>
                <a:tab pos="2338388" algn="ctr"/>
                <a:tab pos="3594100" algn="ctr"/>
                <a:tab pos="4921250" algn="ctr"/>
              </a:tabLst>
            </a:pPr>
            <a:r>
              <a:rPr lang="en-US" dirty="0" smtClean="0"/>
              <a:t>three resource types </a:t>
            </a:r>
            <a:br>
              <a:rPr lang="en-US" dirty="0" smtClean="0"/>
            </a:br>
            <a:r>
              <a:rPr lang="en-US" dirty="0" smtClean="0"/>
              <a:t>A (7 instances), </a:t>
            </a:r>
            <a:r>
              <a:rPr lang="en-US" i="1" dirty="0" smtClean="0"/>
              <a:t>B </a:t>
            </a:r>
            <a:r>
              <a:rPr lang="en-US" dirty="0" smtClean="0"/>
              <a:t>(2 instances), and </a:t>
            </a:r>
            <a:r>
              <a:rPr lang="en-US" i="1" dirty="0" smtClean="0"/>
              <a:t>C</a:t>
            </a:r>
            <a:r>
              <a:rPr lang="en-US" dirty="0" smtClean="0"/>
              <a:t> (6 instances)</a:t>
            </a:r>
          </a:p>
          <a:p>
            <a:pPr>
              <a:buFont typeface="Monotype Sorts" charset="2"/>
              <a:buNone/>
              <a:tabLst>
                <a:tab pos="1428750" algn="l"/>
                <a:tab pos="2338388" algn="ctr"/>
                <a:tab pos="3594100" algn="ctr"/>
                <a:tab pos="4921250" algn="ctr"/>
              </a:tabLst>
            </a:pPr>
            <a:endParaRPr lang="en-US" dirty="0" smtClean="0"/>
          </a:p>
          <a:p>
            <a:pPr>
              <a:tabLst>
                <a:tab pos="1428750" algn="l"/>
                <a:tab pos="2338388" algn="ctr"/>
                <a:tab pos="3594100" algn="ctr"/>
                <a:tab pos="4921250" algn="ctr"/>
              </a:tabLst>
            </a:pPr>
            <a:r>
              <a:rPr lang="en-US" dirty="0" smtClean="0"/>
              <a:t>Snapshot at time </a:t>
            </a:r>
            <a:r>
              <a:rPr lang="en-US" i="1" dirty="0" smtClean="0"/>
              <a:t>T</a:t>
            </a:r>
            <a:r>
              <a:rPr lang="en-US" baseline="-25000" dirty="0" smtClean="0"/>
              <a:t>0</a:t>
            </a:r>
            <a:r>
              <a:rPr lang="en-US" dirty="0" smtClean="0"/>
              <a:t>:</a:t>
            </a:r>
          </a:p>
          <a:p>
            <a:pPr>
              <a:buFont typeface="Monotype Sorts" charset="2"/>
              <a:buNone/>
              <a:tabLst>
                <a:tab pos="1428750" algn="l"/>
                <a:tab pos="2338388" algn="ctr"/>
                <a:tab pos="3594100" algn="ctr"/>
                <a:tab pos="4921250" algn="ctr"/>
              </a:tabLst>
            </a:pPr>
            <a:r>
              <a:rPr lang="en-US" dirty="0" smtClean="0"/>
              <a:t>			 </a:t>
            </a:r>
            <a:r>
              <a:rPr lang="en-US" i="1" u="sng" dirty="0" smtClean="0"/>
              <a:t>Allocation</a:t>
            </a:r>
            <a:r>
              <a:rPr lang="en-US" i="1" dirty="0" smtClean="0"/>
              <a:t>	</a:t>
            </a:r>
            <a:r>
              <a:rPr lang="en-US" i="1" u="sng" dirty="0" smtClean="0"/>
              <a:t>Request</a:t>
            </a:r>
            <a:r>
              <a:rPr lang="en-US" i="1" dirty="0" smtClean="0"/>
              <a:t>	</a:t>
            </a:r>
            <a:r>
              <a:rPr lang="en-US" i="1" u="sng" dirty="0" smtClean="0"/>
              <a:t>Available</a:t>
            </a:r>
          </a:p>
          <a:p>
            <a:pPr>
              <a:buFont typeface="Monotype Sorts" charset="2"/>
              <a:buNone/>
              <a:tabLst>
                <a:tab pos="1428750" algn="l"/>
                <a:tab pos="2338388" algn="ctr"/>
                <a:tab pos="3594100" algn="ctr"/>
                <a:tab pos="4921250" algn="ctr"/>
              </a:tabLst>
            </a:pPr>
            <a:r>
              <a:rPr lang="en-US" dirty="0" smtClean="0"/>
              <a:t>			</a:t>
            </a:r>
            <a:r>
              <a:rPr lang="en-US" i="1" dirty="0" smtClean="0"/>
              <a:t>A B C 	  A B C 	A B C</a:t>
            </a:r>
          </a:p>
          <a:p>
            <a:pPr>
              <a:buFont typeface="Monotype Sorts" charset="2"/>
              <a:buNone/>
              <a:tabLst>
                <a:tab pos="1428750" algn="l"/>
                <a:tab pos="2338388" algn="ctr"/>
                <a:tab pos="3594100" algn="ctr"/>
                <a:tab pos="4921250" algn="ctr"/>
              </a:tabLst>
            </a:pPr>
            <a:r>
              <a:rPr lang="en-US" dirty="0" smtClean="0"/>
              <a:t>	        </a:t>
            </a:r>
            <a:r>
              <a:rPr lang="en-US" i="1" dirty="0" smtClean="0"/>
              <a:t>P</a:t>
            </a:r>
            <a:r>
              <a:rPr lang="en-US" baseline="-25000" dirty="0" smtClean="0"/>
              <a:t>0</a:t>
            </a:r>
            <a:r>
              <a:rPr lang="en-US" dirty="0" smtClean="0"/>
              <a:t>	           0 1 0             0 0 0 	0 0 0</a:t>
            </a:r>
          </a:p>
          <a:p>
            <a:pPr>
              <a:buFont typeface="Monotype Sorts" charset="2"/>
              <a:buNone/>
              <a:tabLst>
                <a:tab pos="1428750" algn="l"/>
                <a:tab pos="2338388" algn="ctr"/>
                <a:tab pos="3594100" algn="ctr"/>
                <a:tab pos="4921250" algn="ctr"/>
              </a:tabLst>
            </a:pPr>
            <a:r>
              <a:rPr lang="en-US" i="1" dirty="0" smtClean="0"/>
              <a:t>             P</a:t>
            </a:r>
            <a:r>
              <a:rPr lang="en-US" baseline="-25000" dirty="0" smtClean="0"/>
              <a:t>1</a:t>
            </a:r>
            <a:r>
              <a:rPr lang="en-US" dirty="0" smtClean="0"/>
              <a:t>	           	2 0 0 	    2 0 2</a:t>
            </a:r>
          </a:p>
          <a:p>
            <a:pPr>
              <a:buFont typeface="Monotype Sorts" charset="2"/>
              <a:buNone/>
              <a:tabLst>
                <a:tab pos="1428750" algn="l"/>
                <a:tab pos="2338388" algn="ctr"/>
                <a:tab pos="3594100" algn="ctr"/>
                <a:tab pos="4921250" algn="ctr"/>
              </a:tabLst>
            </a:pPr>
            <a:r>
              <a:rPr lang="en-US" i="1" dirty="0" smtClean="0"/>
              <a:t>             P</a:t>
            </a:r>
            <a:r>
              <a:rPr lang="en-US" baseline="-25000" dirty="0" smtClean="0"/>
              <a:t>2</a:t>
            </a:r>
            <a:r>
              <a:rPr lang="en-US" dirty="0" smtClean="0"/>
              <a:t>		           3 0 3             0 0 0 </a:t>
            </a:r>
          </a:p>
          <a:p>
            <a:pPr>
              <a:buFont typeface="Monotype Sorts" charset="2"/>
              <a:buNone/>
              <a:tabLst>
                <a:tab pos="1428750" algn="l"/>
                <a:tab pos="2338388" algn="ctr"/>
                <a:tab pos="3594100" algn="ctr"/>
                <a:tab pos="4921250" algn="ctr"/>
              </a:tabLst>
            </a:pPr>
            <a:r>
              <a:rPr lang="en-US" i="1" dirty="0" smtClean="0"/>
              <a:t>             P</a:t>
            </a:r>
            <a:r>
              <a:rPr lang="en-US" baseline="-25000" dirty="0" smtClean="0"/>
              <a:t>3</a:t>
            </a:r>
            <a:r>
              <a:rPr lang="en-US" dirty="0" smtClean="0"/>
              <a:t>		2 1 1 	   1 0 0 </a:t>
            </a:r>
          </a:p>
          <a:p>
            <a:pPr>
              <a:buFont typeface="Monotype Sorts" charset="2"/>
              <a:buNone/>
              <a:tabLst>
                <a:tab pos="1428750" algn="l"/>
                <a:tab pos="2338388" algn="ctr"/>
                <a:tab pos="3594100" algn="ctr"/>
                <a:tab pos="4921250" algn="ctr"/>
              </a:tabLst>
            </a:pPr>
            <a:r>
              <a:rPr lang="en-US" dirty="0" smtClean="0"/>
              <a:t>	       </a:t>
            </a:r>
            <a:r>
              <a:rPr lang="en-US" i="1" dirty="0" smtClean="0"/>
              <a:t>P</a:t>
            </a:r>
            <a:r>
              <a:rPr lang="en-US" baseline="-25000" dirty="0" smtClean="0"/>
              <a:t>4	</a:t>
            </a:r>
            <a:r>
              <a:rPr lang="en-US" dirty="0" smtClean="0"/>
              <a:t>	0 0 2 	   0 0 2</a:t>
            </a:r>
          </a:p>
          <a:p>
            <a:pPr>
              <a:buFont typeface="Monotype Sorts" charset="2"/>
              <a:buNone/>
              <a:tabLst>
                <a:tab pos="1428750" algn="l"/>
                <a:tab pos="2338388" algn="ctr"/>
                <a:tab pos="3594100" algn="ctr"/>
                <a:tab pos="4921250" algn="ctr"/>
              </a:tabLst>
            </a:pPr>
            <a:endParaRPr lang="en-US" dirty="0" smtClean="0"/>
          </a:p>
          <a:p>
            <a:pPr>
              <a:tabLst>
                <a:tab pos="1428750" algn="l"/>
                <a:tab pos="2338388" algn="ctr"/>
                <a:tab pos="3594100" algn="ctr"/>
                <a:tab pos="4921250" algn="ctr"/>
              </a:tabLst>
            </a:pPr>
            <a:r>
              <a:rPr lang="en-US" dirty="0" smtClean="0"/>
              <a:t>Sequence &lt;</a:t>
            </a:r>
            <a:r>
              <a:rPr lang="en-US" i="1" dirty="0" smtClean="0"/>
              <a:t>P</a:t>
            </a:r>
            <a:r>
              <a:rPr lang="en-US" baseline="-25000" dirty="0" smtClean="0"/>
              <a:t>0</a:t>
            </a:r>
            <a:r>
              <a:rPr lang="en-US" dirty="0" smtClean="0"/>
              <a:t>, </a:t>
            </a:r>
            <a:r>
              <a:rPr lang="en-US" i="1" dirty="0" smtClean="0"/>
              <a:t>P</a:t>
            </a:r>
            <a:r>
              <a:rPr lang="en-US" baseline="-25000" dirty="0" smtClean="0"/>
              <a:t>2</a:t>
            </a:r>
            <a:r>
              <a:rPr lang="en-US" dirty="0" smtClean="0"/>
              <a:t>, </a:t>
            </a:r>
            <a:r>
              <a:rPr lang="en-US" i="1" dirty="0" smtClean="0"/>
              <a:t>P</a:t>
            </a:r>
            <a:r>
              <a:rPr lang="en-US" baseline="-25000" dirty="0" smtClean="0"/>
              <a:t>3</a:t>
            </a:r>
            <a:r>
              <a:rPr lang="en-US" dirty="0" smtClean="0"/>
              <a:t>, </a:t>
            </a:r>
            <a:r>
              <a:rPr lang="en-US" i="1" dirty="0" smtClean="0"/>
              <a:t>P</a:t>
            </a:r>
            <a:r>
              <a:rPr lang="en-US" baseline="-25000" dirty="0" smtClean="0"/>
              <a:t>1</a:t>
            </a:r>
            <a:r>
              <a:rPr lang="en-US" dirty="0" smtClean="0"/>
              <a:t>, </a:t>
            </a:r>
            <a:r>
              <a:rPr lang="en-US" i="1" dirty="0" smtClean="0"/>
              <a:t>P</a:t>
            </a:r>
            <a:r>
              <a:rPr lang="en-US" baseline="-25000" dirty="0" smtClean="0"/>
              <a:t>4</a:t>
            </a:r>
            <a:r>
              <a:rPr lang="en-US" dirty="0" smtClean="0"/>
              <a:t>&gt; will result in </a:t>
            </a:r>
            <a:r>
              <a:rPr lang="en-US" i="1" dirty="0" smtClean="0"/>
              <a:t>Finish</a:t>
            </a:r>
            <a:r>
              <a:rPr lang="en-US" dirty="0" smtClean="0"/>
              <a:t>[</a:t>
            </a:r>
            <a:r>
              <a:rPr lang="en-US" i="1" dirty="0" err="1" smtClean="0"/>
              <a:t>i</a:t>
            </a:r>
            <a:r>
              <a:rPr lang="en-US" dirty="0" smtClean="0"/>
              <a:t>] = true for all </a:t>
            </a:r>
            <a:r>
              <a:rPr lang="en-US" i="1" dirty="0" err="1" smtClean="0"/>
              <a:t>i</a:t>
            </a:r>
            <a:endParaRPr lang="en-US" dirty="0" smtClean="0"/>
          </a:p>
          <a:p>
            <a:pPr>
              <a:buFont typeface="Monotype Sorts" charset="2"/>
              <a:buNone/>
              <a:tabLst>
                <a:tab pos="1428750" algn="l"/>
                <a:tab pos="2338388" algn="ctr"/>
                <a:tab pos="3594100" algn="ctr"/>
                <a:tab pos="4921250" algn="ctr"/>
              </a:tabLst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124976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Dispatcher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27617" y="1382316"/>
            <a:ext cx="7731125" cy="4483894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Dispatcher module gives control of the CPU to the process selected by the short-term scheduler; this involves:</a:t>
            </a:r>
          </a:p>
          <a:p>
            <a:pPr lvl="1"/>
            <a:r>
              <a:rPr lang="en-US" dirty="0" smtClean="0"/>
              <a:t>switching context</a:t>
            </a:r>
          </a:p>
          <a:p>
            <a:pPr lvl="1"/>
            <a:r>
              <a:rPr lang="en-US" dirty="0" smtClean="0"/>
              <a:t>switching to user mode</a:t>
            </a:r>
          </a:p>
          <a:p>
            <a:pPr lvl="1"/>
            <a:r>
              <a:rPr lang="en-US" dirty="0" smtClean="0"/>
              <a:t>jumping to the proper location in the user program to restart that program</a:t>
            </a:r>
          </a:p>
          <a:p>
            <a:pPr lvl="1"/>
            <a:endParaRPr lang="en-US" dirty="0" smtClean="0"/>
          </a:p>
          <a:p>
            <a:r>
              <a:rPr lang="en-US" b="1" dirty="0" smtClean="0"/>
              <a:t>Dispatch latency </a:t>
            </a:r>
            <a:r>
              <a:rPr lang="en-US" dirty="0" smtClean="0"/>
              <a:t>– time it takes for the dispatcher to stop one process and start another running</a:t>
            </a:r>
          </a:p>
        </p:txBody>
      </p:sp>
    </p:spTree>
    <p:extLst>
      <p:ext uri="{BB962C8B-B14F-4D97-AF65-F5344CB8AC3E}">
        <p14:creationId xmlns:p14="http://schemas.microsoft.com/office/powerpoint/2010/main" val="3735695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Example (Cont.)</a:t>
            </a:r>
          </a:p>
        </p:txBody>
      </p:sp>
      <p:sp>
        <p:nvSpPr>
          <p:cNvPr id="430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06450" y="1233488"/>
            <a:ext cx="7781925" cy="5037137"/>
          </a:xfrm>
        </p:spPr>
        <p:txBody>
          <a:bodyPr>
            <a:normAutofit fontScale="77500" lnSpcReduction="20000"/>
          </a:bodyPr>
          <a:lstStyle/>
          <a:p>
            <a:pPr>
              <a:tabLst>
                <a:tab pos="2800350" algn="l"/>
                <a:tab pos="3708400" algn="ctr"/>
              </a:tabLst>
            </a:pPr>
            <a:r>
              <a:rPr lang="en-US" i="1" dirty="0" smtClean="0"/>
              <a:t>P</a:t>
            </a:r>
            <a:r>
              <a:rPr lang="en-US" baseline="-25000" dirty="0" smtClean="0"/>
              <a:t>2</a:t>
            </a:r>
            <a:r>
              <a:rPr lang="en-US" dirty="0" smtClean="0"/>
              <a:t> requests an additional instance of type</a:t>
            </a:r>
            <a:r>
              <a:rPr lang="en-US" i="1" dirty="0" smtClean="0"/>
              <a:t> C</a:t>
            </a:r>
            <a:endParaRPr lang="en-US" dirty="0" smtClean="0"/>
          </a:p>
          <a:p>
            <a:pPr>
              <a:buFont typeface="Monotype Sorts" charset="2"/>
              <a:buNone/>
              <a:tabLst>
                <a:tab pos="2800350" algn="l"/>
                <a:tab pos="3708400" algn="ctr"/>
              </a:tabLst>
            </a:pPr>
            <a:r>
              <a:rPr lang="en-US" dirty="0" smtClean="0"/>
              <a:t>			</a:t>
            </a:r>
            <a:r>
              <a:rPr lang="en-US" i="1" u="sng" dirty="0" smtClean="0"/>
              <a:t>Request</a:t>
            </a:r>
            <a:endParaRPr lang="en-US" i="1" dirty="0" smtClean="0"/>
          </a:p>
          <a:p>
            <a:pPr>
              <a:buFont typeface="Monotype Sorts" charset="2"/>
              <a:buNone/>
              <a:tabLst>
                <a:tab pos="2800350" algn="l"/>
                <a:tab pos="3708400" algn="ctr"/>
              </a:tabLst>
            </a:pPr>
            <a:r>
              <a:rPr lang="en-US" i="1" dirty="0" smtClean="0"/>
              <a:t>			A B C</a:t>
            </a:r>
          </a:p>
          <a:p>
            <a:pPr>
              <a:buFont typeface="Monotype Sorts" charset="2"/>
              <a:buNone/>
              <a:tabLst>
                <a:tab pos="2800350" algn="l"/>
                <a:tab pos="3708400" algn="ctr"/>
              </a:tabLst>
            </a:pPr>
            <a:r>
              <a:rPr lang="en-US" dirty="0" smtClean="0"/>
              <a:t>		 </a:t>
            </a:r>
            <a:r>
              <a:rPr lang="en-US" i="1" dirty="0" smtClean="0"/>
              <a:t>P</a:t>
            </a:r>
            <a:r>
              <a:rPr lang="en-US" baseline="-25000" dirty="0" smtClean="0"/>
              <a:t>0</a:t>
            </a:r>
            <a:r>
              <a:rPr lang="en-US" dirty="0" smtClean="0"/>
              <a:t>	0 0 0</a:t>
            </a:r>
          </a:p>
          <a:p>
            <a:pPr>
              <a:buFont typeface="Monotype Sorts" charset="2"/>
              <a:buNone/>
              <a:tabLst>
                <a:tab pos="2800350" algn="l"/>
                <a:tab pos="3708400" algn="ctr"/>
              </a:tabLst>
            </a:pPr>
            <a:r>
              <a:rPr lang="en-US" dirty="0" smtClean="0"/>
              <a:t>		 </a:t>
            </a:r>
            <a:r>
              <a:rPr lang="en-US" i="1" dirty="0" smtClean="0"/>
              <a:t>P</a:t>
            </a:r>
            <a:r>
              <a:rPr lang="en-US" baseline="-25000" dirty="0" smtClean="0"/>
              <a:t>1</a:t>
            </a:r>
            <a:r>
              <a:rPr lang="en-US" dirty="0" smtClean="0"/>
              <a:t>	2 0 2</a:t>
            </a:r>
          </a:p>
          <a:p>
            <a:pPr>
              <a:buFont typeface="Monotype Sorts" charset="2"/>
              <a:buNone/>
              <a:tabLst>
                <a:tab pos="2800350" algn="l"/>
                <a:tab pos="3708400" algn="ctr"/>
              </a:tabLst>
            </a:pPr>
            <a:r>
              <a:rPr lang="en-US" dirty="0" smtClean="0"/>
              <a:t>		 </a:t>
            </a:r>
            <a:r>
              <a:rPr lang="en-US" i="1" dirty="0" smtClean="0"/>
              <a:t>P</a:t>
            </a:r>
            <a:r>
              <a:rPr lang="en-US" baseline="-25000" dirty="0" smtClean="0"/>
              <a:t>2</a:t>
            </a:r>
            <a:r>
              <a:rPr lang="en-US" dirty="0" smtClean="0"/>
              <a:t>	0 0 1</a:t>
            </a:r>
          </a:p>
          <a:p>
            <a:pPr>
              <a:buFont typeface="Monotype Sorts" charset="2"/>
              <a:buNone/>
              <a:tabLst>
                <a:tab pos="2800350" algn="l"/>
                <a:tab pos="3708400" algn="ctr"/>
              </a:tabLst>
            </a:pPr>
            <a:r>
              <a:rPr lang="en-US" dirty="0" smtClean="0"/>
              <a:t>		 </a:t>
            </a:r>
            <a:r>
              <a:rPr lang="en-US" i="1" dirty="0" smtClean="0"/>
              <a:t>P</a:t>
            </a:r>
            <a:r>
              <a:rPr lang="en-US" baseline="-25000" dirty="0" smtClean="0"/>
              <a:t>3</a:t>
            </a:r>
            <a:r>
              <a:rPr lang="en-US" dirty="0" smtClean="0"/>
              <a:t>	1 0 0 </a:t>
            </a:r>
          </a:p>
          <a:p>
            <a:pPr>
              <a:buFont typeface="Monotype Sorts" charset="2"/>
              <a:buNone/>
              <a:tabLst>
                <a:tab pos="2800350" algn="l"/>
                <a:tab pos="3708400" algn="ctr"/>
              </a:tabLst>
            </a:pPr>
            <a:r>
              <a:rPr lang="en-US" dirty="0" smtClean="0"/>
              <a:t>		 </a:t>
            </a:r>
            <a:r>
              <a:rPr lang="en-US" i="1" dirty="0" smtClean="0"/>
              <a:t>P</a:t>
            </a:r>
            <a:r>
              <a:rPr lang="en-US" baseline="-25000" dirty="0" smtClean="0"/>
              <a:t>4</a:t>
            </a:r>
            <a:r>
              <a:rPr lang="en-US" dirty="0" smtClean="0"/>
              <a:t>	0 0 2</a:t>
            </a:r>
          </a:p>
          <a:p>
            <a:pPr>
              <a:buFont typeface="Monotype Sorts" charset="2"/>
              <a:buNone/>
              <a:tabLst>
                <a:tab pos="2800350" algn="l"/>
                <a:tab pos="3708400" algn="ctr"/>
              </a:tabLst>
            </a:pPr>
            <a:endParaRPr lang="en-US" sz="800" dirty="0" smtClean="0"/>
          </a:p>
          <a:p>
            <a:pPr>
              <a:tabLst>
                <a:tab pos="2800350" algn="l"/>
                <a:tab pos="3708400" algn="ctr"/>
              </a:tabLst>
            </a:pPr>
            <a:r>
              <a:rPr lang="en-US" dirty="0" smtClean="0"/>
              <a:t>State of system?</a:t>
            </a:r>
          </a:p>
          <a:p>
            <a:pPr lvl="1">
              <a:tabLst>
                <a:tab pos="2800350" algn="l"/>
                <a:tab pos="3708400" algn="ctr"/>
              </a:tabLst>
            </a:pPr>
            <a:r>
              <a:rPr lang="en-US" dirty="0" smtClean="0"/>
              <a:t>Can reclaim resources held by process </a:t>
            </a:r>
            <a:r>
              <a:rPr lang="en-US" i="1" dirty="0" smtClean="0"/>
              <a:t>P</a:t>
            </a:r>
            <a:r>
              <a:rPr lang="en-US" baseline="-25000" dirty="0" smtClean="0"/>
              <a:t>0</a:t>
            </a:r>
            <a:r>
              <a:rPr lang="en-US" dirty="0" smtClean="0"/>
              <a:t>, but insufficient resources to fulfill other processes; requests</a:t>
            </a:r>
          </a:p>
          <a:p>
            <a:pPr lvl="1">
              <a:tabLst>
                <a:tab pos="2800350" algn="l"/>
                <a:tab pos="3708400" algn="ctr"/>
              </a:tabLst>
            </a:pPr>
            <a:r>
              <a:rPr lang="en-US" dirty="0" smtClean="0"/>
              <a:t>Deadlock exists, consisting of processes </a:t>
            </a:r>
            <a:r>
              <a:rPr lang="en-US" i="1" dirty="0" smtClean="0"/>
              <a:t>P</a:t>
            </a:r>
            <a:r>
              <a:rPr lang="en-US" baseline="-25000" dirty="0" smtClean="0"/>
              <a:t>1</a:t>
            </a:r>
            <a:r>
              <a:rPr lang="en-US" dirty="0" smtClean="0"/>
              <a:t>, </a:t>
            </a:r>
            <a:r>
              <a:rPr lang="en-US" baseline="-25000" dirty="0" smtClean="0"/>
              <a:t> </a:t>
            </a:r>
            <a:r>
              <a:rPr lang="en-US" i="1" dirty="0" smtClean="0"/>
              <a:t>P</a:t>
            </a:r>
            <a:r>
              <a:rPr lang="en-US" baseline="-25000" dirty="0" smtClean="0"/>
              <a:t>2</a:t>
            </a:r>
            <a:r>
              <a:rPr lang="en-US" dirty="0" smtClean="0"/>
              <a:t>, </a:t>
            </a:r>
            <a:r>
              <a:rPr lang="en-US" i="1" dirty="0" smtClean="0"/>
              <a:t>P</a:t>
            </a:r>
            <a:r>
              <a:rPr lang="en-US" baseline="-25000" dirty="0" smtClean="0"/>
              <a:t>3</a:t>
            </a:r>
            <a:r>
              <a:rPr lang="en-US" dirty="0" smtClean="0"/>
              <a:t>, and </a:t>
            </a:r>
            <a:r>
              <a:rPr lang="en-US" i="1" dirty="0" smtClean="0"/>
              <a:t>P</a:t>
            </a:r>
            <a:r>
              <a:rPr lang="en-US" baseline="-25000" dirty="0" smtClean="0"/>
              <a:t>4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33393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sz="4000" dirty="0" smtClean="0"/>
              <a:t>Home work</a:t>
            </a:r>
          </a:p>
        </p:txBody>
      </p:sp>
      <p:pic>
        <p:nvPicPr>
          <p:cNvPr id="3072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676400"/>
            <a:ext cx="6965950" cy="409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029200" y="3200400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000000"/>
                </a:solidFill>
              </a:rPr>
              <a:t>Available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0548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>
          <a:xfrm>
            <a:off x="1100138" y="277813"/>
            <a:ext cx="7586662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smtClean="0"/>
              <a:t>Detection-Algorithm Usage</a:t>
            </a:r>
          </a:p>
        </p:txBody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06450" y="1233488"/>
            <a:ext cx="7713663" cy="4530725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When, and how often, to invoke depends on:</a:t>
            </a:r>
          </a:p>
          <a:p>
            <a:pPr lvl="1"/>
            <a:r>
              <a:rPr lang="en-US" dirty="0" smtClean="0"/>
              <a:t>How often a deadlock is likely to occur?</a:t>
            </a:r>
          </a:p>
          <a:p>
            <a:pPr lvl="1"/>
            <a:r>
              <a:rPr lang="en-US" dirty="0" smtClean="0"/>
              <a:t>How many processes will be affected by deadlock?</a:t>
            </a:r>
          </a:p>
          <a:p>
            <a:r>
              <a:rPr lang="en-US" dirty="0" smtClean="0"/>
              <a:t>If deadlock frequent</a:t>
            </a:r>
          </a:p>
          <a:p>
            <a:pPr lvl="1"/>
            <a:r>
              <a:rPr lang="en-US" dirty="0" smtClean="0"/>
              <a:t>Invoke detection </a:t>
            </a:r>
            <a:r>
              <a:rPr lang="en-US" dirty="0" err="1" smtClean="0"/>
              <a:t>algo</a:t>
            </a:r>
            <a:r>
              <a:rPr lang="en-US" dirty="0" smtClean="0"/>
              <a:t> frequently 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Invoke after each (waiting) resource request</a:t>
            </a:r>
            <a:endParaRPr lang="en-US" dirty="0"/>
          </a:p>
          <a:p>
            <a:pPr lvl="1"/>
            <a:r>
              <a:rPr lang="en-US" dirty="0" smtClean="0"/>
              <a:t>Huge overhead</a:t>
            </a:r>
          </a:p>
          <a:p>
            <a:r>
              <a:rPr lang="en-US" dirty="0" smtClean="0"/>
              <a:t>CPU utilization drops </a:t>
            </a:r>
          </a:p>
        </p:txBody>
      </p:sp>
    </p:spTree>
    <p:extLst>
      <p:ext uri="{BB962C8B-B14F-4D97-AF65-F5344CB8AC3E}">
        <p14:creationId xmlns:p14="http://schemas.microsoft.com/office/powerpoint/2010/main" val="4025174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>
          <a:xfrm>
            <a:off x="508000" y="465138"/>
            <a:ext cx="8588375" cy="4572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sz="2800" smtClean="0"/>
              <a:t>Recovery from Deadlock:  </a:t>
            </a:r>
            <a:br>
              <a:rPr lang="en-US" sz="2800" smtClean="0"/>
            </a:br>
            <a:r>
              <a:rPr lang="en-US" sz="2800" smtClean="0"/>
              <a:t>Process Termination</a:t>
            </a:r>
          </a:p>
        </p:txBody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06450" y="1233488"/>
            <a:ext cx="7694613" cy="4530725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Abort all deadlocked processes</a:t>
            </a:r>
          </a:p>
          <a:p>
            <a:pPr lvl="1"/>
            <a:r>
              <a:rPr lang="en-US" dirty="0" smtClean="0"/>
              <a:t>Expensive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Abort one process at a time until the deadlock cycle is eliminated</a:t>
            </a:r>
          </a:p>
          <a:p>
            <a:pPr lvl="1"/>
            <a:r>
              <a:rPr lang="en-US" dirty="0" smtClean="0"/>
              <a:t>Overhead=&gt; invoke detection </a:t>
            </a:r>
            <a:r>
              <a:rPr lang="en-US" dirty="0" err="1" smtClean="0"/>
              <a:t>algo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In which order should we choose to abort?</a:t>
            </a:r>
          </a:p>
          <a:p>
            <a:pPr lvl="1"/>
            <a:r>
              <a:rPr lang="en-US" dirty="0" smtClean="0"/>
              <a:t>Priority of the process</a:t>
            </a:r>
          </a:p>
          <a:p>
            <a:pPr lvl="1"/>
            <a:r>
              <a:rPr lang="en-US" dirty="0" smtClean="0"/>
              <a:t>How long process has computed</a:t>
            </a:r>
          </a:p>
          <a:p>
            <a:pPr lvl="1"/>
            <a:r>
              <a:rPr lang="en-US" dirty="0" smtClean="0"/>
              <a:t>Resources the process has used</a:t>
            </a:r>
          </a:p>
          <a:p>
            <a:pPr lvl="1"/>
            <a:r>
              <a:rPr lang="en-US" dirty="0" smtClean="0"/>
              <a:t>Resources process needs to complete</a:t>
            </a:r>
          </a:p>
          <a:p>
            <a:pPr lvl="1"/>
            <a:r>
              <a:rPr lang="en-US" dirty="0" smtClean="0"/>
              <a:t>How many processes will need to be terminated</a:t>
            </a:r>
          </a:p>
          <a:p>
            <a:pPr lvl="1"/>
            <a:r>
              <a:rPr lang="en-US" dirty="0" smtClean="0"/>
              <a:t>Is process interactive or batch?</a:t>
            </a:r>
          </a:p>
        </p:txBody>
      </p:sp>
    </p:spTree>
    <p:extLst>
      <p:ext uri="{BB962C8B-B14F-4D97-AF65-F5344CB8AC3E}">
        <p14:creationId xmlns:p14="http://schemas.microsoft.com/office/powerpoint/2010/main" val="2360415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>
          <a:xfrm>
            <a:off x="738188" y="417513"/>
            <a:ext cx="8020050" cy="4572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sz="2800" smtClean="0"/>
              <a:t>Recovery from Deadlock: </a:t>
            </a:r>
            <a:br>
              <a:rPr lang="en-US" sz="2800" smtClean="0"/>
            </a:br>
            <a:r>
              <a:rPr lang="en-US" sz="2800" smtClean="0"/>
              <a:t>Resource Preemption</a:t>
            </a:r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295400"/>
            <a:ext cx="8229600" cy="5222875"/>
          </a:xfrm>
        </p:spPr>
        <p:txBody>
          <a:bodyPr>
            <a:normAutofit/>
          </a:bodyPr>
          <a:lstStyle/>
          <a:p>
            <a:r>
              <a:rPr lang="en-US" dirty="0" smtClean="0"/>
              <a:t>Selecting a victim – minimize cost </a:t>
            </a:r>
          </a:p>
          <a:p>
            <a:pPr lvl="1"/>
            <a:r>
              <a:rPr lang="en-US" dirty="0" smtClean="0"/>
              <a:t>(# of resources holding, duration)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Rollback – return to some safe state, restart process from that state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Starvation –  same process may always be picked as victim, include number of rollback in cost factor</a:t>
            </a:r>
          </a:p>
        </p:txBody>
      </p:sp>
    </p:spTree>
    <p:extLst>
      <p:ext uri="{BB962C8B-B14F-4D97-AF65-F5344CB8AC3E}">
        <p14:creationId xmlns:p14="http://schemas.microsoft.com/office/powerpoint/2010/main" val="2155207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>
          <a:xfrm>
            <a:off x="923925" y="277813"/>
            <a:ext cx="7762875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smtClean="0"/>
              <a:t>Deadlock Avoidance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2038350"/>
            <a:ext cx="7829550" cy="4438650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Simplest and most useful model requires that each process declare the </a:t>
            </a:r>
            <a:r>
              <a:rPr lang="en-US" i="1" dirty="0" smtClean="0"/>
              <a:t>maximum number</a:t>
            </a:r>
            <a:r>
              <a:rPr lang="en-US" dirty="0" smtClean="0"/>
              <a:t> of resources of each type that it may need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The deadlock-avoidance algorithm dynamically examines the resource-allocation state to ensure that there can never be a circular-wait condition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Resource-allocation </a:t>
            </a:r>
            <a:r>
              <a:rPr lang="en-US" i="1" dirty="0" smtClean="0"/>
              <a:t>state</a:t>
            </a:r>
            <a:r>
              <a:rPr lang="en-US" dirty="0" smtClean="0"/>
              <a:t> is defined by the number of available and allocated resources, and the maximum demands of the processes</a:t>
            </a:r>
          </a:p>
        </p:txBody>
      </p:sp>
      <p:sp>
        <p:nvSpPr>
          <p:cNvPr id="19460" name="Text Box 4"/>
          <p:cNvSpPr txBox="1">
            <a:spLocks noChangeArrowheads="1"/>
          </p:cNvSpPr>
          <p:nvPr/>
        </p:nvSpPr>
        <p:spPr bwMode="auto">
          <a:xfrm>
            <a:off x="762000" y="1066800"/>
            <a:ext cx="8093075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>
                <a:latin typeface="Helvetica" pitchFamily="34" charset="0"/>
              </a:rPr>
              <a:t>Requires that the system has some additional </a:t>
            </a:r>
            <a:r>
              <a:rPr lang="en-US" sz="2400" i="1" dirty="0">
                <a:latin typeface="Helvetica" pitchFamily="34" charset="0"/>
              </a:rPr>
              <a:t>a priori </a:t>
            </a:r>
            <a:r>
              <a:rPr lang="en-US" sz="2400" dirty="0">
                <a:latin typeface="Helvetica" pitchFamily="34" charset="0"/>
              </a:rPr>
              <a:t>information </a:t>
            </a:r>
            <a:r>
              <a:rPr lang="en-US" sz="2400" dirty="0" smtClean="0">
                <a:latin typeface="Helvetica" pitchFamily="34" charset="0"/>
              </a:rPr>
              <a:t>available</a:t>
            </a:r>
            <a:endParaRPr lang="en-US" sz="2400" dirty="0">
              <a:latin typeface="Helvetic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1693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676400"/>
            <a:ext cx="5867399" cy="48212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381000" y="3048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Safe State</a:t>
            </a:r>
          </a:p>
        </p:txBody>
      </p:sp>
    </p:spTree>
    <p:extLst>
      <p:ext uri="{BB962C8B-B14F-4D97-AF65-F5344CB8AC3E}">
        <p14:creationId xmlns:p14="http://schemas.microsoft.com/office/powerpoint/2010/main" val="420248683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04800"/>
            <a:ext cx="8229600" cy="1143000"/>
          </a:xfrm>
        </p:spPr>
        <p:txBody>
          <a:bodyPr/>
          <a:lstStyle/>
          <a:p>
            <a:pPr eaLnBrk="1" hangingPunct="1"/>
            <a:r>
              <a:rPr lang="en-US" dirty="0" smtClean="0"/>
              <a:t>Safe State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306512"/>
            <a:ext cx="8763000" cy="5399088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When a process requests an available resource, system must decide if immediate allocation leaves the system in a safe state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System is in </a:t>
            </a:r>
            <a:r>
              <a:rPr lang="en-US" b="1" dirty="0" smtClean="0">
                <a:solidFill>
                  <a:srgbClr val="3366FF"/>
                </a:solidFill>
              </a:rPr>
              <a:t>safe state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if there exists a sequence &lt;</a:t>
            </a:r>
            <a:r>
              <a:rPr lang="en-US" i="1" dirty="0" smtClean="0"/>
              <a:t>P</a:t>
            </a:r>
            <a:r>
              <a:rPr lang="en-US" i="1" baseline="-25000" dirty="0" smtClean="0"/>
              <a:t>1</a:t>
            </a:r>
            <a:r>
              <a:rPr lang="en-US" i="1" dirty="0" smtClean="0"/>
              <a:t>, P</a:t>
            </a:r>
            <a:r>
              <a:rPr lang="en-US" i="1" baseline="-25000" dirty="0" smtClean="0"/>
              <a:t>2</a:t>
            </a:r>
            <a:r>
              <a:rPr lang="en-US" i="1" dirty="0" smtClean="0"/>
              <a:t>, …, </a:t>
            </a:r>
            <a:r>
              <a:rPr lang="en-US" i="1" dirty="0" err="1" smtClean="0"/>
              <a:t>P</a:t>
            </a:r>
            <a:r>
              <a:rPr lang="en-US" i="1" baseline="-25000" dirty="0" err="1" smtClean="0"/>
              <a:t>n</a:t>
            </a:r>
            <a:r>
              <a:rPr lang="en-US" dirty="0" smtClean="0"/>
              <a:t>&gt; of ALL the  processes  in the systems </a:t>
            </a:r>
          </a:p>
          <a:p>
            <a:pPr lvl="1"/>
            <a:r>
              <a:rPr lang="en-US" dirty="0" smtClean="0"/>
              <a:t>such that  for each P</a:t>
            </a:r>
            <a:r>
              <a:rPr lang="en-US" baseline="-25000" dirty="0" smtClean="0"/>
              <a:t>i</a:t>
            </a:r>
            <a:r>
              <a:rPr lang="en-US" dirty="0" smtClean="0"/>
              <a:t>, the resources that P</a:t>
            </a:r>
            <a:r>
              <a:rPr lang="en-US" baseline="-25000" dirty="0" smtClean="0"/>
              <a:t>i </a:t>
            </a:r>
            <a:r>
              <a:rPr lang="en-US" dirty="0" smtClean="0"/>
              <a:t>can still request can be satisfied by currently available resources + resources held by all the </a:t>
            </a:r>
            <a:r>
              <a:rPr lang="en-US" i="1" dirty="0" err="1" smtClean="0"/>
              <a:t>P</a:t>
            </a:r>
            <a:r>
              <a:rPr lang="en-US" i="1" baseline="-25000" dirty="0" err="1" smtClean="0"/>
              <a:t>j</a:t>
            </a:r>
            <a:r>
              <a:rPr lang="en-US" dirty="0" smtClean="0"/>
              <a:t>, with</a:t>
            </a:r>
            <a:r>
              <a:rPr lang="en-US" i="1" dirty="0" smtClean="0"/>
              <a:t> j </a:t>
            </a:r>
            <a:r>
              <a:rPr lang="en-US" dirty="0" smtClean="0"/>
              <a:t>&lt; </a:t>
            </a:r>
            <a:r>
              <a:rPr lang="en-US" i="1" dirty="0" err="1"/>
              <a:t>i</a:t>
            </a:r>
            <a:endParaRPr lang="en-US" i="1" dirty="0" smtClean="0"/>
          </a:p>
          <a:p>
            <a:endParaRPr lang="en-US" dirty="0" smtClean="0"/>
          </a:p>
          <a:p>
            <a:r>
              <a:rPr lang="en-US" dirty="0" smtClean="0"/>
              <a:t>That is:</a:t>
            </a:r>
          </a:p>
          <a:p>
            <a:pPr lvl="1"/>
            <a:r>
              <a:rPr lang="en-US" dirty="0" smtClean="0"/>
              <a:t>If P</a:t>
            </a:r>
            <a:r>
              <a:rPr lang="en-US" baseline="-25000" dirty="0" smtClean="0"/>
              <a:t>i</a:t>
            </a:r>
            <a:r>
              <a:rPr lang="en-US" dirty="0" smtClean="0"/>
              <a:t> resource needs are not immediately available, then </a:t>
            </a:r>
            <a:r>
              <a:rPr lang="en-US" i="1" dirty="0" smtClean="0"/>
              <a:t>P</a:t>
            </a:r>
            <a:r>
              <a:rPr lang="en-US" i="1" baseline="-25000" dirty="0" smtClean="0"/>
              <a:t>i</a:t>
            </a:r>
            <a:r>
              <a:rPr lang="en-US" dirty="0" smtClean="0"/>
              <a:t> can wait until all </a:t>
            </a:r>
            <a:r>
              <a:rPr lang="en-US" i="1" dirty="0" err="1" smtClean="0"/>
              <a:t>P</a:t>
            </a:r>
            <a:r>
              <a:rPr lang="en-US" i="1" baseline="-25000" dirty="0" err="1" smtClean="0"/>
              <a:t>j</a:t>
            </a:r>
            <a:r>
              <a:rPr lang="en-US" i="1" dirty="0" smtClean="0"/>
              <a:t> </a:t>
            </a:r>
            <a:r>
              <a:rPr lang="en-US" dirty="0" smtClean="0"/>
              <a:t>have finished</a:t>
            </a:r>
          </a:p>
          <a:p>
            <a:pPr lvl="1"/>
            <a:r>
              <a:rPr lang="en-US" dirty="0" smtClean="0"/>
              <a:t>When </a:t>
            </a:r>
            <a:r>
              <a:rPr lang="en-US" i="1" dirty="0" err="1" smtClean="0"/>
              <a:t>P</a:t>
            </a:r>
            <a:r>
              <a:rPr lang="en-US" i="1" baseline="-25000" dirty="0" err="1" smtClean="0"/>
              <a:t>j</a:t>
            </a:r>
            <a:r>
              <a:rPr lang="en-US" dirty="0" smtClean="0"/>
              <a:t> is finished, </a:t>
            </a:r>
            <a:r>
              <a:rPr lang="en-US" i="1" dirty="0" smtClean="0"/>
              <a:t>P</a:t>
            </a:r>
            <a:r>
              <a:rPr lang="en-US" i="1" baseline="-25000" dirty="0" smtClean="0"/>
              <a:t>i</a:t>
            </a:r>
            <a:r>
              <a:rPr lang="en-US" dirty="0" smtClean="0"/>
              <a:t> can obtain needed resources, execute, return allocated resources, and terminate</a:t>
            </a:r>
          </a:p>
          <a:p>
            <a:pPr lvl="1"/>
            <a:r>
              <a:rPr lang="en-US" dirty="0" smtClean="0"/>
              <a:t>When </a:t>
            </a:r>
            <a:r>
              <a:rPr lang="en-US" i="1" dirty="0" smtClean="0"/>
              <a:t>P</a:t>
            </a:r>
            <a:r>
              <a:rPr lang="en-US" i="1" baseline="-25000" dirty="0" smtClean="0"/>
              <a:t>i</a:t>
            </a:r>
            <a:r>
              <a:rPr lang="en-US" dirty="0" smtClean="0"/>
              <a:t> terminates, </a:t>
            </a:r>
            <a:r>
              <a:rPr lang="en-US" i="1" dirty="0" smtClean="0"/>
              <a:t>P</a:t>
            </a:r>
            <a:r>
              <a:rPr lang="en-US" i="1" baseline="-25000" dirty="0" smtClean="0"/>
              <a:t>i </a:t>
            </a:r>
            <a:r>
              <a:rPr lang="en-US" baseline="-25000" dirty="0" smtClean="0"/>
              <a:t>+1</a:t>
            </a:r>
            <a:r>
              <a:rPr lang="en-US" dirty="0" smtClean="0"/>
              <a:t> can obtain its needed resources, and so on </a:t>
            </a:r>
          </a:p>
        </p:txBody>
      </p:sp>
    </p:spTree>
    <p:extLst>
      <p:ext uri="{BB962C8B-B14F-4D97-AF65-F5344CB8AC3E}">
        <p14:creationId xmlns:p14="http://schemas.microsoft.com/office/powerpoint/2010/main" val="1882575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Basic Facts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27088" y="1411288"/>
            <a:ext cx="7459662" cy="4414837"/>
          </a:xfrm>
        </p:spPr>
        <p:txBody>
          <a:bodyPr/>
          <a:lstStyle/>
          <a:p>
            <a:r>
              <a:rPr lang="en-US" smtClean="0"/>
              <a:t>If a system is in safe state </a:t>
            </a:r>
            <a:r>
              <a:rPr lang="en-US" smtClean="0">
                <a:sym typeface="Symbol" pitchFamily="18" charset="2"/>
              </a:rPr>
              <a:t> no deadlocks</a:t>
            </a:r>
            <a:br>
              <a:rPr lang="en-US" smtClean="0">
                <a:sym typeface="Symbol" pitchFamily="18" charset="2"/>
              </a:rPr>
            </a:br>
            <a:endParaRPr lang="en-US" smtClean="0">
              <a:sym typeface="Symbol" pitchFamily="18" charset="2"/>
            </a:endParaRPr>
          </a:p>
          <a:p>
            <a:r>
              <a:rPr lang="en-US" smtClean="0">
                <a:sym typeface="Symbol" pitchFamily="18" charset="2"/>
              </a:rPr>
              <a:t>If a system is in unsafe state  possibility of deadlock</a:t>
            </a:r>
            <a:br>
              <a:rPr lang="en-US" smtClean="0">
                <a:sym typeface="Symbol" pitchFamily="18" charset="2"/>
              </a:rPr>
            </a:br>
            <a:endParaRPr lang="en-US" smtClean="0">
              <a:sym typeface="Symbol" pitchFamily="18" charset="2"/>
            </a:endParaRPr>
          </a:p>
          <a:p>
            <a:r>
              <a:rPr lang="en-US" smtClean="0">
                <a:sym typeface="Symbol" pitchFamily="18" charset="2"/>
              </a:rPr>
              <a:t>Avoidance  ensure that a system will never enter an unsafe state.</a:t>
            </a:r>
          </a:p>
        </p:txBody>
      </p:sp>
    </p:spTree>
    <p:extLst>
      <p:ext uri="{BB962C8B-B14F-4D97-AF65-F5344CB8AC3E}">
        <p14:creationId xmlns:p14="http://schemas.microsoft.com/office/powerpoint/2010/main" val="1801282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>
          <a:xfrm>
            <a:off x="846138" y="277813"/>
            <a:ext cx="7840662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smtClean="0"/>
              <a:t>Safe, Unsafe, Deadlock State </a:t>
            </a:r>
          </a:p>
        </p:txBody>
      </p:sp>
      <p:pic>
        <p:nvPicPr>
          <p:cNvPr id="22531" name="Picture 4"/>
          <p:cNvPicPr>
            <a:picLocks noChangeAspect="1" noChangeArrowheads="1"/>
          </p:cNvPicPr>
          <p:nvPr/>
        </p:nvPicPr>
        <p:blipFill>
          <a:blip r:embed="rId3"/>
          <a:srcRect l="13437" t="1572" r="13683" b="2194"/>
          <a:stretch>
            <a:fillRect/>
          </a:stretch>
        </p:blipFill>
        <p:spPr bwMode="auto">
          <a:xfrm>
            <a:off x="2282825" y="1716088"/>
            <a:ext cx="4391025" cy="4348162"/>
          </a:xfrm>
          <a:prstGeom prst="rect">
            <a:avLst/>
          </a:prstGeom>
          <a:noFill/>
          <a:ln w="38100" cmpd="dbl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184715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Creation of PCB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1295400"/>
            <a:ext cx="1433512" cy="7071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267200" y="1524000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Shell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4267200" y="1350286"/>
            <a:ext cx="609600" cy="707114"/>
          </a:xfrm>
          <a:prstGeom prst="ellipse">
            <a:avLst/>
          </a:prstGeom>
          <a:solidFill>
            <a:schemeClr val="lt1">
              <a:alpha val="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>
            <a:stCxn id="5" idx="3"/>
          </p:cNvCxnSpPr>
          <p:nvPr/>
        </p:nvCxnSpPr>
        <p:spPr>
          <a:xfrm flipH="1">
            <a:off x="4024312" y="1953846"/>
            <a:ext cx="332162" cy="56075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5" idx="5"/>
          </p:cNvCxnSpPr>
          <p:nvPr/>
        </p:nvCxnSpPr>
        <p:spPr>
          <a:xfrm>
            <a:off x="4787526" y="1953846"/>
            <a:ext cx="317874" cy="48455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/>
          <p:cNvSpPr/>
          <p:nvPr/>
        </p:nvSpPr>
        <p:spPr>
          <a:xfrm>
            <a:off x="3581400" y="2493286"/>
            <a:ext cx="609600" cy="707114"/>
          </a:xfrm>
          <a:prstGeom prst="ellipse">
            <a:avLst/>
          </a:prstGeom>
          <a:solidFill>
            <a:schemeClr val="lt1">
              <a:alpha val="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4876800" y="2493286"/>
            <a:ext cx="609600" cy="707114"/>
          </a:xfrm>
          <a:prstGeom prst="ellipse">
            <a:avLst/>
          </a:prstGeom>
          <a:solidFill>
            <a:schemeClr val="lt1">
              <a:alpha val="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876800" y="2667000"/>
            <a:ext cx="6923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Shell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581400" y="266700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Child</a:t>
            </a:r>
            <a:endParaRPr lang="en-US" dirty="0"/>
          </a:p>
        </p:txBody>
      </p:sp>
      <p:cxnSp>
        <p:nvCxnSpPr>
          <p:cNvPr id="15" name="Straight Arrow Connector 14"/>
          <p:cNvCxnSpPr/>
          <p:nvPr/>
        </p:nvCxnSpPr>
        <p:spPr>
          <a:xfrm flipH="1">
            <a:off x="3429000" y="3200400"/>
            <a:ext cx="304800" cy="533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895600" y="2362200"/>
            <a:ext cx="1066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Create initial PCB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3086100" y="3733800"/>
            <a:ext cx="1181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Exce</a:t>
            </a:r>
            <a:r>
              <a:rPr lang="en-US" dirty="0" smtClean="0"/>
              <a:t>()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1950244" y="1447800"/>
            <a:ext cx="18597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a.out</a:t>
            </a:r>
            <a:endParaRPr lang="en-US" dirty="0"/>
          </a:p>
        </p:txBody>
      </p:sp>
      <p:cxnSp>
        <p:nvCxnSpPr>
          <p:cNvPr id="20" name="Straight Arrow Connector 19"/>
          <p:cNvCxnSpPr>
            <a:stCxn id="17" idx="2"/>
          </p:cNvCxnSpPr>
          <p:nvPr/>
        </p:nvCxnSpPr>
        <p:spPr>
          <a:xfrm>
            <a:off x="3676650" y="4103132"/>
            <a:ext cx="514350" cy="24026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4191000" y="4223266"/>
            <a:ext cx="3505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Loader (Loads program image in memory) </a:t>
            </a:r>
            <a:endParaRPr lang="en-US" dirty="0"/>
          </a:p>
        </p:txBody>
      </p:sp>
      <p:cxnSp>
        <p:nvCxnSpPr>
          <p:cNvPr id="25" name="Straight Arrow Connector 24"/>
          <p:cNvCxnSpPr/>
          <p:nvPr/>
        </p:nvCxnSpPr>
        <p:spPr>
          <a:xfrm>
            <a:off x="4787526" y="4869597"/>
            <a:ext cx="0" cy="23580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4191000" y="5105400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Update PCB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4114800" y="5791200"/>
            <a:ext cx="19056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Insert in ready queue</a:t>
            </a:r>
            <a:endParaRPr lang="en-US" dirty="0"/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4787526" y="5486400"/>
            <a:ext cx="0" cy="34873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72" name="TextBox 3071"/>
          <p:cNvSpPr txBox="1"/>
          <p:nvPr/>
        </p:nvSpPr>
        <p:spPr>
          <a:xfrm>
            <a:off x="6096000" y="5835134"/>
            <a:ext cx="175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Allocate CPU</a:t>
            </a:r>
            <a:endParaRPr lang="en-US" dirty="0"/>
          </a:p>
        </p:txBody>
      </p:sp>
      <p:cxnSp>
        <p:nvCxnSpPr>
          <p:cNvPr id="3075" name="Straight Arrow Connector 3074"/>
          <p:cNvCxnSpPr>
            <a:endCxn id="3072" idx="1"/>
          </p:cNvCxnSpPr>
          <p:nvPr/>
        </p:nvCxnSpPr>
        <p:spPr>
          <a:xfrm flipV="1">
            <a:off x="5638800" y="6019800"/>
            <a:ext cx="457200" cy="9456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76" name="TextBox 3075"/>
          <p:cNvSpPr txBox="1"/>
          <p:nvPr/>
        </p:nvSpPr>
        <p:spPr>
          <a:xfrm>
            <a:off x="6096000" y="5290066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Context switch </a:t>
            </a:r>
            <a:endParaRPr lang="en-US" dirty="0"/>
          </a:p>
        </p:txBody>
      </p:sp>
      <p:cxnSp>
        <p:nvCxnSpPr>
          <p:cNvPr id="3078" name="Straight Arrow Connector 3077"/>
          <p:cNvCxnSpPr/>
          <p:nvPr/>
        </p:nvCxnSpPr>
        <p:spPr>
          <a:xfrm flipV="1">
            <a:off x="6705600" y="5518666"/>
            <a:ext cx="0" cy="34873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0" name="Straight Arrow Connector 3079"/>
          <p:cNvCxnSpPr>
            <a:stCxn id="3076" idx="1"/>
          </p:cNvCxnSpPr>
          <p:nvPr/>
        </p:nvCxnSpPr>
        <p:spPr>
          <a:xfrm flipH="1" flipV="1">
            <a:off x="5486400" y="5290066"/>
            <a:ext cx="609600" cy="18466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2389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304800" y="1676400"/>
            <a:ext cx="80772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Three processes P0, P1, P2</a:t>
            </a:r>
          </a:p>
          <a:p>
            <a:endParaRPr lang="en-US" dirty="0"/>
          </a:p>
          <a:p>
            <a:r>
              <a:rPr lang="en-US" dirty="0" smtClean="0"/>
              <a:t>Resource R=12</a:t>
            </a:r>
          </a:p>
          <a:p>
            <a:r>
              <a:rPr lang="en-US" dirty="0" smtClean="0"/>
              <a:t>State at time t</a:t>
            </a:r>
            <a:r>
              <a:rPr lang="en-US" baseline="-25000" dirty="0" smtClean="0"/>
              <a:t>0</a:t>
            </a:r>
          </a:p>
          <a:p>
            <a:endParaRPr lang="en-US" dirty="0" smtClean="0"/>
          </a:p>
          <a:p>
            <a:r>
              <a:rPr lang="en-US" dirty="0"/>
              <a:t>	</a:t>
            </a:r>
            <a:r>
              <a:rPr lang="en-US" dirty="0" smtClean="0"/>
              <a:t>Maximum need 	Current allocation</a:t>
            </a:r>
            <a:endParaRPr lang="en-US" dirty="0"/>
          </a:p>
          <a:p>
            <a:r>
              <a:rPr lang="en-US" dirty="0" smtClean="0"/>
              <a:t>P0	10			5</a:t>
            </a:r>
          </a:p>
          <a:p>
            <a:r>
              <a:rPr lang="en-US" dirty="0" smtClean="0"/>
              <a:t>P1	4			2</a:t>
            </a:r>
          </a:p>
          <a:p>
            <a:r>
              <a:rPr lang="en-US" dirty="0" smtClean="0"/>
              <a:t>P2	9			2</a:t>
            </a:r>
          </a:p>
          <a:p>
            <a:endParaRPr lang="en-US" dirty="0"/>
          </a:p>
          <a:p>
            <a:r>
              <a:rPr lang="en-US" dirty="0" smtClean="0"/>
              <a:t>Free resource = 3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4876800"/>
            <a:ext cx="807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Safe sequence &lt;P1, P0, P2&gt;			</a:t>
            </a:r>
            <a:r>
              <a:rPr lang="en-US" b="1" dirty="0" smtClean="0"/>
              <a:t>Safe state	</a:t>
            </a:r>
            <a:endParaRPr lang="en-US" b="1" dirty="0"/>
          </a:p>
        </p:txBody>
      </p:sp>
      <p:sp>
        <p:nvSpPr>
          <p:cNvPr id="6" name="TextBox 5"/>
          <p:cNvSpPr txBox="1"/>
          <p:nvPr/>
        </p:nvSpPr>
        <p:spPr>
          <a:xfrm>
            <a:off x="304800" y="5486400"/>
            <a:ext cx="7543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State at time t</a:t>
            </a:r>
            <a:r>
              <a:rPr lang="en-US" baseline="-25000" dirty="0" smtClean="0"/>
              <a:t>1</a:t>
            </a:r>
          </a:p>
          <a:p>
            <a:r>
              <a:rPr lang="en-US" dirty="0" smtClean="0"/>
              <a:t>Allocate one resource to P2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0358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>
          <a:xfrm>
            <a:off x="1041400" y="277813"/>
            <a:ext cx="7645400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smtClean="0"/>
              <a:t>Avoidance algorithms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27088" y="1439863"/>
            <a:ext cx="6659562" cy="4483100"/>
          </a:xfrm>
        </p:spPr>
        <p:txBody>
          <a:bodyPr/>
          <a:lstStyle/>
          <a:p>
            <a:r>
              <a:rPr lang="en-US" smtClean="0"/>
              <a:t>Single instance of a resource type</a:t>
            </a:r>
          </a:p>
          <a:p>
            <a:pPr lvl="1"/>
            <a:r>
              <a:rPr lang="en-US" smtClean="0"/>
              <a:t>Use a resource-allocation graph</a:t>
            </a:r>
          </a:p>
          <a:p>
            <a:endParaRPr lang="en-US" smtClean="0"/>
          </a:p>
          <a:p>
            <a:r>
              <a:rPr lang="en-US" smtClean="0"/>
              <a:t>Multiple instances of a resource type</a:t>
            </a:r>
          </a:p>
          <a:p>
            <a:pPr lvl="1"/>
            <a:r>
              <a:rPr lang="en-US" smtClean="0"/>
              <a:t> Use the banker’s algorithm</a:t>
            </a:r>
          </a:p>
        </p:txBody>
      </p:sp>
    </p:spTree>
    <p:extLst>
      <p:ext uri="{BB962C8B-B14F-4D97-AF65-F5344CB8AC3E}">
        <p14:creationId xmlns:p14="http://schemas.microsoft.com/office/powerpoint/2010/main" val="1916239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>
          <a:xfrm>
            <a:off x="1041400" y="277813"/>
            <a:ext cx="7645400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smtClean="0"/>
              <a:t>Avoidance algorithms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27088" y="1439863"/>
            <a:ext cx="6659562" cy="4483100"/>
          </a:xfrm>
        </p:spPr>
        <p:txBody>
          <a:bodyPr/>
          <a:lstStyle/>
          <a:p>
            <a:r>
              <a:rPr lang="en-US" smtClean="0"/>
              <a:t>Single instance of a resource type</a:t>
            </a:r>
          </a:p>
          <a:p>
            <a:pPr lvl="1"/>
            <a:r>
              <a:rPr lang="en-US" smtClean="0"/>
              <a:t>Use a resource-allocation graph</a:t>
            </a:r>
          </a:p>
          <a:p>
            <a:endParaRPr lang="en-US" smtClean="0"/>
          </a:p>
          <a:p>
            <a:r>
              <a:rPr lang="en-US" smtClean="0"/>
              <a:t>Multiple instances of a resource type</a:t>
            </a:r>
          </a:p>
          <a:p>
            <a:pPr lvl="1"/>
            <a:r>
              <a:rPr lang="en-US" smtClean="0"/>
              <a:t> Use the banker’s algorithm</a:t>
            </a:r>
          </a:p>
        </p:txBody>
      </p:sp>
    </p:spTree>
    <p:extLst>
      <p:ext uri="{BB962C8B-B14F-4D97-AF65-F5344CB8AC3E}">
        <p14:creationId xmlns:p14="http://schemas.microsoft.com/office/powerpoint/2010/main" val="3396091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>
          <a:xfrm>
            <a:off x="855663" y="277813"/>
            <a:ext cx="7831137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smtClean="0"/>
              <a:t>Resource-Allocation Graph Scheme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27088" y="1439863"/>
            <a:ext cx="7515225" cy="4483100"/>
          </a:xfrm>
        </p:spPr>
        <p:txBody>
          <a:bodyPr>
            <a:normAutofit fontScale="77500" lnSpcReduction="20000"/>
          </a:bodyPr>
          <a:lstStyle/>
          <a:p>
            <a:r>
              <a:rPr lang="en-US" b="1" dirty="0" smtClean="0">
                <a:solidFill>
                  <a:srgbClr val="3366FF"/>
                </a:solidFill>
              </a:rPr>
              <a:t>Claim edge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i="1" dirty="0" smtClean="0"/>
              <a:t>P</a:t>
            </a:r>
            <a:r>
              <a:rPr lang="en-US" i="1" baseline="-25000" dirty="0" smtClean="0"/>
              <a:t>i</a:t>
            </a:r>
            <a:r>
              <a:rPr lang="en-US" dirty="0" smtClean="0"/>
              <a:t> </a:t>
            </a:r>
            <a:r>
              <a:rPr lang="en-US" dirty="0" smtClean="0">
                <a:sym typeface="Symbol" pitchFamily="18" charset="2"/>
              </a:rPr>
              <a:t> </a:t>
            </a:r>
            <a:r>
              <a:rPr lang="en-US" i="1" dirty="0" err="1" smtClean="0">
                <a:sym typeface="Symbol" pitchFamily="18" charset="2"/>
              </a:rPr>
              <a:t>R</a:t>
            </a:r>
            <a:r>
              <a:rPr lang="en-US" i="1" baseline="-25000" dirty="0" err="1" smtClean="0">
                <a:sym typeface="Symbol" pitchFamily="18" charset="2"/>
              </a:rPr>
              <a:t>j</a:t>
            </a:r>
            <a:r>
              <a:rPr lang="en-US" dirty="0" smtClean="0">
                <a:sym typeface="Symbol" pitchFamily="18" charset="2"/>
              </a:rPr>
              <a:t> indicated that process </a:t>
            </a:r>
            <a:r>
              <a:rPr lang="en-US" i="1" dirty="0" err="1" smtClean="0">
                <a:sym typeface="Symbol" pitchFamily="18" charset="2"/>
              </a:rPr>
              <a:t>P</a:t>
            </a:r>
            <a:r>
              <a:rPr lang="en-US" i="1" baseline="-25000" dirty="0" err="1" smtClean="0">
                <a:sym typeface="Symbol" pitchFamily="18" charset="2"/>
              </a:rPr>
              <a:t>j</a:t>
            </a:r>
            <a:r>
              <a:rPr lang="en-US" dirty="0" smtClean="0">
                <a:sym typeface="Symbol" pitchFamily="18" charset="2"/>
              </a:rPr>
              <a:t> may request resource </a:t>
            </a:r>
            <a:r>
              <a:rPr lang="en-US" i="1" dirty="0" err="1" smtClean="0">
                <a:sym typeface="Symbol" pitchFamily="18" charset="2"/>
              </a:rPr>
              <a:t>R</a:t>
            </a:r>
            <a:r>
              <a:rPr lang="en-US" i="1" baseline="-25000" dirty="0" err="1" smtClean="0">
                <a:sym typeface="Symbol" pitchFamily="18" charset="2"/>
              </a:rPr>
              <a:t>j</a:t>
            </a:r>
            <a:r>
              <a:rPr lang="en-US" dirty="0" smtClean="0">
                <a:sym typeface="Symbol" pitchFamily="18" charset="2"/>
              </a:rPr>
              <a:t>; represented by a dashed line</a:t>
            </a:r>
            <a:br>
              <a:rPr lang="en-US" dirty="0" smtClean="0">
                <a:sym typeface="Symbol" pitchFamily="18" charset="2"/>
              </a:rPr>
            </a:br>
            <a:endParaRPr lang="en-US" dirty="0" smtClean="0">
              <a:sym typeface="Symbol" pitchFamily="18" charset="2"/>
            </a:endParaRPr>
          </a:p>
          <a:p>
            <a:r>
              <a:rPr lang="en-US" dirty="0" smtClean="0">
                <a:sym typeface="Symbol" pitchFamily="18" charset="2"/>
              </a:rPr>
              <a:t>Claim edge converts to request edge when a process requests a resource</a:t>
            </a:r>
            <a:br>
              <a:rPr lang="en-US" dirty="0" smtClean="0">
                <a:sym typeface="Symbol" pitchFamily="18" charset="2"/>
              </a:rPr>
            </a:br>
            <a:endParaRPr lang="en-US" dirty="0" smtClean="0">
              <a:sym typeface="Symbol" pitchFamily="18" charset="2"/>
            </a:endParaRPr>
          </a:p>
          <a:p>
            <a:r>
              <a:rPr lang="en-US" dirty="0" smtClean="0">
                <a:sym typeface="Symbol" pitchFamily="18" charset="2"/>
              </a:rPr>
              <a:t>Request edge converted to an assignment edge when the  resource is allocated to the process</a:t>
            </a:r>
          </a:p>
          <a:p>
            <a:pPr>
              <a:buFont typeface="Monotype Sorts" charset="2"/>
              <a:buNone/>
            </a:pPr>
            <a:endParaRPr lang="en-US" dirty="0" smtClean="0">
              <a:sym typeface="Symbol" pitchFamily="18" charset="2"/>
            </a:endParaRPr>
          </a:p>
          <a:p>
            <a:r>
              <a:rPr lang="en-US" dirty="0" smtClean="0">
                <a:sym typeface="Symbol" pitchFamily="18" charset="2"/>
              </a:rPr>
              <a:t>When a resource is released by a process, assignment edge reconverts to a claim edge</a:t>
            </a:r>
            <a:br>
              <a:rPr lang="en-US" dirty="0" smtClean="0">
                <a:sym typeface="Symbol" pitchFamily="18" charset="2"/>
              </a:rPr>
            </a:br>
            <a:endParaRPr lang="en-US" dirty="0" smtClean="0">
              <a:sym typeface="Symbol" pitchFamily="18" charset="2"/>
            </a:endParaRPr>
          </a:p>
          <a:p>
            <a:r>
              <a:rPr lang="en-US" dirty="0" smtClean="0">
                <a:sym typeface="Symbol" pitchFamily="18" charset="2"/>
              </a:rPr>
              <a:t>Resources must be claimed </a:t>
            </a:r>
            <a:r>
              <a:rPr lang="en-US" i="1" dirty="0" smtClean="0">
                <a:sym typeface="Symbol" pitchFamily="18" charset="2"/>
              </a:rPr>
              <a:t>a priori</a:t>
            </a:r>
            <a:r>
              <a:rPr lang="en-US" dirty="0" smtClean="0">
                <a:sym typeface="Symbol" pitchFamily="18" charset="2"/>
              </a:rPr>
              <a:t> in the system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266518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>
          <a:xfrm>
            <a:off x="741363" y="404813"/>
            <a:ext cx="8224837" cy="4572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smtClean="0"/>
              <a:t>Resource-Allocation Graph</a:t>
            </a:r>
          </a:p>
        </p:txBody>
      </p:sp>
      <p:pic>
        <p:nvPicPr>
          <p:cNvPr id="25603" name="Picture 4" descr="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740025" y="1427163"/>
            <a:ext cx="4116388" cy="417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3" name="Straight Arrow Connector 2"/>
          <p:cNvCxnSpPr/>
          <p:nvPr/>
        </p:nvCxnSpPr>
        <p:spPr>
          <a:xfrm>
            <a:off x="2514600" y="2133600"/>
            <a:ext cx="1143000" cy="609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143000" y="1752600"/>
            <a:ext cx="30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Assignment edge</a:t>
            </a:r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5943600" y="1937266"/>
            <a:ext cx="685800" cy="80593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943600" y="1535668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Request edge</a:t>
            </a:r>
            <a:endParaRPr lang="en-US" dirty="0"/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3276600" y="4343400"/>
            <a:ext cx="609600" cy="838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057400" y="51816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Claim edge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4193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>
          <a:xfrm>
            <a:off x="690563" y="401638"/>
            <a:ext cx="8243887" cy="4572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sz="2800" smtClean="0"/>
              <a:t>Unsafe State In Resource-Allocation Graph</a:t>
            </a:r>
          </a:p>
        </p:txBody>
      </p:sp>
      <p:pic>
        <p:nvPicPr>
          <p:cNvPr id="26627" name="Picture 4" descr="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384425" y="1230313"/>
            <a:ext cx="4337050" cy="4395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609600" y="5715000"/>
            <a:ext cx="69342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Suppose that process</a:t>
            </a:r>
            <a:r>
              <a:rPr lang="en-US" sz="2800" i="1" dirty="0"/>
              <a:t> </a:t>
            </a:r>
            <a:r>
              <a:rPr lang="en-US" sz="2800" i="1" dirty="0" smtClean="0"/>
              <a:t>P</a:t>
            </a:r>
            <a:r>
              <a:rPr lang="en-US" sz="2800" i="1" baseline="-25000" dirty="0"/>
              <a:t>2</a:t>
            </a:r>
            <a:r>
              <a:rPr lang="en-US" sz="2800" dirty="0" smtClean="0"/>
              <a:t> </a:t>
            </a:r>
            <a:r>
              <a:rPr lang="en-US" sz="2800" dirty="0"/>
              <a:t>requests a resource </a:t>
            </a:r>
            <a:r>
              <a:rPr lang="en-US" sz="2800" i="1" dirty="0" smtClean="0">
                <a:sym typeface="Symbol" pitchFamily="18" charset="2"/>
              </a:rPr>
              <a:t>R</a:t>
            </a:r>
            <a:r>
              <a:rPr lang="en-US" sz="2800" i="1" baseline="-25000" dirty="0">
                <a:sym typeface="Symbol" pitchFamily="18" charset="2"/>
              </a:rPr>
              <a:t>2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43716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>
          <a:xfrm>
            <a:off x="1030288" y="277813"/>
            <a:ext cx="7656512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smtClean="0"/>
              <a:t>Resource-Allocation Graph Algorithm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620838"/>
            <a:ext cx="8185150" cy="5237162"/>
          </a:xfrm>
        </p:spPr>
        <p:txBody>
          <a:bodyPr/>
          <a:lstStyle/>
          <a:p>
            <a:r>
              <a:rPr lang="en-US" dirty="0" smtClean="0"/>
              <a:t>Suppose that process</a:t>
            </a:r>
            <a:r>
              <a:rPr lang="en-US" i="1" dirty="0" smtClean="0"/>
              <a:t> P</a:t>
            </a:r>
            <a:r>
              <a:rPr lang="en-US" i="1" baseline="-25000" dirty="0" smtClean="0"/>
              <a:t>i</a:t>
            </a:r>
            <a:r>
              <a:rPr lang="en-US" dirty="0" smtClean="0"/>
              <a:t> requests a resource </a:t>
            </a:r>
            <a:r>
              <a:rPr lang="en-US" i="1" dirty="0" err="1" smtClean="0">
                <a:sym typeface="Symbol" pitchFamily="18" charset="2"/>
              </a:rPr>
              <a:t>R</a:t>
            </a:r>
            <a:r>
              <a:rPr lang="en-US" i="1" baseline="-25000" dirty="0" err="1" smtClean="0">
                <a:sym typeface="Symbol" pitchFamily="18" charset="2"/>
              </a:rPr>
              <a:t>j</a:t>
            </a:r>
            <a:endParaRPr lang="en-US" i="1" baseline="-25000" dirty="0" smtClean="0">
              <a:sym typeface="Symbol" pitchFamily="18" charset="2"/>
            </a:endParaRPr>
          </a:p>
          <a:p>
            <a:endParaRPr lang="en-US" i="1" baseline="-25000" dirty="0" smtClean="0">
              <a:sym typeface="Symbol" pitchFamily="18" charset="2"/>
            </a:endParaRPr>
          </a:p>
          <a:p>
            <a:r>
              <a:rPr lang="en-US" dirty="0" smtClean="0">
                <a:sym typeface="Symbol" pitchFamily="18" charset="2"/>
              </a:rPr>
              <a:t>The request can be granted only if converting the request edge to an assignment edge </a:t>
            </a:r>
            <a:r>
              <a:rPr lang="en-US" b="1" dirty="0" smtClean="0">
                <a:sym typeface="Symbol" pitchFamily="18" charset="2"/>
              </a:rPr>
              <a:t>does not result in the formation of a cycle</a:t>
            </a:r>
            <a:r>
              <a:rPr lang="en-US" dirty="0" smtClean="0">
                <a:sym typeface="Symbol" pitchFamily="18" charset="2"/>
              </a:rPr>
              <a:t> in the resource allocation graph</a:t>
            </a:r>
          </a:p>
          <a:p>
            <a:endParaRPr lang="en-US" dirty="0">
              <a:sym typeface="Symbol" pitchFamily="18" charset="2"/>
            </a:endParaRPr>
          </a:p>
          <a:p>
            <a:r>
              <a:rPr lang="en-US" dirty="0" smtClean="0">
                <a:sym typeface="Symbol" pitchFamily="18" charset="2"/>
              </a:rPr>
              <a:t>If no cycle</a:t>
            </a:r>
          </a:p>
          <a:p>
            <a:pPr lvl="1"/>
            <a:r>
              <a:rPr lang="en-US" dirty="0" smtClean="0">
                <a:sym typeface="Symbol" pitchFamily="18" charset="2"/>
              </a:rPr>
              <a:t>Safe state </a:t>
            </a:r>
          </a:p>
        </p:txBody>
      </p:sp>
    </p:spTree>
    <p:extLst>
      <p:ext uri="{BB962C8B-B14F-4D97-AF65-F5344CB8AC3E}">
        <p14:creationId xmlns:p14="http://schemas.microsoft.com/office/powerpoint/2010/main" val="1777783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277813"/>
            <a:ext cx="7772400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smtClean="0"/>
              <a:t>Banker’s Algorithm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27088" y="1397000"/>
            <a:ext cx="7448550" cy="4441825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Multiple instances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Each process must a priori claim maximum use</a:t>
            </a:r>
          </a:p>
          <a:p>
            <a:endParaRPr lang="en-US" dirty="0"/>
          </a:p>
          <a:p>
            <a:r>
              <a:rPr lang="en-US" dirty="0" smtClean="0"/>
              <a:t>When a process requests a set of resources</a:t>
            </a:r>
          </a:p>
          <a:p>
            <a:pPr lvl="1"/>
            <a:r>
              <a:rPr lang="en-US" dirty="0" smtClean="0"/>
              <a:t>System decides whether the allocation is safe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When a process requests a resource </a:t>
            </a:r>
          </a:p>
          <a:p>
            <a:pPr lvl="1"/>
            <a:r>
              <a:rPr lang="en-US" dirty="0" smtClean="0"/>
              <a:t>it may have to wait  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When a process gets all its resources it must return them in a finite amount of time</a:t>
            </a:r>
          </a:p>
        </p:txBody>
      </p:sp>
    </p:spTree>
    <p:extLst>
      <p:ext uri="{BB962C8B-B14F-4D97-AF65-F5344CB8AC3E}">
        <p14:creationId xmlns:p14="http://schemas.microsoft.com/office/powerpoint/2010/main" val="969846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>
          <a:xfrm>
            <a:off x="1001713" y="422275"/>
            <a:ext cx="7586662" cy="4318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sz="2800" smtClean="0"/>
              <a:t>Data Structures for the Banker’s Algorithm 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843088"/>
            <a:ext cx="8334375" cy="4387850"/>
          </a:xfrm>
        </p:spPr>
        <p:txBody>
          <a:bodyPr>
            <a:normAutofit fontScale="85000" lnSpcReduction="10000"/>
          </a:bodyPr>
          <a:lstStyle/>
          <a:p>
            <a:r>
              <a:rPr lang="en-US" b="1" dirty="0" smtClean="0"/>
              <a:t>Available</a:t>
            </a:r>
            <a:r>
              <a:rPr lang="en-US" i="1" dirty="0" smtClean="0"/>
              <a:t>:</a:t>
            </a:r>
            <a:r>
              <a:rPr lang="en-US" dirty="0" smtClean="0"/>
              <a:t>  Vector of length </a:t>
            </a:r>
            <a:r>
              <a:rPr lang="en-US" i="1" dirty="0" smtClean="0"/>
              <a:t>m</a:t>
            </a:r>
            <a:r>
              <a:rPr lang="en-US" dirty="0" smtClean="0"/>
              <a:t>. If available [</a:t>
            </a:r>
            <a:r>
              <a:rPr lang="en-US" i="1" dirty="0" smtClean="0"/>
              <a:t>j</a:t>
            </a:r>
            <a:r>
              <a:rPr lang="en-US" dirty="0" smtClean="0"/>
              <a:t>] = </a:t>
            </a:r>
            <a:r>
              <a:rPr lang="en-US" i="1" dirty="0" smtClean="0"/>
              <a:t>k</a:t>
            </a:r>
            <a:r>
              <a:rPr lang="en-US" dirty="0" smtClean="0"/>
              <a:t>, there are</a:t>
            </a:r>
            <a:r>
              <a:rPr lang="en-US" i="1" dirty="0" smtClean="0"/>
              <a:t> k</a:t>
            </a:r>
            <a:r>
              <a:rPr lang="en-US" dirty="0" smtClean="0"/>
              <a:t> instances of resource type </a:t>
            </a:r>
            <a:r>
              <a:rPr lang="en-US" i="1" dirty="0" err="1" smtClean="0"/>
              <a:t>R</a:t>
            </a:r>
            <a:r>
              <a:rPr lang="en-US" i="1" baseline="-25000" dirty="0" err="1" smtClean="0"/>
              <a:t>j</a:t>
            </a:r>
            <a:r>
              <a:rPr lang="en-US" baseline="-25000" dirty="0" smtClean="0"/>
              <a:t>  </a:t>
            </a:r>
            <a:r>
              <a:rPr lang="en-US" dirty="0" smtClean="0"/>
              <a:t>available</a:t>
            </a:r>
          </a:p>
          <a:p>
            <a:endParaRPr lang="en-US" sz="800" dirty="0" smtClean="0"/>
          </a:p>
          <a:p>
            <a:r>
              <a:rPr lang="en-US" b="1" dirty="0" smtClean="0">
                <a:solidFill>
                  <a:srgbClr val="000000"/>
                </a:solidFill>
              </a:rPr>
              <a:t>Max</a:t>
            </a:r>
            <a:r>
              <a:rPr lang="en-US" i="1" dirty="0" smtClean="0"/>
              <a:t>: n x m</a:t>
            </a:r>
            <a:r>
              <a:rPr lang="en-US" dirty="0" smtClean="0"/>
              <a:t> matrix.  If </a:t>
            </a:r>
            <a:r>
              <a:rPr lang="en-US" i="1" dirty="0" smtClean="0"/>
              <a:t>Max </a:t>
            </a:r>
            <a:r>
              <a:rPr lang="en-US" dirty="0" smtClean="0"/>
              <a:t>[</a:t>
            </a:r>
            <a:r>
              <a:rPr lang="en-US" i="1" dirty="0" err="1" smtClean="0"/>
              <a:t>i,j</a:t>
            </a:r>
            <a:r>
              <a:rPr lang="en-US" dirty="0" smtClean="0"/>
              <a:t>] = </a:t>
            </a:r>
            <a:r>
              <a:rPr lang="en-US" i="1" dirty="0" smtClean="0"/>
              <a:t>k</a:t>
            </a:r>
            <a:r>
              <a:rPr lang="en-US" dirty="0" smtClean="0"/>
              <a:t>, then process </a:t>
            </a:r>
            <a:r>
              <a:rPr lang="en-US" i="1" dirty="0" smtClean="0"/>
              <a:t>P</a:t>
            </a:r>
            <a:r>
              <a:rPr lang="en-US" i="1" baseline="-25000" dirty="0" smtClean="0"/>
              <a:t>i</a:t>
            </a:r>
            <a:r>
              <a:rPr lang="en-US" i="1" dirty="0" smtClean="0"/>
              <a:t> </a:t>
            </a:r>
            <a:r>
              <a:rPr lang="en-US" dirty="0" smtClean="0"/>
              <a:t>may request at most</a:t>
            </a:r>
            <a:r>
              <a:rPr lang="en-US" i="1" dirty="0" smtClean="0"/>
              <a:t> k </a:t>
            </a:r>
            <a:r>
              <a:rPr lang="en-US" dirty="0" smtClean="0"/>
              <a:t>instances of resource type </a:t>
            </a:r>
            <a:r>
              <a:rPr lang="en-US" i="1" dirty="0" err="1" smtClean="0"/>
              <a:t>R</a:t>
            </a:r>
            <a:r>
              <a:rPr lang="en-US" i="1" baseline="-25000" dirty="0" err="1" smtClean="0"/>
              <a:t>j</a:t>
            </a:r>
            <a:endParaRPr lang="en-US" i="1" baseline="-25000" dirty="0" smtClean="0"/>
          </a:p>
          <a:p>
            <a:endParaRPr lang="en-US" sz="800" i="1" baseline="-25000" dirty="0" smtClean="0"/>
          </a:p>
          <a:p>
            <a:r>
              <a:rPr lang="en-US" b="1" dirty="0" smtClean="0">
                <a:solidFill>
                  <a:srgbClr val="000000"/>
                </a:solidFill>
              </a:rPr>
              <a:t>Allocation</a:t>
            </a:r>
            <a:r>
              <a:rPr lang="en-US" i="1" dirty="0" smtClean="0"/>
              <a:t>:  n </a:t>
            </a:r>
            <a:r>
              <a:rPr lang="en-US" dirty="0" smtClean="0"/>
              <a:t>x</a:t>
            </a:r>
            <a:r>
              <a:rPr lang="en-US" i="1" dirty="0" smtClean="0"/>
              <a:t> m</a:t>
            </a:r>
            <a:r>
              <a:rPr lang="en-US" dirty="0" smtClean="0"/>
              <a:t> matrix.  If Allocation[</a:t>
            </a:r>
            <a:r>
              <a:rPr lang="en-US" i="1" dirty="0" err="1" smtClean="0"/>
              <a:t>i,j</a:t>
            </a:r>
            <a:r>
              <a:rPr lang="en-US" dirty="0" smtClean="0"/>
              <a:t>] = </a:t>
            </a:r>
            <a:r>
              <a:rPr lang="en-US" i="1" dirty="0" smtClean="0"/>
              <a:t>k</a:t>
            </a:r>
            <a:r>
              <a:rPr lang="en-US" dirty="0" smtClean="0"/>
              <a:t> then</a:t>
            </a:r>
            <a:r>
              <a:rPr lang="en-US" i="1" dirty="0" smtClean="0"/>
              <a:t> P</a:t>
            </a:r>
            <a:r>
              <a:rPr lang="en-US" i="1" baseline="-25000" dirty="0" smtClean="0"/>
              <a:t>i</a:t>
            </a:r>
            <a:r>
              <a:rPr lang="en-US" dirty="0" smtClean="0"/>
              <a:t> is currently allocated </a:t>
            </a:r>
            <a:r>
              <a:rPr lang="en-US" i="1" dirty="0" smtClean="0"/>
              <a:t>k</a:t>
            </a:r>
            <a:r>
              <a:rPr lang="en-US" dirty="0" smtClean="0"/>
              <a:t> instances of </a:t>
            </a:r>
            <a:r>
              <a:rPr lang="en-US" i="1" dirty="0" err="1" smtClean="0"/>
              <a:t>R</a:t>
            </a:r>
            <a:r>
              <a:rPr lang="en-US" i="1" baseline="-25000" dirty="0" err="1" smtClean="0"/>
              <a:t>j</a:t>
            </a:r>
            <a:endParaRPr lang="en-US" i="1" baseline="-25000" dirty="0" smtClean="0"/>
          </a:p>
          <a:p>
            <a:endParaRPr lang="en-US" sz="800" i="1" baseline="-25000" dirty="0" smtClean="0"/>
          </a:p>
          <a:p>
            <a:r>
              <a:rPr lang="en-US" b="1" dirty="0" smtClean="0">
                <a:solidFill>
                  <a:srgbClr val="000000"/>
                </a:solidFill>
              </a:rPr>
              <a:t>Need</a:t>
            </a:r>
            <a:r>
              <a:rPr lang="en-US" i="1" dirty="0" smtClean="0"/>
              <a:t>:  n </a:t>
            </a:r>
            <a:r>
              <a:rPr lang="en-US" dirty="0" smtClean="0"/>
              <a:t>x</a:t>
            </a:r>
            <a:r>
              <a:rPr lang="en-US" i="1" dirty="0" smtClean="0"/>
              <a:t> m</a:t>
            </a:r>
            <a:r>
              <a:rPr lang="en-US" dirty="0" smtClean="0"/>
              <a:t> matrix. If </a:t>
            </a:r>
            <a:r>
              <a:rPr lang="en-US" i="1" dirty="0" smtClean="0"/>
              <a:t>Need</a:t>
            </a:r>
            <a:r>
              <a:rPr lang="en-US" dirty="0" smtClean="0"/>
              <a:t>[</a:t>
            </a:r>
            <a:r>
              <a:rPr lang="en-US" i="1" dirty="0" err="1" smtClean="0"/>
              <a:t>i,j</a:t>
            </a:r>
            <a:r>
              <a:rPr lang="en-US" dirty="0" smtClean="0"/>
              <a:t>] =</a:t>
            </a:r>
            <a:r>
              <a:rPr lang="en-US" i="1" dirty="0" smtClean="0"/>
              <a:t> k</a:t>
            </a:r>
            <a:r>
              <a:rPr lang="en-US" dirty="0" smtClean="0"/>
              <a:t>, then</a:t>
            </a:r>
            <a:r>
              <a:rPr lang="en-US" i="1" dirty="0" smtClean="0"/>
              <a:t> P</a:t>
            </a:r>
            <a:r>
              <a:rPr lang="en-US" i="1" baseline="-25000" dirty="0" smtClean="0"/>
              <a:t>i</a:t>
            </a:r>
            <a:r>
              <a:rPr lang="en-US" dirty="0" smtClean="0"/>
              <a:t> may need </a:t>
            </a:r>
            <a:r>
              <a:rPr lang="en-US" i="1" dirty="0" smtClean="0"/>
              <a:t>k</a:t>
            </a:r>
            <a:r>
              <a:rPr lang="en-US" dirty="0" smtClean="0"/>
              <a:t> more instances of </a:t>
            </a:r>
            <a:r>
              <a:rPr lang="en-US" i="1" dirty="0" err="1" smtClean="0"/>
              <a:t>R</a:t>
            </a:r>
            <a:r>
              <a:rPr lang="en-US" i="1" baseline="-25000" dirty="0" err="1" smtClean="0"/>
              <a:t>j</a:t>
            </a:r>
            <a:r>
              <a:rPr lang="en-US" baseline="-25000" dirty="0" smtClean="0"/>
              <a:t> </a:t>
            </a:r>
            <a:r>
              <a:rPr lang="en-US" dirty="0" smtClean="0"/>
              <a:t>to complete its task</a:t>
            </a:r>
          </a:p>
          <a:p>
            <a:pPr lvl="2">
              <a:buFont typeface="Webdings" pitchFamily="18" charset="2"/>
              <a:buNone/>
            </a:pPr>
            <a:r>
              <a:rPr lang="en-US" dirty="0" smtClean="0"/>
              <a:t/>
            </a:r>
            <a:br>
              <a:rPr lang="en-US" dirty="0" smtClean="0"/>
            </a:br>
            <a:r>
              <a:rPr lang="en-US" b="1" i="1" dirty="0" smtClean="0"/>
              <a:t>Need</a:t>
            </a:r>
            <a:r>
              <a:rPr lang="en-US" b="1" dirty="0" smtClean="0"/>
              <a:t> [</a:t>
            </a:r>
            <a:r>
              <a:rPr lang="en-US" b="1" i="1" dirty="0" err="1" smtClean="0"/>
              <a:t>i,j</a:t>
            </a:r>
            <a:r>
              <a:rPr lang="en-US" b="1" i="1" dirty="0" smtClean="0"/>
              <a:t>]</a:t>
            </a:r>
            <a:r>
              <a:rPr lang="en-US" b="1" dirty="0" smtClean="0"/>
              <a:t> = </a:t>
            </a:r>
            <a:r>
              <a:rPr lang="en-US" b="1" i="1" dirty="0" smtClean="0"/>
              <a:t>Max</a:t>
            </a:r>
            <a:r>
              <a:rPr lang="en-US" b="1" dirty="0" smtClean="0"/>
              <a:t>[</a:t>
            </a:r>
            <a:r>
              <a:rPr lang="en-US" b="1" i="1" dirty="0" err="1" smtClean="0"/>
              <a:t>i,j</a:t>
            </a:r>
            <a:r>
              <a:rPr lang="en-US" b="1" dirty="0" smtClean="0"/>
              <a:t>] – </a:t>
            </a:r>
            <a:r>
              <a:rPr lang="en-US" b="1" i="1" dirty="0" smtClean="0"/>
              <a:t>Allocation</a:t>
            </a:r>
            <a:r>
              <a:rPr lang="en-US" b="1" dirty="0" smtClean="0"/>
              <a:t> [</a:t>
            </a:r>
            <a:r>
              <a:rPr lang="en-US" b="1" i="1" dirty="0" err="1" smtClean="0"/>
              <a:t>i,j</a:t>
            </a:r>
            <a:r>
              <a:rPr lang="en-US" b="1" dirty="0" smtClean="0"/>
              <a:t>]</a:t>
            </a:r>
          </a:p>
        </p:txBody>
      </p:sp>
      <p:sp>
        <p:nvSpPr>
          <p:cNvPr id="29700" name="Text Box 4"/>
          <p:cNvSpPr txBox="1">
            <a:spLocks noChangeArrowheads="1"/>
          </p:cNvSpPr>
          <p:nvPr/>
        </p:nvSpPr>
        <p:spPr bwMode="auto">
          <a:xfrm>
            <a:off x="809625" y="1408113"/>
            <a:ext cx="69342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Helvetica" pitchFamily="34" charset="0"/>
              </a:rPr>
              <a:t>Let </a:t>
            </a:r>
            <a:r>
              <a:rPr lang="en-US" i="1">
                <a:latin typeface="Helvetica" pitchFamily="34" charset="0"/>
              </a:rPr>
              <a:t>n</a:t>
            </a:r>
            <a:r>
              <a:rPr lang="en-US">
                <a:latin typeface="Helvetica" pitchFamily="34" charset="0"/>
              </a:rPr>
              <a:t> = number of processes, and </a:t>
            </a:r>
            <a:r>
              <a:rPr lang="en-US" i="1">
                <a:latin typeface="Helvetica" pitchFamily="34" charset="0"/>
              </a:rPr>
              <a:t>m </a:t>
            </a:r>
            <a:r>
              <a:rPr lang="en-US">
                <a:latin typeface="Helvetica" pitchFamily="34" charset="0"/>
              </a:rPr>
              <a:t>= number of resources types. </a:t>
            </a:r>
          </a:p>
        </p:txBody>
      </p:sp>
    </p:spTree>
    <p:extLst>
      <p:ext uri="{BB962C8B-B14F-4D97-AF65-F5344CB8AC3E}">
        <p14:creationId xmlns:p14="http://schemas.microsoft.com/office/powerpoint/2010/main" val="804699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225425"/>
            <a:ext cx="7772400" cy="62865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 smtClean="0"/>
              <a:t>Several Instances of a Resource Type</a:t>
            </a:r>
          </a:p>
        </p:txBody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371600"/>
            <a:ext cx="7820025" cy="4419600"/>
          </a:xfrm>
        </p:spPr>
        <p:txBody>
          <a:bodyPr>
            <a:noAutofit/>
          </a:bodyPr>
          <a:lstStyle/>
          <a:p>
            <a:r>
              <a:rPr lang="en-US" sz="2400" b="1" dirty="0" smtClean="0">
                <a:solidFill>
                  <a:srgbClr val="000000"/>
                </a:solidFill>
              </a:rPr>
              <a:t>Available</a:t>
            </a:r>
            <a:r>
              <a:rPr lang="en-US" sz="2400" i="1" dirty="0" smtClean="0"/>
              <a:t>:</a:t>
            </a:r>
            <a:r>
              <a:rPr lang="en-US" sz="2400" dirty="0" smtClean="0"/>
              <a:t>  A vector of length </a:t>
            </a:r>
            <a:r>
              <a:rPr lang="en-US" sz="2400" i="1" dirty="0" smtClean="0"/>
              <a:t>m</a:t>
            </a:r>
            <a:r>
              <a:rPr lang="en-US" sz="2400" dirty="0" smtClean="0"/>
              <a:t> indicates the number of available resources of each type.</a:t>
            </a:r>
          </a:p>
          <a:p>
            <a:pPr marL="0" indent="0">
              <a:buNone/>
            </a:pPr>
            <a:r>
              <a:rPr lang="en-US" sz="2400" dirty="0" smtClean="0"/>
              <a:t/>
            </a:r>
            <a:br>
              <a:rPr lang="en-US" sz="2400" dirty="0" smtClean="0"/>
            </a:br>
            <a:endParaRPr lang="en-US" sz="2400" dirty="0" smtClean="0"/>
          </a:p>
          <a:p>
            <a:r>
              <a:rPr lang="en-US" sz="2400" b="1" dirty="0" smtClean="0">
                <a:solidFill>
                  <a:srgbClr val="000000"/>
                </a:solidFill>
              </a:rPr>
              <a:t>Allocation</a:t>
            </a:r>
            <a:r>
              <a:rPr lang="en-US" sz="2400" i="1" dirty="0" smtClean="0"/>
              <a:t>:</a:t>
            </a:r>
            <a:r>
              <a:rPr lang="en-US" sz="2400" dirty="0" smtClean="0"/>
              <a:t>  An </a:t>
            </a:r>
            <a:r>
              <a:rPr lang="en-US" sz="2400" i="1" dirty="0" smtClean="0"/>
              <a:t>n </a:t>
            </a:r>
            <a:r>
              <a:rPr lang="en-US" sz="2400" dirty="0" smtClean="0"/>
              <a:t>x</a:t>
            </a:r>
            <a:r>
              <a:rPr lang="en-US" sz="2400" i="1" dirty="0" smtClean="0"/>
              <a:t> m</a:t>
            </a:r>
            <a:r>
              <a:rPr lang="en-US" sz="2400" dirty="0" smtClean="0"/>
              <a:t> matrix defines the number of resources of each type currently allocated to each process.</a:t>
            </a:r>
          </a:p>
          <a:p>
            <a:pPr marL="0" indent="0">
              <a:buNone/>
            </a:pPr>
            <a:r>
              <a:rPr lang="en-US" sz="2400" dirty="0" smtClean="0"/>
              <a:t/>
            </a:r>
            <a:br>
              <a:rPr lang="en-US" sz="2400" dirty="0" smtClean="0"/>
            </a:br>
            <a:endParaRPr lang="en-US" sz="2400" dirty="0" smtClean="0"/>
          </a:p>
          <a:p>
            <a:endParaRPr lang="en-US" sz="2400" b="1" dirty="0" smtClean="0">
              <a:solidFill>
                <a:srgbClr val="000000"/>
              </a:solidFill>
            </a:endParaRPr>
          </a:p>
          <a:p>
            <a:endParaRPr lang="en-US" sz="2400" b="1" dirty="0">
              <a:solidFill>
                <a:srgbClr val="000000"/>
              </a:solidFill>
            </a:endParaRPr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1066800" y="928688"/>
            <a:ext cx="69342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latin typeface="Helvetica" pitchFamily="34" charset="0"/>
              </a:rPr>
              <a:t>Let </a:t>
            </a:r>
            <a:r>
              <a:rPr lang="en-US" i="1" dirty="0">
                <a:latin typeface="Helvetica" pitchFamily="34" charset="0"/>
              </a:rPr>
              <a:t>n</a:t>
            </a:r>
            <a:r>
              <a:rPr lang="en-US" dirty="0">
                <a:latin typeface="Helvetica" pitchFamily="34" charset="0"/>
              </a:rPr>
              <a:t> = number of processes, and </a:t>
            </a:r>
            <a:r>
              <a:rPr lang="en-US" i="1" dirty="0">
                <a:latin typeface="Helvetica" pitchFamily="34" charset="0"/>
              </a:rPr>
              <a:t>m </a:t>
            </a:r>
            <a:r>
              <a:rPr lang="en-US" dirty="0">
                <a:latin typeface="Helvetica" pitchFamily="34" charset="0"/>
              </a:rPr>
              <a:t>= number of resources types. 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3176806"/>
              </p:ext>
            </p:extLst>
          </p:nvPr>
        </p:nvGraphicFramePr>
        <p:xfrm>
          <a:off x="1143000" y="3931920"/>
          <a:ext cx="2819400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4850"/>
                <a:gridCol w="704850"/>
                <a:gridCol w="704850"/>
                <a:gridCol w="704850"/>
              </a:tblGrid>
              <a:tr h="30786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0786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0786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6" name="Straight Arrow Connector 5"/>
          <p:cNvCxnSpPr/>
          <p:nvPr/>
        </p:nvCxnSpPr>
        <p:spPr>
          <a:xfrm>
            <a:off x="990600" y="3810000"/>
            <a:ext cx="28194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914400" y="3962400"/>
            <a:ext cx="0" cy="11430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81000" y="4038600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</a:t>
            </a:r>
            <a:r>
              <a:rPr lang="en-US" baseline="-25000" dirty="0" smtClean="0"/>
              <a:t>0</a:t>
            </a:r>
            <a:endParaRPr lang="en-US" baseline="-25000" dirty="0"/>
          </a:p>
        </p:txBody>
      </p:sp>
      <p:sp>
        <p:nvSpPr>
          <p:cNvPr id="14" name="TextBox 13"/>
          <p:cNvSpPr txBox="1"/>
          <p:nvPr/>
        </p:nvSpPr>
        <p:spPr>
          <a:xfrm>
            <a:off x="381000" y="4355068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</a:t>
            </a:r>
            <a:r>
              <a:rPr lang="en-US" baseline="-25000" dirty="0" smtClean="0"/>
              <a:t>1</a:t>
            </a:r>
            <a:endParaRPr lang="en-US" baseline="-25000" dirty="0"/>
          </a:p>
        </p:txBody>
      </p:sp>
      <p:sp>
        <p:nvSpPr>
          <p:cNvPr id="15" name="TextBox 14"/>
          <p:cNvSpPr txBox="1"/>
          <p:nvPr/>
        </p:nvSpPr>
        <p:spPr>
          <a:xfrm>
            <a:off x="381000" y="4659868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</a:t>
            </a:r>
            <a:r>
              <a:rPr lang="en-US" baseline="-25000" dirty="0" smtClean="0"/>
              <a:t>2</a:t>
            </a:r>
            <a:endParaRPr lang="en-US" baseline="-25000" dirty="0"/>
          </a:p>
        </p:txBody>
      </p:sp>
      <p:sp>
        <p:nvSpPr>
          <p:cNvPr id="17" name="TextBox 16"/>
          <p:cNvSpPr txBox="1"/>
          <p:nvPr/>
        </p:nvSpPr>
        <p:spPr>
          <a:xfrm>
            <a:off x="1295400" y="5040868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</a:t>
            </a:r>
            <a:r>
              <a:rPr lang="en-US" baseline="-25000" dirty="0" smtClean="0"/>
              <a:t>0</a:t>
            </a:r>
            <a:endParaRPr lang="en-US" baseline="-25000" dirty="0"/>
          </a:p>
        </p:txBody>
      </p:sp>
      <p:sp>
        <p:nvSpPr>
          <p:cNvPr id="18" name="TextBox 17"/>
          <p:cNvSpPr txBox="1"/>
          <p:nvPr/>
        </p:nvSpPr>
        <p:spPr>
          <a:xfrm>
            <a:off x="1981200" y="5040868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</a:t>
            </a:r>
            <a:r>
              <a:rPr lang="en-US" baseline="-25000" dirty="0"/>
              <a:t>1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743200" y="5040868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</a:t>
            </a:r>
            <a:r>
              <a:rPr lang="en-US" baseline="-25000" dirty="0"/>
              <a:t>2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352800" y="5040868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</a:t>
            </a:r>
            <a:r>
              <a:rPr lang="en-US" baseline="-25000" dirty="0" smtClean="0"/>
              <a:t>3</a:t>
            </a:r>
            <a:endParaRPr lang="en-US" baseline="-25000" dirty="0"/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5753382"/>
              </p:ext>
            </p:extLst>
          </p:nvPr>
        </p:nvGraphicFramePr>
        <p:xfrm>
          <a:off x="1485900" y="2362200"/>
          <a:ext cx="6096000" cy="370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24000"/>
                <a:gridCol w="1524000"/>
                <a:gridCol w="1524000"/>
                <a:gridCol w="1524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R1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R2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R3</a:t>
                      </a: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2" name="Table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4957638"/>
              </p:ext>
            </p:extLst>
          </p:nvPr>
        </p:nvGraphicFramePr>
        <p:xfrm>
          <a:off x="5715000" y="3931920"/>
          <a:ext cx="2819400" cy="10972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704850"/>
                <a:gridCol w="704850"/>
                <a:gridCol w="704850"/>
                <a:gridCol w="704850"/>
              </a:tblGrid>
              <a:tr h="30786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0786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0786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23" name="Straight Arrow Connector 22"/>
          <p:cNvCxnSpPr/>
          <p:nvPr/>
        </p:nvCxnSpPr>
        <p:spPr>
          <a:xfrm>
            <a:off x="5562600" y="3810000"/>
            <a:ext cx="28194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5562600" y="3962400"/>
            <a:ext cx="0" cy="11430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5181600" y="4038600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</a:t>
            </a:r>
            <a:r>
              <a:rPr lang="en-US" baseline="-25000" dirty="0" smtClean="0"/>
              <a:t>0</a:t>
            </a:r>
            <a:endParaRPr lang="en-US" baseline="-25000" dirty="0"/>
          </a:p>
        </p:txBody>
      </p:sp>
      <p:sp>
        <p:nvSpPr>
          <p:cNvPr id="26" name="TextBox 25"/>
          <p:cNvSpPr txBox="1"/>
          <p:nvPr/>
        </p:nvSpPr>
        <p:spPr>
          <a:xfrm>
            <a:off x="5181600" y="4355068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</a:t>
            </a:r>
            <a:r>
              <a:rPr lang="en-US" baseline="-25000" dirty="0" smtClean="0"/>
              <a:t>1</a:t>
            </a:r>
            <a:endParaRPr lang="en-US" baseline="-25000" dirty="0"/>
          </a:p>
        </p:txBody>
      </p:sp>
      <p:sp>
        <p:nvSpPr>
          <p:cNvPr id="27" name="TextBox 26"/>
          <p:cNvSpPr txBox="1"/>
          <p:nvPr/>
        </p:nvSpPr>
        <p:spPr>
          <a:xfrm>
            <a:off x="5181600" y="4659868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</a:t>
            </a:r>
            <a:r>
              <a:rPr lang="en-US" baseline="-25000" dirty="0" smtClean="0"/>
              <a:t>2</a:t>
            </a:r>
            <a:endParaRPr lang="en-US" baseline="-25000" dirty="0"/>
          </a:p>
        </p:txBody>
      </p:sp>
      <p:sp>
        <p:nvSpPr>
          <p:cNvPr id="28" name="TextBox 27"/>
          <p:cNvSpPr txBox="1"/>
          <p:nvPr/>
        </p:nvSpPr>
        <p:spPr>
          <a:xfrm>
            <a:off x="5867400" y="5029200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</a:t>
            </a:r>
            <a:r>
              <a:rPr lang="en-US" baseline="-25000" dirty="0" smtClean="0"/>
              <a:t>0</a:t>
            </a:r>
            <a:endParaRPr lang="en-US" baseline="-25000" dirty="0"/>
          </a:p>
        </p:txBody>
      </p:sp>
      <p:sp>
        <p:nvSpPr>
          <p:cNvPr id="29" name="TextBox 28"/>
          <p:cNvSpPr txBox="1"/>
          <p:nvPr/>
        </p:nvSpPr>
        <p:spPr>
          <a:xfrm>
            <a:off x="6553200" y="5029200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</a:t>
            </a:r>
            <a:r>
              <a:rPr lang="en-US" baseline="-25000" dirty="0"/>
              <a:t>1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7315200" y="5029200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</a:t>
            </a:r>
            <a:r>
              <a:rPr lang="en-US" baseline="-25000" dirty="0"/>
              <a:t>2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7924800" y="5029200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</a:t>
            </a:r>
            <a:r>
              <a:rPr lang="en-US" baseline="-25000" dirty="0" smtClean="0"/>
              <a:t>3</a:t>
            </a:r>
            <a:endParaRPr lang="en-US" baseline="-25000" dirty="0"/>
          </a:p>
        </p:txBody>
      </p:sp>
      <p:sp>
        <p:nvSpPr>
          <p:cNvPr id="13" name="TextBox 12"/>
          <p:cNvSpPr txBox="1"/>
          <p:nvPr/>
        </p:nvSpPr>
        <p:spPr>
          <a:xfrm>
            <a:off x="1866900" y="4343400"/>
            <a:ext cx="11620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Allocation matrix   </a:t>
            </a:r>
            <a:endParaRPr lang="en-US" b="1" dirty="0"/>
          </a:p>
        </p:txBody>
      </p:sp>
      <p:sp>
        <p:nvSpPr>
          <p:cNvPr id="33" name="TextBox 32"/>
          <p:cNvSpPr txBox="1"/>
          <p:nvPr/>
        </p:nvSpPr>
        <p:spPr>
          <a:xfrm>
            <a:off x="6610350" y="4267200"/>
            <a:ext cx="11620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Max matrix   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379602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Process</a:t>
            </a:r>
            <a:r>
              <a:rPr lang="en-US" dirty="0"/>
              <a:t> </a:t>
            </a:r>
            <a:r>
              <a:rPr lang="en-US" dirty="0" smtClean="0"/>
              <a:t>concept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Process is a dynamic entity</a:t>
            </a:r>
          </a:p>
          <a:p>
            <a:pPr lvl="1"/>
            <a:r>
              <a:rPr lang="en-US" dirty="0" smtClean="0"/>
              <a:t>Program in execution</a:t>
            </a:r>
          </a:p>
          <a:p>
            <a:r>
              <a:rPr lang="en-US" dirty="0" smtClean="0"/>
              <a:t>Program code</a:t>
            </a:r>
          </a:p>
          <a:p>
            <a:pPr lvl="1"/>
            <a:r>
              <a:rPr lang="en-US" dirty="0" smtClean="0"/>
              <a:t>Contains the text section</a:t>
            </a:r>
          </a:p>
          <a:p>
            <a:r>
              <a:rPr lang="en-US" dirty="0" smtClean="0"/>
              <a:t>Program becomes a process when</a:t>
            </a:r>
          </a:p>
          <a:p>
            <a:pPr lvl="1"/>
            <a:r>
              <a:rPr lang="en-US" dirty="0" smtClean="0"/>
              <a:t> executable file is loaded in the memory</a:t>
            </a:r>
          </a:p>
          <a:p>
            <a:pPr lvl="1"/>
            <a:r>
              <a:rPr lang="en-US" dirty="0" smtClean="0"/>
              <a:t>Allocation of various resources</a:t>
            </a:r>
          </a:p>
          <a:p>
            <a:pPr lvl="2"/>
            <a:r>
              <a:rPr lang="en-US" dirty="0" smtClean="0"/>
              <a:t>Processor, register, memory, file, devices</a:t>
            </a:r>
          </a:p>
          <a:p>
            <a:r>
              <a:rPr lang="en-US" dirty="0" smtClean="0"/>
              <a:t>One program code may create several processes</a:t>
            </a:r>
          </a:p>
          <a:p>
            <a:pPr lvl="1"/>
            <a:r>
              <a:rPr lang="en-US" dirty="0" smtClean="0"/>
              <a:t>One user opened several MS Word</a:t>
            </a:r>
          </a:p>
          <a:p>
            <a:pPr lvl="1"/>
            <a:r>
              <a:rPr lang="en-US" dirty="0" smtClean="0"/>
              <a:t>Equivalent code/text section</a:t>
            </a:r>
          </a:p>
          <a:p>
            <a:pPr lvl="1"/>
            <a:r>
              <a:rPr lang="en-US" dirty="0" smtClean="0"/>
              <a:t>Other resources may vary</a:t>
            </a:r>
          </a:p>
          <a:p>
            <a:pPr lvl="1"/>
            <a:endParaRPr lang="en-US" dirty="0" smtClean="0"/>
          </a:p>
          <a:p>
            <a:pPr lvl="2"/>
            <a:endParaRPr lang="en-US" dirty="0" smtClean="0"/>
          </a:p>
        </p:txBody>
      </p:sp>
      <p:sp>
        <p:nvSpPr>
          <p:cNvPr id="5" name="Can 4"/>
          <p:cNvSpPr/>
          <p:nvPr/>
        </p:nvSpPr>
        <p:spPr>
          <a:xfrm>
            <a:off x="7924800" y="2209800"/>
            <a:ext cx="990600" cy="914400"/>
          </a:xfrm>
          <a:prstGeom prst="can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827776" y="1447800"/>
            <a:ext cx="1447800" cy="214526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5827776" y="1832750"/>
            <a:ext cx="1447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5827776" y="3280550"/>
            <a:ext cx="1447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943600" y="2209800"/>
            <a:ext cx="12161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User program</a:t>
            </a:r>
            <a:endParaRPr lang="en-US" dirty="0"/>
          </a:p>
        </p:txBody>
      </p:sp>
      <p:sp>
        <p:nvSpPr>
          <p:cNvPr id="13" name="Left Arrow 12"/>
          <p:cNvSpPr/>
          <p:nvPr/>
        </p:nvSpPr>
        <p:spPr>
          <a:xfrm>
            <a:off x="7275576" y="2420035"/>
            <a:ext cx="496824" cy="47556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3400" y="2514600"/>
            <a:ext cx="550068" cy="38946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8077200" y="2137550"/>
            <a:ext cx="990600" cy="377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Disk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980176" y="1447800"/>
            <a:ext cx="1182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Memory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0211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Schedulers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06450" y="1447800"/>
            <a:ext cx="7956550" cy="4800600"/>
          </a:xfrm>
        </p:spPr>
        <p:txBody>
          <a:bodyPr>
            <a:normAutofit/>
          </a:bodyPr>
          <a:lstStyle/>
          <a:p>
            <a:r>
              <a:rPr lang="en-US" b="1" dirty="0"/>
              <a:t>Scheduler</a:t>
            </a:r>
          </a:p>
          <a:p>
            <a:pPr lvl="1"/>
            <a:r>
              <a:rPr lang="en-US" dirty="0"/>
              <a:t>Selects a process from a </a:t>
            </a:r>
            <a:r>
              <a:rPr lang="en-US" dirty="0" smtClean="0"/>
              <a:t>set</a:t>
            </a:r>
            <a:endParaRPr lang="en-US" b="1" dirty="0" smtClean="0">
              <a:solidFill>
                <a:srgbClr val="000000"/>
              </a:solidFill>
            </a:endParaRPr>
          </a:p>
          <a:p>
            <a:r>
              <a:rPr lang="en-US" b="1" dirty="0" smtClean="0">
                <a:solidFill>
                  <a:srgbClr val="000000"/>
                </a:solidFill>
              </a:rPr>
              <a:t>Long-term scheduler</a:t>
            </a:r>
            <a:r>
              <a:rPr lang="en-US" dirty="0" smtClean="0">
                <a:solidFill>
                  <a:srgbClr val="000000"/>
                </a:solidFill>
              </a:rPr>
              <a:t>  </a:t>
            </a:r>
            <a:r>
              <a:rPr lang="en-US" dirty="0" smtClean="0"/>
              <a:t>(or job scheduler) – selects which processes should be brought into the ready queue</a:t>
            </a:r>
          </a:p>
          <a:p>
            <a:r>
              <a:rPr lang="en-US" b="1" dirty="0" smtClean="0">
                <a:solidFill>
                  <a:srgbClr val="000000"/>
                </a:solidFill>
              </a:rPr>
              <a:t>Short-term scheduler</a:t>
            </a:r>
            <a:r>
              <a:rPr lang="en-US" dirty="0" smtClean="0">
                <a:solidFill>
                  <a:srgbClr val="000000"/>
                </a:solidFill>
              </a:rPr>
              <a:t>  </a:t>
            </a:r>
            <a:r>
              <a:rPr lang="en-US" dirty="0" smtClean="0"/>
              <a:t>(or CPU scheduler) – selects which process should be executed next and allocates CPU</a:t>
            </a:r>
          </a:p>
          <a:p>
            <a:pPr lvl="1"/>
            <a:r>
              <a:rPr lang="en-US" dirty="0" smtClean="0"/>
              <a:t>Sometimes the only scheduler in a system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813130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Deadlock avoidance : </a:t>
            </a:r>
            <a:br>
              <a:rPr lang="en-US" dirty="0" smtClean="0"/>
            </a:br>
            <a:r>
              <a:rPr lang="en-US" dirty="0" smtClean="0"/>
              <a:t>Flow chart for P</a:t>
            </a:r>
            <a:r>
              <a:rPr lang="en-US" baseline="-25000" dirty="0" smtClean="0"/>
              <a:t>i</a:t>
            </a:r>
            <a:endParaRPr lang="en-US" baseline="-25000" dirty="0"/>
          </a:p>
        </p:txBody>
      </p:sp>
      <p:sp>
        <p:nvSpPr>
          <p:cNvPr id="4" name="Oval 3"/>
          <p:cNvSpPr/>
          <p:nvPr/>
        </p:nvSpPr>
        <p:spPr>
          <a:xfrm>
            <a:off x="457200" y="2667000"/>
            <a:ext cx="1447800" cy="12192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7315200" y="2590800"/>
            <a:ext cx="1447800" cy="12192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2895600" y="2743200"/>
            <a:ext cx="1447800" cy="12192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iamond 6"/>
          <p:cNvSpPr/>
          <p:nvPr/>
        </p:nvSpPr>
        <p:spPr>
          <a:xfrm>
            <a:off x="5257800" y="2590800"/>
            <a:ext cx="1524000" cy="1371600"/>
          </a:xfrm>
          <a:prstGeom prst="diamond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762000" y="3048000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State</a:t>
            </a:r>
            <a:endParaRPr lang="en-US" dirty="0"/>
          </a:p>
        </p:txBody>
      </p:sp>
      <p:sp>
        <p:nvSpPr>
          <p:cNvPr id="11" name="Freeform 10"/>
          <p:cNvSpPr/>
          <p:nvPr/>
        </p:nvSpPr>
        <p:spPr>
          <a:xfrm>
            <a:off x="1580606" y="2521131"/>
            <a:ext cx="1711234" cy="261258"/>
          </a:xfrm>
          <a:custGeom>
            <a:avLst/>
            <a:gdLst>
              <a:gd name="connsiteX0" fmla="*/ 0 w 1711234"/>
              <a:gd name="connsiteY0" fmla="*/ 261258 h 261258"/>
              <a:gd name="connsiteX1" fmla="*/ 91440 w 1711234"/>
              <a:gd name="connsiteY1" fmla="*/ 248195 h 261258"/>
              <a:gd name="connsiteX2" fmla="*/ 169817 w 1711234"/>
              <a:gd name="connsiteY2" fmla="*/ 222069 h 261258"/>
              <a:gd name="connsiteX3" fmla="*/ 261257 w 1711234"/>
              <a:gd name="connsiteY3" fmla="*/ 182880 h 261258"/>
              <a:gd name="connsiteX4" fmla="*/ 300445 w 1711234"/>
              <a:gd name="connsiteY4" fmla="*/ 156755 h 261258"/>
              <a:gd name="connsiteX5" fmla="*/ 365760 w 1711234"/>
              <a:gd name="connsiteY5" fmla="*/ 130629 h 261258"/>
              <a:gd name="connsiteX6" fmla="*/ 483325 w 1711234"/>
              <a:gd name="connsiteY6" fmla="*/ 104503 h 261258"/>
              <a:gd name="connsiteX7" fmla="*/ 535577 w 1711234"/>
              <a:gd name="connsiteY7" fmla="*/ 78378 h 261258"/>
              <a:gd name="connsiteX8" fmla="*/ 679268 w 1711234"/>
              <a:gd name="connsiteY8" fmla="*/ 52252 h 261258"/>
              <a:gd name="connsiteX9" fmla="*/ 718457 w 1711234"/>
              <a:gd name="connsiteY9" fmla="*/ 39189 h 261258"/>
              <a:gd name="connsiteX10" fmla="*/ 770708 w 1711234"/>
              <a:gd name="connsiteY10" fmla="*/ 26126 h 261258"/>
              <a:gd name="connsiteX11" fmla="*/ 875211 w 1711234"/>
              <a:gd name="connsiteY11" fmla="*/ 0 h 261258"/>
              <a:gd name="connsiteX12" fmla="*/ 1175657 w 1711234"/>
              <a:gd name="connsiteY12" fmla="*/ 26126 h 261258"/>
              <a:gd name="connsiteX13" fmla="*/ 1267097 w 1711234"/>
              <a:gd name="connsiteY13" fmla="*/ 52252 h 261258"/>
              <a:gd name="connsiteX14" fmla="*/ 1319348 w 1711234"/>
              <a:gd name="connsiteY14" fmla="*/ 65315 h 261258"/>
              <a:gd name="connsiteX15" fmla="*/ 1371600 w 1711234"/>
              <a:gd name="connsiteY15" fmla="*/ 91440 h 261258"/>
              <a:gd name="connsiteX16" fmla="*/ 1449977 w 1711234"/>
              <a:gd name="connsiteY16" fmla="*/ 117566 h 261258"/>
              <a:gd name="connsiteX17" fmla="*/ 1489165 w 1711234"/>
              <a:gd name="connsiteY17" fmla="*/ 130629 h 261258"/>
              <a:gd name="connsiteX18" fmla="*/ 1528354 w 1711234"/>
              <a:gd name="connsiteY18" fmla="*/ 143692 h 261258"/>
              <a:gd name="connsiteX19" fmla="*/ 1606731 w 1711234"/>
              <a:gd name="connsiteY19" fmla="*/ 182880 h 261258"/>
              <a:gd name="connsiteX20" fmla="*/ 1711234 w 1711234"/>
              <a:gd name="connsiteY20" fmla="*/ 261258 h 261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711234" h="261258">
                <a:moveTo>
                  <a:pt x="0" y="261258"/>
                </a:moveTo>
                <a:cubicBezTo>
                  <a:pt x="30480" y="256904"/>
                  <a:pt x="61439" y="255118"/>
                  <a:pt x="91440" y="248195"/>
                </a:cubicBezTo>
                <a:cubicBezTo>
                  <a:pt x="118274" y="242003"/>
                  <a:pt x="169817" y="222069"/>
                  <a:pt x="169817" y="222069"/>
                </a:cubicBezTo>
                <a:cubicBezTo>
                  <a:pt x="268195" y="156482"/>
                  <a:pt x="143169" y="233488"/>
                  <a:pt x="261257" y="182880"/>
                </a:cubicBezTo>
                <a:cubicBezTo>
                  <a:pt x="275687" y="176696"/>
                  <a:pt x="286403" y="163776"/>
                  <a:pt x="300445" y="156755"/>
                </a:cubicBezTo>
                <a:cubicBezTo>
                  <a:pt x="321418" y="146268"/>
                  <a:pt x="343515" y="138044"/>
                  <a:pt x="365760" y="130629"/>
                </a:cubicBezTo>
                <a:cubicBezTo>
                  <a:pt x="393432" y="121405"/>
                  <a:pt x="457441" y="109680"/>
                  <a:pt x="483325" y="104503"/>
                </a:cubicBezTo>
                <a:cubicBezTo>
                  <a:pt x="500742" y="95795"/>
                  <a:pt x="517103" y="84536"/>
                  <a:pt x="535577" y="78378"/>
                </a:cubicBezTo>
                <a:cubicBezTo>
                  <a:pt x="559352" y="70453"/>
                  <a:pt x="659526" y="56639"/>
                  <a:pt x="679268" y="52252"/>
                </a:cubicBezTo>
                <a:cubicBezTo>
                  <a:pt x="692710" y="49265"/>
                  <a:pt x="705217" y="42972"/>
                  <a:pt x="718457" y="39189"/>
                </a:cubicBezTo>
                <a:cubicBezTo>
                  <a:pt x="735719" y="34257"/>
                  <a:pt x="753182" y="30021"/>
                  <a:pt x="770708" y="26126"/>
                </a:cubicBezTo>
                <a:cubicBezTo>
                  <a:pt x="865289" y="5108"/>
                  <a:pt x="805184" y="23343"/>
                  <a:pt x="875211" y="0"/>
                </a:cubicBezTo>
                <a:cubicBezTo>
                  <a:pt x="1023562" y="8727"/>
                  <a:pt x="1059914" y="2977"/>
                  <a:pt x="1175657" y="26126"/>
                </a:cubicBezTo>
                <a:cubicBezTo>
                  <a:pt x="1243713" y="39737"/>
                  <a:pt x="1209000" y="35653"/>
                  <a:pt x="1267097" y="52252"/>
                </a:cubicBezTo>
                <a:cubicBezTo>
                  <a:pt x="1284359" y="57184"/>
                  <a:pt x="1302538" y="59011"/>
                  <a:pt x="1319348" y="65315"/>
                </a:cubicBezTo>
                <a:cubicBezTo>
                  <a:pt x="1337581" y="72152"/>
                  <a:pt x="1353520" y="84208"/>
                  <a:pt x="1371600" y="91440"/>
                </a:cubicBezTo>
                <a:cubicBezTo>
                  <a:pt x="1397169" y="101668"/>
                  <a:pt x="1423851" y="108857"/>
                  <a:pt x="1449977" y="117566"/>
                </a:cubicBezTo>
                <a:lnTo>
                  <a:pt x="1489165" y="130629"/>
                </a:lnTo>
                <a:cubicBezTo>
                  <a:pt x="1502228" y="134983"/>
                  <a:pt x="1516897" y="136054"/>
                  <a:pt x="1528354" y="143692"/>
                </a:cubicBezTo>
                <a:cubicBezTo>
                  <a:pt x="1579000" y="177456"/>
                  <a:pt x="1552649" y="164854"/>
                  <a:pt x="1606731" y="182880"/>
                </a:cubicBezTo>
                <a:cubicBezTo>
                  <a:pt x="1695355" y="241964"/>
                  <a:pt x="1662905" y="212929"/>
                  <a:pt x="1711234" y="261258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847306" y="1905000"/>
            <a:ext cx="20388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</a:t>
            </a:r>
            <a:r>
              <a:rPr lang="en-US" baseline="-25000" dirty="0" smtClean="0"/>
              <a:t>i</a:t>
            </a:r>
            <a:r>
              <a:rPr lang="en-US" dirty="0" smtClean="0"/>
              <a:t> requests resources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905000" y="2667000"/>
            <a:ext cx="1295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Request</a:t>
            </a:r>
            <a:r>
              <a:rPr lang="en-US" baseline="-25000" dirty="0" err="1" smtClean="0"/>
              <a:t>i</a:t>
            </a:r>
            <a:r>
              <a:rPr lang="en-US" dirty="0" smtClean="0"/>
              <a:t>[]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3048000" y="2895600"/>
            <a:ext cx="1676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Provisionally allocate resources 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3048000" y="4191000"/>
            <a:ext cx="1600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Temporary state (Request algorithm)</a:t>
            </a:r>
            <a:endParaRPr lang="en-US" dirty="0"/>
          </a:p>
        </p:txBody>
      </p:sp>
      <p:sp>
        <p:nvSpPr>
          <p:cNvPr id="16" name="Freeform 15"/>
          <p:cNvSpPr/>
          <p:nvPr/>
        </p:nvSpPr>
        <p:spPr>
          <a:xfrm>
            <a:off x="4003766" y="2590800"/>
            <a:ext cx="1711234" cy="261258"/>
          </a:xfrm>
          <a:custGeom>
            <a:avLst/>
            <a:gdLst>
              <a:gd name="connsiteX0" fmla="*/ 0 w 1711234"/>
              <a:gd name="connsiteY0" fmla="*/ 261258 h 261258"/>
              <a:gd name="connsiteX1" fmla="*/ 91440 w 1711234"/>
              <a:gd name="connsiteY1" fmla="*/ 248195 h 261258"/>
              <a:gd name="connsiteX2" fmla="*/ 169817 w 1711234"/>
              <a:gd name="connsiteY2" fmla="*/ 222069 h 261258"/>
              <a:gd name="connsiteX3" fmla="*/ 261257 w 1711234"/>
              <a:gd name="connsiteY3" fmla="*/ 182880 h 261258"/>
              <a:gd name="connsiteX4" fmla="*/ 300445 w 1711234"/>
              <a:gd name="connsiteY4" fmla="*/ 156755 h 261258"/>
              <a:gd name="connsiteX5" fmla="*/ 365760 w 1711234"/>
              <a:gd name="connsiteY5" fmla="*/ 130629 h 261258"/>
              <a:gd name="connsiteX6" fmla="*/ 483325 w 1711234"/>
              <a:gd name="connsiteY6" fmla="*/ 104503 h 261258"/>
              <a:gd name="connsiteX7" fmla="*/ 535577 w 1711234"/>
              <a:gd name="connsiteY7" fmla="*/ 78378 h 261258"/>
              <a:gd name="connsiteX8" fmla="*/ 679268 w 1711234"/>
              <a:gd name="connsiteY8" fmla="*/ 52252 h 261258"/>
              <a:gd name="connsiteX9" fmla="*/ 718457 w 1711234"/>
              <a:gd name="connsiteY9" fmla="*/ 39189 h 261258"/>
              <a:gd name="connsiteX10" fmla="*/ 770708 w 1711234"/>
              <a:gd name="connsiteY10" fmla="*/ 26126 h 261258"/>
              <a:gd name="connsiteX11" fmla="*/ 875211 w 1711234"/>
              <a:gd name="connsiteY11" fmla="*/ 0 h 261258"/>
              <a:gd name="connsiteX12" fmla="*/ 1175657 w 1711234"/>
              <a:gd name="connsiteY12" fmla="*/ 26126 h 261258"/>
              <a:gd name="connsiteX13" fmla="*/ 1267097 w 1711234"/>
              <a:gd name="connsiteY13" fmla="*/ 52252 h 261258"/>
              <a:gd name="connsiteX14" fmla="*/ 1319348 w 1711234"/>
              <a:gd name="connsiteY14" fmla="*/ 65315 h 261258"/>
              <a:gd name="connsiteX15" fmla="*/ 1371600 w 1711234"/>
              <a:gd name="connsiteY15" fmla="*/ 91440 h 261258"/>
              <a:gd name="connsiteX16" fmla="*/ 1449977 w 1711234"/>
              <a:gd name="connsiteY16" fmla="*/ 117566 h 261258"/>
              <a:gd name="connsiteX17" fmla="*/ 1489165 w 1711234"/>
              <a:gd name="connsiteY17" fmla="*/ 130629 h 261258"/>
              <a:gd name="connsiteX18" fmla="*/ 1528354 w 1711234"/>
              <a:gd name="connsiteY18" fmla="*/ 143692 h 261258"/>
              <a:gd name="connsiteX19" fmla="*/ 1606731 w 1711234"/>
              <a:gd name="connsiteY19" fmla="*/ 182880 h 261258"/>
              <a:gd name="connsiteX20" fmla="*/ 1711234 w 1711234"/>
              <a:gd name="connsiteY20" fmla="*/ 261258 h 261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711234" h="261258">
                <a:moveTo>
                  <a:pt x="0" y="261258"/>
                </a:moveTo>
                <a:cubicBezTo>
                  <a:pt x="30480" y="256904"/>
                  <a:pt x="61439" y="255118"/>
                  <a:pt x="91440" y="248195"/>
                </a:cubicBezTo>
                <a:cubicBezTo>
                  <a:pt x="118274" y="242003"/>
                  <a:pt x="169817" y="222069"/>
                  <a:pt x="169817" y="222069"/>
                </a:cubicBezTo>
                <a:cubicBezTo>
                  <a:pt x="268195" y="156482"/>
                  <a:pt x="143169" y="233488"/>
                  <a:pt x="261257" y="182880"/>
                </a:cubicBezTo>
                <a:cubicBezTo>
                  <a:pt x="275687" y="176696"/>
                  <a:pt x="286403" y="163776"/>
                  <a:pt x="300445" y="156755"/>
                </a:cubicBezTo>
                <a:cubicBezTo>
                  <a:pt x="321418" y="146268"/>
                  <a:pt x="343515" y="138044"/>
                  <a:pt x="365760" y="130629"/>
                </a:cubicBezTo>
                <a:cubicBezTo>
                  <a:pt x="393432" y="121405"/>
                  <a:pt x="457441" y="109680"/>
                  <a:pt x="483325" y="104503"/>
                </a:cubicBezTo>
                <a:cubicBezTo>
                  <a:pt x="500742" y="95795"/>
                  <a:pt x="517103" y="84536"/>
                  <a:pt x="535577" y="78378"/>
                </a:cubicBezTo>
                <a:cubicBezTo>
                  <a:pt x="559352" y="70453"/>
                  <a:pt x="659526" y="56639"/>
                  <a:pt x="679268" y="52252"/>
                </a:cubicBezTo>
                <a:cubicBezTo>
                  <a:pt x="692710" y="49265"/>
                  <a:pt x="705217" y="42972"/>
                  <a:pt x="718457" y="39189"/>
                </a:cubicBezTo>
                <a:cubicBezTo>
                  <a:pt x="735719" y="34257"/>
                  <a:pt x="753182" y="30021"/>
                  <a:pt x="770708" y="26126"/>
                </a:cubicBezTo>
                <a:cubicBezTo>
                  <a:pt x="865289" y="5108"/>
                  <a:pt x="805184" y="23343"/>
                  <a:pt x="875211" y="0"/>
                </a:cubicBezTo>
                <a:cubicBezTo>
                  <a:pt x="1023562" y="8727"/>
                  <a:pt x="1059914" y="2977"/>
                  <a:pt x="1175657" y="26126"/>
                </a:cubicBezTo>
                <a:cubicBezTo>
                  <a:pt x="1243713" y="39737"/>
                  <a:pt x="1209000" y="35653"/>
                  <a:pt x="1267097" y="52252"/>
                </a:cubicBezTo>
                <a:cubicBezTo>
                  <a:pt x="1284359" y="57184"/>
                  <a:pt x="1302538" y="59011"/>
                  <a:pt x="1319348" y="65315"/>
                </a:cubicBezTo>
                <a:cubicBezTo>
                  <a:pt x="1337581" y="72152"/>
                  <a:pt x="1353520" y="84208"/>
                  <a:pt x="1371600" y="91440"/>
                </a:cubicBezTo>
                <a:cubicBezTo>
                  <a:pt x="1397169" y="101668"/>
                  <a:pt x="1423851" y="108857"/>
                  <a:pt x="1449977" y="117566"/>
                </a:cubicBezTo>
                <a:lnTo>
                  <a:pt x="1489165" y="130629"/>
                </a:lnTo>
                <a:cubicBezTo>
                  <a:pt x="1502228" y="134983"/>
                  <a:pt x="1516897" y="136054"/>
                  <a:pt x="1528354" y="143692"/>
                </a:cubicBezTo>
                <a:cubicBezTo>
                  <a:pt x="1579000" y="177456"/>
                  <a:pt x="1552649" y="164854"/>
                  <a:pt x="1606731" y="182880"/>
                </a:cubicBezTo>
                <a:cubicBezTo>
                  <a:pt x="1695355" y="241964"/>
                  <a:pt x="1662905" y="212929"/>
                  <a:pt x="1711234" y="261258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3962400" y="1981200"/>
            <a:ext cx="205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Take decision (safety algorithm)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5715000" y="3048000"/>
            <a:ext cx="76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Safe state?</a:t>
            </a:r>
            <a:endParaRPr lang="en-US" dirty="0"/>
          </a:p>
        </p:txBody>
      </p:sp>
      <p:sp>
        <p:nvSpPr>
          <p:cNvPr id="19" name="Freeform 18"/>
          <p:cNvSpPr/>
          <p:nvPr/>
        </p:nvSpPr>
        <p:spPr>
          <a:xfrm>
            <a:off x="1371600" y="3931920"/>
            <a:ext cx="4754373" cy="1423851"/>
          </a:xfrm>
          <a:custGeom>
            <a:avLst/>
            <a:gdLst>
              <a:gd name="connsiteX0" fmla="*/ 4650377 w 4754373"/>
              <a:gd name="connsiteY0" fmla="*/ 26126 h 1423851"/>
              <a:gd name="connsiteX1" fmla="*/ 4689566 w 4754373"/>
              <a:gd name="connsiteY1" fmla="*/ 104503 h 1423851"/>
              <a:gd name="connsiteX2" fmla="*/ 4728754 w 4754373"/>
              <a:gd name="connsiteY2" fmla="*/ 209006 h 1423851"/>
              <a:gd name="connsiteX3" fmla="*/ 4728754 w 4754373"/>
              <a:gd name="connsiteY3" fmla="*/ 1045029 h 1423851"/>
              <a:gd name="connsiteX4" fmla="*/ 4637314 w 4754373"/>
              <a:gd name="connsiteY4" fmla="*/ 1149531 h 1423851"/>
              <a:gd name="connsiteX5" fmla="*/ 4624251 w 4754373"/>
              <a:gd name="connsiteY5" fmla="*/ 1188720 h 1423851"/>
              <a:gd name="connsiteX6" fmla="*/ 4506686 w 4754373"/>
              <a:gd name="connsiteY6" fmla="*/ 1280160 h 1423851"/>
              <a:gd name="connsiteX7" fmla="*/ 4402183 w 4754373"/>
              <a:gd name="connsiteY7" fmla="*/ 1306286 h 1423851"/>
              <a:gd name="connsiteX8" fmla="*/ 4362994 w 4754373"/>
              <a:gd name="connsiteY8" fmla="*/ 1332411 h 1423851"/>
              <a:gd name="connsiteX9" fmla="*/ 4323806 w 4754373"/>
              <a:gd name="connsiteY9" fmla="*/ 1345474 h 1423851"/>
              <a:gd name="connsiteX10" fmla="*/ 4219303 w 4754373"/>
              <a:gd name="connsiteY10" fmla="*/ 1371600 h 1423851"/>
              <a:gd name="connsiteX11" fmla="*/ 4088674 w 4754373"/>
              <a:gd name="connsiteY11" fmla="*/ 1397726 h 1423851"/>
              <a:gd name="connsiteX12" fmla="*/ 3866606 w 4754373"/>
              <a:gd name="connsiteY12" fmla="*/ 1423851 h 1423851"/>
              <a:gd name="connsiteX13" fmla="*/ 2272937 w 4754373"/>
              <a:gd name="connsiteY13" fmla="*/ 1410789 h 1423851"/>
              <a:gd name="connsiteX14" fmla="*/ 2076994 w 4754373"/>
              <a:gd name="connsiteY14" fmla="*/ 1397726 h 1423851"/>
              <a:gd name="connsiteX15" fmla="*/ 1998617 w 4754373"/>
              <a:gd name="connsiteY15" fmla="*/ 1384663 h 1423851"/>
              <a:gd name="connsiteX16" fmla="*/ 1946366 w 4754373"/>
              <a:gd name="connsiteY16" fmla="*/ 1371600 h 1423851"/>
              <a:gd name="connsiteX17" fmla="*/ 940526 w 4754373"/>
              <a:gd name="connsiteY17" fmla="*/ 1345474 h 1423851"/>
              <a:gd name="connsiteX18" fmla="*/ 862149 w 4754373"/>
              <a:gd name="connsiteY18" fmla="*/ 1332411 h 1423851"/>
              <a:gd name="connsiteX19" fmla="*/ 809897 w 4754373"/>
              <a:gd name="connsiteY19" fmla="*/ 1319349 h 1423851"/>
              <a:gd name="connsiteX20" fmla="*/ 731520 w 4754373"/>
              <a:gd name="connsiteY20" fmla="*/ 1306286 h 1423851"/>
              <a:gd name="connsiteX21" fmla="*/ 666206 w 4754373"/>
              <a:gd name="connsiteY21" fmla="*/ 1293223 h 1423851"/>
              <a:gd name="connsiteX22" fmla="*/ 561703 w 4754373"/>
              <a:gd name="connsiteY22" fmla="*/ 1214846 h 1423851"/>
              <a:gd name="connsiteX23" fmla="*/ 509451 w 4754373"/>
              <a:gd name="connsiteY23" fmla="*/ 1175657 h 1423851"/>
              <a:gd name="connsiteX24" fmla="*/ 391886 w 4754373"/>
              <a:gd name="connsiteY24" fmla="*/ 1123406 h 1423851"/>
              <a:gd name="connsiteX25" fmla="*/ 365760 w 4754373"/>
              <a:gd name="connsiteY25" fmla="*/ 1084217 h 1423851"/>
              <a:gd name="connsiteX26" fmla="*/ 326571 w 4754373"/>
              <a:gd name="connsiteY26" fmla="*/ 1031966 h 1423851"/>
              <a:gd name="connsiteX27" fmla="*/ 287383 w 4754373"/>
              <a:gd name="connsiteY27" fmla="*/ 966651 h 1423851"/>
              <a:gd name="connsiteX28" fmla="*/ 261257 w 4754373"/>
              <a:gd name="connsiteY28" fmla="*/ 927463 h 1423851"/>
              <a:gd name="connsiteX29" fmla="*/ 222069 w 4754373"/>
              <a:gd name="connsiteY29" fmla="*/ 809897 h 1423851"/>
              <a:gd name="connsiteX30" fmla="*/ 195943 w 4754373"/>
              <a:gd name="connsiteY30" fmla="*/ 770709 h 1423851"/>
              <a:gd name="connsiteX31" fmla="*/ 169817 w 4754373"/>
              <a:gd name="connsiteY31" fmla="*/ 666206 h 1423851"/>
              <a:gd name="connsiteX32" fmla="*/ 156754 w 4754373"/>
              <a:gd name="connsiteY32" fmla="*/ 613954 h 1423851"/>
              <a:gd name="connsiteX33" fmla="*/ 130629 w 4754373"/>
              <a:gd name="connsiteY33" fmla="*/ 535577 h 1423851"/>
              <a:gd name="connsiteX34" fmla="*/ 117566 w 4754373"/>
              <a:gd name="connsiteY34" fmla="*/ 483326 h 1423851"/>
              <a:gd name="connsiteX35" fmla="*/ 91440 w 4754373"/>
              <a:gd name="connsiteY35" fmla="*/ 404949 h 1423851"/>
              <a:gd name="connsiteX36" fmla="*/ 78377 w 4754373"/>
              <a:gd name="connsiteY36" fmla="*/ 365760 h 1423851"/>
              <a:gd name="connsiteX37" fmla="*/ 52251 w 4754373"/>
              <a:gd name="connsiteY37" fmla="*/ 209006 h 1423851"/>
              <a:gd name="connsiteX38" fmla="*/ 39189 w 4754373"/>
              <a:gd name="connsiteY38" fmla="*/ 169817 h 1423851"/>
              <a:gd name="connsiteX39" fmla="*/ 13063 w 4754373"/>
              <a:gd name="connsiteY39" fmla="*/ 65314 h 1423851"/>
              <a:gd name="connsiteX40" fmla="*/ 0 w 4754373"/>
              <a:gd name="connsiteY40" fmla="*/ 0 h 1423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4754373" h="1423851">
                <a:moveTo>
                  <a:pt x="4650377" y="26126"/>
                </a:moveTo>
                <a:cubicBezTo>
                  <a:pt x="4663440" y="52252"/>
                  <a:pt x="4679584" y="77052"/>
                  <a:pt x="4689566" y="104503"/>
                </a:cubicBezTo>
                <a:cubicBezTo>
                  <a:pt x="4734765" y="228799"/>
                  <a:pt x="4669767" y="120522"/>
                  <a:pt x="4728754" y="209006"/>
                </a:cubicBezTo>
                <a:cubicBezTo>
                  <a:pt x="4757455" y="524708"/>
                  <a:pt x="4767969" y="582295"/>
                  <a:pt x="4728754" y="1045029"/>
                </a:cubicBezTo>
                <a:cubicBezTo>
                  <a:pt x="4724191" y="1098873"/>
                  <a:pt x="4674431" y="1124788"/>
                  <a:pt x="4637314" y="1149531"/>
                </a:cubicBezTo>
                <a:cubicBezTo>
                  <a:pt x="4632960" y="1162594"/>
                  <a:pt x="4631889" y="1177263"/>
                  <a:pt x="4624251" y="1188720"/>
                </a:cubicBezTo>
                <a:cubicBezTo>
                  <a:pt x="4605801" y="1216395"/>
                  <a:pt x="4527449" y="1274969"/>
                  <a:pt x="4506686" y="1280160"/>
                </a:cubicBezTo>
                <a:lnTo>
                  <a:pt x="4402183" y="1306286"/>
                </a:lnTo>
                <a:cubicBezTo>
                  <a:pt x="4389120" y="1314994"/>
                  <a:pt x="4377036" y="1325390"/>
                  <a:pt x="4362994" y="1332411"/>
                </a:cubicBezTo>
                <a:cubicBezTo>
                  <a:pt x="4350678" y="1338569"/>
                  <a:pt x="4337090" y="1341851"/>
                  <a:pt x="4323806" y="1345474"/>
                </a:cubicBezTo>
                <a:cubicBezTo>
                  <a:pt x="4289165" y="1354922"/>
                  <a:pt x="4254137" y="1362891"/>
                  <a:pt x="4219303" y="1371600"/>
                </a:cubicBezTo>
                <a:cubicBezTo>
                  <a:pt x="4165480" y="1385056"/>
                  <a:pt x="4149171" y="1390609"/>
                  <a:pt x="4088674" y="1397726"/>
                </a:cubicBezTo>
                <a:cubicBezTo>
                  <a:pt x="3825817" y="1428651"/>
                  <a:pt x="4043523" y="1394367"/>
                  <a:pt x="3866606" y="1423851"/>
                </a:cubicBezTo>
                <a:lnTo>
                  <a:pt x="2272937" y="1410789"/>
                </a:lnTo>
                <a:cubicBezTo>
                  <a:pt x="2207485" y="1409834"/>
                  <a:pt x="2142158" y="1403932"/>
                  <a:pt x="2076994" y="1397726"/>
                </a:cubicBezTo>
                <a:cubicBezTo>
                  <a:pt x="2050627" y="1395215"/>
                  <a:pt x="2024589" y="1389857"/>
                  <a:pt x="1998617" y="1384663"/>
                </a:cubicBezTo>
                <a:cubicBezTo>
                  <a:pt x="1981013" y="1381142"/>
                  <a:pt x="1964257" y="1373091"/>
                  <a:pt x="1946366" y="1371600"/>
                </a:cubicBezTo>
                <a:cubicBezTo>
                  <a:pt x="1695171" y="1350667"/>
                  <a:pt x="1037837" y="1347181"/>
                  <a:pt x="940526" y="1345474"/>
                </a:cubicBezTo>
                <a:cubicBezTo>
                  <a:pt x="914400" y="1341120"/>
                  <a:pt x="888121" y="1337605"/>
                  <a:pt x="862149" y="1332411"/>
                </a:cubicBezTo>
                <a:cubicBezTo>
                  <a:pt x="844544" y="1328890"/>
                  <a:pt x="827502" y="1322870"/>
                  <a:pt x="809897" y="1319349"/>
                </a:cubicBezTo>
                <a:cubicBezTo>
                  <a:pt x="783925" y="1314155"/>
                  <a:pt x="757579" y="1311024"/>
                  <a:pt x="731520" y="1306286"/>
                </a:cubicBezTo>
                <a:cubicBezTo>
                  <a:pt x="709676" y="1302314"/>
                  <a:pt x="687977" y="1297577"/>
                  <a:pt x="666206" y="1293223"/>
                </a:cubicBezTo>
                <a:lnTo>
                  <a:pt x="561703" y="1214846"/>
                </a:lnTo>
                <a:cubicBezTo>
                  <a:pt x="544286" y="1201783"/>
                  <a:pt x="529665" y="1183743"/>
                  <a:pt x="509451" y="1175657"/>
                </a:cubicBezTo>
                <a:cubicBezTo>
                  <a:pt x="426057" y="1142299"/>
                  <a:pt x="465110" y="1160017"/>
                  <a:pt x="391886" y="1123406"/>
                </a:cubicBezTo>
                <a:cubicBezTo>
                  <a:pt x="383177" y="1110343"/>
                  <a:pt x="374885" y="1096992"/>
                  <a:pt x="365760" y="1084217"/>
                </a:cubicBezTo>
                <a:cubicBezTo>
                  <a:pt x="353106" y="1066501"/>
                  <a:pt x="338648" y="1050081"/>
                  <a:pt x="326571" y="1031966"/>
                </a:cubicBezTo>
                <a:cubicBezTo>
                  <a:pt x="312487" y="1010840"/>
                  <a:pt x="300839" y="988181"/>
                  <a:pt x="287383" y="966651"/>
                </a:cubicBezTo>
                <a:cubicBezTo>
                  <a:pt x="279062" y="953338"/>
                  <a:pt x="268278" y="941505"/>
                  <a:pt x="261257" y="927463"/>
                </a:cubicBezTo>
                <a:cubicBezTo>
                  <a:pt x="155213" y="715379"/>
                  <a:pt x="296902" y="984509"/>
                  <a:pt x="222069" y="809897"/>
                </a:cubicBezTo>
                <a:cubicBezTo>
                  <a:pt x="215885" y="795467"/>
                  <a:pt x="204652" y="783772"/>
                  <a:pt x="195943" y="770709"/>
                </a:cubicBezTo>
                <a:lnTo>
                  <a:pt x="169817" y="666206"/>
                </a:lnTo>
                <a:cubicBezTo>
                  <a:pt x="165463" y="648789"/>
                  <a:pt x="162431" y="630986"/>
                  <a:pt x="156754" y="613954"/>
                </a:cubicBezTo>
                <a:cubicBezTo>
                  <a:pt x="148046" y="587828"/>
                  <a:pt x="137308" y="562294"/>
                  <a:pt x="130629" y="535577"/>
                </a:cubicBezTo>
                <a:cubicBezTo>
                  <a:pt x="126275" y="518160"/>
                  <a:pt x="122725" y="500522"/>
                  <a:pt x="117566" y="483326"/>
                </a:cubicBezTo>
                <a:cubicBezTo>
                  <a:pt x="109653" y="456949"/>
                  <a:pt x="100149" y="431075"/>
                  <a:pt x="91440" y="404949"/>
                </a:cubicBezTo>
                <a:lnTo>
                  <a:pt x="78377" y="365760"/>
                </a:lnTo>
                <a:cubicBezTo>
                  <a:pt x="71003" y="314140"/>
                  <a:pt x="64986" y="259948"/>
                  <a:pt x="52251" y="209006"/>
                </a:cubicBezTo>
                <a:cubicBezTo>
                  <a:pt x="48911" y="195648"/>
                  <a:pt x="42812" y="183101"/>
                  <a:pt x="39189" y="169817"/>
                </a:cubicBezTo>
                <a:cubicBezTo>
                  <a:pt x="29742" y="135176"/>
                  <a:pt x="21137" y="100301"/>
                  <a:pt x="13063" y="65314"/>
                </a:cubicBezTo>
                <a:cubicBezTo>
                  <a:pt x="8071" y="43680"/>
                  <a:pt x="0" y="0"/>
                  <a:pt x="0" y="0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6248400" y="4114800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No</a:t>
            </a:r>
            <a:endParaRPr lang="en-US" dirty="0"/>
          </a:p>
        </p:txBody>
      </p:sp>
      <p:cxnSp>
        <p:nvCxnSpPr>
          <p:cNvPr id="22" name="Straight Arrow Connector 21"/>
          <p:cNvCxnSpPr>
            <a:stCxn id="7" idx="3"/>
            <a:endCxn id="5" idx="2"/>
          </p:cNvCxnSpPr>
          <p:nvPr/>
        </p:nvCxnSpPr>
        <p:spPr>
          <a:xfrm flipV="1">
            <a:off x="6781800" y="3200400"/>
            <a:ext cx="533400" cy="76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6629400" y="2627531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yes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7467600" y="2743200"/>
            <a:ext cx="1524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Permanent allocation of resource 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2436223" y="5562600"/>
            <a:ext cx="3278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Restore the old state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7467600" y="38100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New state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0150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Safety Algorithm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12800" y="1282700"/>
            <a:ext cx="7372350" cy="4943475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90000"/>
              </a:lnSpc>
              <a:buFont typeface="Monotype Sorts" charset="2"/>
              <a:buNone/>
            </a:pPr>
            <a:r>
              <a:rPr lang="en-US" dirty="0" smtClean="0"/>
              <a:t>1.	Let </a:t>
            </a:r>
            <a:r>
              <a:rPr lang="en-US" i="1" dirty="0" smtClean="0">
                <a:solidFill>
                  <a:srgbClr val="000000"/>
                </a:solidFill>
              </a:rPr>
              <a:t>Work </a:t>
            </a:r>
            <a:r>
              <a:rPr lang="en-US" dirty="0" smtClean="0"/>
              <a:t>and </a:t>
            </a:r>
            <a:r>
              <a:rPr lang="en-US" i="1" dirty="0" smtClean="0">
                <a:solidFill>
                  <a:srgbClr val="000000"/>
                </a:solidFill>
              </a:rPr>
              <a:t>Finish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dirty="0" smtClean="0"/>
              <a:t>be vectors of length</a:t>
            </a:r>
            <a:r>
              <a:rPr lang="en-US" i="1" dirty="0" smtClean="0"/>
              <a:t> m</a:t>
            </a:r>
            <a:r>
              <a:rPr lang="en-US" dirty="0" smtClean="0"/>
              <a:t> and</a:t>
            </a:r>
            <a:r>
              <a:rPr lang="en-US" i="1" dirty="0" smtClean="0"/>
              <a:t> n</a:t>
            </a:r>
            <a:r>
              <a:rPr lang="en-US" dirty="0" smtClean="0"/>
              <a:t>, respectively.  Initialize:</a:t>
            </a:r>
          </a:p>
          <a:p>
            <a:pPr marL="1543050" lvl="3" indent="-342900">
              <a:lnSpc>
                <a:spcPct val="90000"/>
              </a:lnSpc>
              <a:buFontTx/>
              <a:buNone/>
            </a:pPr>
            <a:r>
              <a:rPr lang="en-US" i="1" dirty="0" smtClean="0"/>
              <a:t>Work </a:t>
            </a:r>
            <a:r>
              <a:rPr lang="en-US" dirty="0" smtClean="0"/>
              <a:t>= </a:t>
            </a:r>
            <a:r>
              <a:rPr lang="en-US" i="1" dirty="0" smtClean="0"/>
              <a:t>Available</a:t>
            </a:r>
          </a:p>
          <a:p>
            <a:pPr marL="1543050" lvl="3" indent="-342900">
              <a:lnSpc>
                <a:spcPct val="90000"/>
              </a:lnSpc>
              <a:buFontTx/>
              <a:buNone/>
            </a:pPr>
            <a:r>
              <a:rPr lang="en-US" i="1" dirty="0" smtClean="0"/>
              <a:t>Finish </a:t>
            </a:r>
            <a:r>
              <a:rPr lang="en-US" dirty="0" smtClean="0"/>
              <a:t>[</a:t>
            </a:r>
            <a:r>
              <a:rPr lang="en-US" i="1" dirty="0" err="1" smtClean="0"/>
              <a:t>i</a:t>
            </a:r>
            <a:r>
              <a:rPr lang="en-US" dirty="0" smtClean="0"/>
              <a:t>] =</a:t>
            </a:r>
            <a:r>
              <a:rPr lang="en-US" i="1" dirty="0" smtClean="0"/>
              <a:t> false </a:t>
            </a:r>
            <a:r>
              <a:rPr lang="en-US" dirty="0" smtClean="0"/>
              <a:t>for</a:t>
            </a:r>
            <a:r>
              <a:rPr lang="en-US" i="1" dirty="0" smtClean="0"/>
              <a:t> </a:t>
            </a:r>
            <a:r>
              <a:rPr lang="en-US" i="1" dirty="0" err="1" smtClean="0"/>
              <a:t>i</a:t>
            </a:r>
            <a:r>
              <a:rPr lang="en-US" dirty="0" smtClean="0"/>
              <a:t> = 0, 1, …, </a:t>
            </a:r>
            <a:r>
              <a:rPr lang="en-US" i="1" dirty="0" smtClean="0"/>
              <a:t>n- </a:t>
            </a:r>
            <a:r>
              <a:rPr lang="en-US" dirty="0" smtClean="0"/>
              <a:t>1</a:t>
            </a:r>
          </a:p>
          <a:p>
            <a:pPr marL="1543050" lvl="3" indent="-342900">
              <a:lnSpc>
                <a:spcPct val="90000"/>
              </a:lnSpc>
              <a:buFontTx/>
              <a:buNone/>
            </a:pPr>
            <a:endParaRPr lang="en-US" sz="800" dirty="0" smtClean="0"/>
          </a:p>
          <a:p>
            <a:pPr>
              <a:lnSpc>
                <a:spcPct val="90000"/>
              </a:lnSpc>
              <a:buFont typeface="Monotype Sorts" charset="2"/>
              <a:buNone/>
            </a:pPr>
            <a:r>
              <a:rPr lang="en-US" dirty="0" smtClean="0"/>
              <a:t>2.	Find an </a:t>
            </a:r>
            <a:r>
              <a:rPr lang="en-US" i="1" dirty="0" err="1" smtClean="0"/>
              <a:t>i</a:t>
            </a:r>
            <a:r>
              <a:rPr lang="en-US" i="1" dirty="0" smtClean="0"/>
              <a:t> </a:t>
            </a:r>
            <a:r>
              <a:rPr lang="en-US" dirty="0" smtClean="0"/>
              <a:t>such that both: </a:t>
            </a:r>
          </a:p>
          <a:p>
            <a:pPr marL="800100" lvl="1" indent="-342900">
              <a:lnSpc>
                <a:spcPct val="90000"/>
              </a:lnSpc>
              <a:buFont typeface="Monotype Sorts" charset="2"/>
              <a:buNone/>
            </a:pPr>
            <a:r>
              <a:rPr lang="en-US" dirty="0" smtClean="0"/>
              <a:t>(a) </a:t>
            </a:r>
            <a:r>
              <a:rPr lang="en-US" i="1" dirty="0" smtClean="0"/>
              <a:t>Finish</a:t>
            </a:r>
            <a:r>
              <a:rPr lang="en-US" dirty="0" smtClean="0"/>
              <a:t> [</a:t>
            </a:r>
            <a:r>
              <a:rPr lang="en-US" i="1" dirty="0" err="1" smtClean="0"/>
              <a:t>i</a:t>
            </a:r>
            <a:r>
              <a:rPr lang="en-US" dirty="0" smtClean="0"/>
              <a:t>] = </a:t>
            </a:r>
            <a:r>
              <a:rPr lang="en-US" i="1" dirty="0" smtClean="0"/>
              <a:t>false</a:t>
            </a:r>
            <a:endParaRPr lang="en-US" dirty="0" smtClean="0"/>
          </a:p>
          <a:p>
            <a:pPr marL="800100" lvl="1" indent="-342900">
              <a:lnSpc>
                <a:spcPct val="90000"/>
              </a:lnSpc>
              <a:buFont typeface="Monotype Sorts" charset="2"/>
              <a:buNone/>
            </a:pPr>
            <a:r>
              <a:rPr lang="en-US" dirty="0" smtClean="0"/>
              <a:t>(b) </a:t>
            </a:r>
            <a:r>
              <a:rPr lang="en-US" i="1" dirty="0" err="1" smtClean="0"/>
              <a:t>Need</a:t>
            </a:r>
            <a:r>
              <a:rPr lang="en-US" i="1" baseline="-25000" dirty="0" err="1" smtClean="0"/>
              <a:t>i</a:t>
            </a:r>
            <a:r>
              <a:rPr lang="en-US" dirty="0" smtClean="0"/>
              <a:t> </a:t>
            </a:r>
            <a:r>
              <a:rPr lang="en-US" dirty="0" smtClean="0">
                <a:sym typeface="Symbol" pitchFamily="18" charset="2"/>
              </a:rPr>
              <a:t> </a:t>
            </a:r>
            <a:r>
              <a:rPr lang="en-US" i="1" dirty="0" smtClean="0">
                <a:sym typeface="Symbol" pitchFamily="18" charset="2"/>
              </a:rPr>
              <a:t>Work</a:t>
            </a:r>
          </a:p>
          <a:p>
            <a:pPr marL="800100" lvl="1" indent="-342900">
              <a:lnSpc>
                <a:spcPct val="90000"/>
              </a:lnSpc>
              <a:buFont typeface="Monotype Sorts" charset="2"/>
              <a:buNone/>
            </a:pPr>
            <a:r>
              <a:rPr lang="en-US" dirty="0" smtClean="0">
                <a:sym typeface="Symbol" pitchFamily="18" charset="2"/>
              </a:rPr>
              <a:t>If no such </a:t>
            </a:r>
            <a:r>
              <a:rPr lang="en-US" i="1" dirty="0" err="1" smtClean="0">
                <a:sym typeface="Symbol" pitchFamily="18" charset="2"/>
              </a:rPr>
              <a:t>i</a:t>
            </a:r>
            <a:r>
              <a:rPr lang="en-US" i="1" dirty="0" smtClean="0">
                <a:sym typeface="Symbol" pitchFamily="18" charset="2"/>
              </a:rPr>
              <a:t> </a:t>
            </a:r>
            <a:r>
              <a:rPr lang="en-US" dirty="0" smtClean="0">
                <a:sym typeface="Symbol" pitchFamily="18" charset="2"/>
              </a:rPr>
              <a:t>exists, go to step 4</a:t>
            </a:r>
          </a:p>
          <a:p>
            <a:pPr marL="800100" lvl="1" indent="-342900">
              <a:lnSpc>
                <a:spcPct val="90000"/>
              </a:lnSpc>
              <a:buFont typeface="Monotype Sorts" charset="2"/>
              <a:buNone/>
            </a:pPr>
            <a:endParaRPr lang="en-US" sz="800" dirty="0" smtClean="0">
              <a:sym typeface="Symbol" pitchFamily="18" charset="2"/>
            </a:endParaRPr>
          </a:p>
          <a:p>
            <a:pPr>
              <a:lnSpc>
                <a:spcPct val="90000"/>
              </a:lnSpc>
              <a:buFont typeface="Monotype Sorts" charset="2"/>
              <a:buNone/>
            </a:pPr>
            <a:r>
              <a:rPr lang="en-US" i="1" dirty="0" smtClean="0"/>
              <a:t>3.  Work</a:t>
            </a:r>
            <a:r>
              <a:rPr lang="en-US" dirty="0" smtClean="0"/>
              <a:t> = </a:t>
            </a:r>
            <a:r>
              <a:rPr lang="en-US" i="1" dirty="0" smtClean="0"/>
              <a:t>Work </a:t>
            </a:r>
            <a:r>
              <a:rPr lang="en-US" dirty="0" smtClean="0"/>
              <a:t>+ </a:t>
            </a:r>
            <a:r>
              <a:rPr lang="en-US" i="1" dirty="0" err="1" smtClean="0"/>
              <a:t>Allocation</a:t>
            </a:r>
            <a:r>
              <a:rPr lang="en-US" i="1" baseline="-25000" dirty="0" err="1" smtClean="0"/>
              <a:t>i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i="1" dirty="0" smtClean="0"/>
              <a:t>Finish</a:t>
            </a:r>
            <a:r>
              <a:rPr lang="en-US" dirty="0" smtClean="0"/>
              <a:t>[</a:t>
            </a:r>
            <a:r>
              <a:rPr lang="en-US" i="1" dirty="0" err="1" smtClean="0"/>
              <a:t>i</a:t>
            </a:r>
            <a:r>
              <a:rPr lang="en-US" dirty="0" smtClean="0"/>
              <a:t>] =</a:t>
            </a:r>
            <a:r>
              <a:rPr lang="en-US" i="1" dirty="0" smtClean="0"/>
              <a:t> true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go to step 2</a:t>
            </a:r>
          </a:p>
          <a:p>
            <a:pPr>
              <a:lnSpc>
                <a:spcPct val="90000"/>
              </a:lnSpc>
            </a:pPr>
            <a:endParaRPr lang="en-US" sz="800" dirty="0" smtClean="0"/>
          </a:p>
          <a:p>
            <a:pPr>
              <a:lnSpc>
                <a:spcPct val="90000"/>
              </a:lnSpc>
              <a:buFont typeface="Monotype Sorts" charset="2"/>
              <a:buNone/>
            </a:pPr>
            <a:r>
              <a:rPr lang="en-US" dirty="0" smtClean="0"/>
              <a:t>4.	If </a:t>
            </a:r>
            <a:r>
              <a:rPr lang="en-US" i="1" dirty="0" smtClean="0"/>
              <a:t>Finish</a:t>
            </a:r>
            <a:r>
              <a:rPr lang="en-US" dirty="0" smtClean="0"/>
              <a:t> [</a:t>
            </a:r>
            <a:r>
              <a:rPr lang="en-US" i="1" dirty="0" err="1" smtClean="0"/>
              <a:t>i</a:t>
            </a:r>
            <a:r>
              <a:rPr lang="en-US" dirty="0" smtClean="0"/>
              <a:t>] == true for all </a:t>
            </a:r>
            <a:r>
              <a:rPr lang="en-US" i="1" dirty="0" err="1" smtClean="0"/>
              <a:t>i</a:t>
            </a:r>
            <a:r>
              <a:rPr lang="en-US" dirty="0" smtClean="0"/>
              <a:t>, then the system is in a safe state</a:t>
            </a:r>
          </a:p>
        </p:txBody>
      </p:sp>
    </p:spTree>
    <p:extLst>
      <p:ext uri="{BB962C8B-B14F-4D97-AF65-F5344CB8AC3E}">
        <p14:creationId xmlns:p14="http://schemas.microsoft.com/office/powerpoint/2010/main" val="2006867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" y="404813"/>
            <a:ext cx="8821738" cy="457200"/>
          </a:xfrm>
        </p:spPr>
        <p:txBody>
          <a:bodyPr>
            <a:noAutofit/>
          </a:bodyPr>
          <a:lstStyle/>
          <a:p>
            <a:pPr eaLnBrk="1" hangingPunct="1"/>
            <a:r>
              <a:rPr lang="en-US" sz="3600" b="1" dirty="0" smtClean="0"/>
              <a:t>Resource-Request Algorithm for Process </a:t>
            </a:r>
            <a:r>
              <a:rPr lang="en-US" sz="3600" b="1" i="1" dirty="0" smtClean="0"/>
              <a:t>P</a:t>
            </a:r>
            <a:r>
              <a:rPr lang="en-US" sz="3600" b="1" i="1" baseline="-25000" dirty="0" smtClean="0"/>
              <a:t>i</a:t>
            </a:r>
            <a:endParaRPr lang="en-US" sz="3600" b="1" dirty="0" smtClean="0"/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990600"/>
            <a:ext cx="8534399" cy="5638800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90000"/>
              </a:lnSpc>
              <a:buFont typeface="Monotype Sorts" charset="2"/>
              <a:buNone/>
            </a:pPr>
            <a:r>
              <a:rPr lang="en-US" i="1" dirty="0" smtClean="0"/>
              <a:t>     Request</a:t>
            </a:r>
            <a:r>
              <a:rPr lang="en-US" dirty="0" smtClean="0"/>
              <a:t> = request vector for process </a:t>
            </a:r>
            <a:r>
              <a:rPr lang="en-US" i="1" dirty="0" smtClean="0"/>
              <a:t>P</a:t>
            </a:r>
            <a:r>
              <a:rPr lang="en-US" i="1" baseline="-25000" dirty="0" smtClean="0"/>
              <a:t>i</a:t>
            </a:r>
            <a:r>
              <a:rPr lang="en-US" dirty="0" smtClean="0"/>
              <a:t>.  </a:t>
            </a:r>
          </a:p>
          <a:p>
            <a:pPr>
              <a:lnSpc>
                <a:spcPct val="90000"/>
              </a:lnSpc>
              <a:buFont typeface="Monotype Sorts" charset="2"/>
              <a:buNone/>
            </a:pPr>
            <a:r>
              <a:rPr lang="en-US" dirty="0" smtClean="0"/>
              <a:t>If </a:t>
            </a:r>
            <a:r>
              <a:rPr lang="en-US" i="1" dirty="0" err="1" smtClean="0"/>
              <a:t>Request</a:t>
            </a:r>
            <a:r>
              <a:rPr lang="en-US" i="1" baseline="-25000" dirty="0" err="1" smtClean="0"/>
              <a:t>i</a:t>
            </a:r>
            <a:r>
              <a:rPr lang="en-US" baseline="-25000" dirty="0" smtClean="0"/>
              <a:t> </a:t>
            </a:r>
            <a:r>
              <a:rPr lang="en-US" dirty="0" smtClean="0"/>
              <a:t>[</a:t>
            </a:r>
            <a:r>
              <a:rPr lang="en-US" i="1" dirty="0" smtClean="0"/>
              <a:t>j</a:t>
            </a:r>
            <a:r>
              <a:rPr lang="en-US" dirty="0" smtClean="0"/>
              <a:t>] = </a:t>
            </a:r>
            <a:r>
              <a:rPr lang="en-US" i="1" dirty="0" smtClean="0"/>
              <a:t>k</a:t>
            </a:r>
            <a:r>
              <a:rPr lang="en-US" dirty="0" smtClean="0"/>
              <a:t> then process </a:t>
            </a:r>
            <a:r>
              <a:rPr lang="en-US" i="1" dirty="0" smtClean="0"/>
              <a:t>P</a:t>
            </a:r>
            <a:r>
              <a:rPr lang="en-US" i="1" baseline="-25000" dirty="0" smtClean="0"/>
              <a:t>i</a:t>
            </a:r>
            <a:r>
              <a:rPr lang="en-US" dirty="0" smtClean="0"/>
              <a:t> wants </a:t>
            </a:r>
            <a:r>
              <a:rPr lang="en-US" i="1" dirty="0" smtClean="0"/>
              <a:t>k</a:t>
            </a:r>
            <a:r>
              <a:rPr lang="en-US" dirty="0" smtClean="0"/>
              <a:t> instances of resource type </a:t>
            </a:r>
            <a:r>
              <a:rPr lang="en-US" i="1" dirty="0" err="1" smtClean="0"/>
              <a:t>R</a:t>
            </a:r>
            <a:r>
              <a:rPr lang="en-US" i="1" baseline="-25000" dirty="0" err="1" smtClean="0"/>
              <a:t>j</a:t>
            </a:r>
            <a:endParaRPr lang="en-US" baseline="-25000" dirty="0" smtClean="0"/>
          </a:p>
          <a:p>
            <a:pPr lvl="1">
              <a:lnSpc>
                <a:spcPct val="90000"/>
              </a:lnSpc>
              <a:buFont typeface="Monotype Sorts" charset="2"/>
              <a:buNone/>
            </a:pPr>
            <a:r>
              <a:rPr lang="en-US" dirty="0" smtClean="0"/>
              <a:t>1.	If </a:t>
            </a:r>
            <a:r>
              <a:rPr lang="en-US" i="1" dirty="0" err="1" smtClean="0"/>
              <a:t>Request</a:t>
            </a:r>
            <a:r>
              <a:rPr lang="en-US" i="1" baseline="-25000" dirty="0" err="1" smtClean="0"/>
              <a:t>i</a:t>
            </a:r>
            <a:r>
              <a:rPr lang="en-US" i="1" dirty="0" smtClean="0"/>
              <a:t> </a:t>
            </a:r>
            <a:r>
              <a:rPr lang="en-US" dirty="0" smtClean="0">
                <a:sym typeface="Symbol" pitchFamily="18" charset="2"/>
              </a:rPr>
              <a:t> </a:t>
            </a:r>
            <a:r>
              <a:rPr lang="en-US" i="1" dirty="0" err="1" smtClean="0">
                <a:sym typeface="Symbol" pitchFamily="18" charset="2"/>
              </a:rPr>
              <a:t>Need</a:t>
            </a:r>
            <a:r>
              <a:rPr lang="en-US" i="1" baseline="-25000" dirty="0" err="1" smtClean="0">
                <a:sym typeface="Symbol" pitchFamily="18" charset="2"/>
              </a:rPr>
              <a:t>i</a:t>
            </a:r>
            <a:r>
              <a:rPr lang="en-US" i="1" dirty="0" smtClean="0">
                <a:sym typeface="Symbol" pitchFamily="18" charset="2"/>
              </a:rPr>
              <a:t> </a:t>
            </a:r>
            <a:r>
              <a:rPr lang="en-US" dirty="0" smtClean="0">
                <a:sym typeface="Symbol" pitchFamily="18" charset="2"/>
              </a:rPr>
              <a:t>go to step 2.  Otherwise, raise error condition, since process has exceeded its maximum claim</a:t>
            </a:r>
          </a:p>
          <a:p>
            <a:pPr lvl="1">
              <a:lnSpc>
                <a:spcPct val="90000"/>
              </a:lnSpc>
              <a:buFont typeface="Monotype Sorts" charset="2"/>
              <a:buNone/>
            </a:pPr>
            <a:r>
              <a:rPr lang="en-US" dirty="0" smtClean="0">
                <a:sym typeface="Symbol" pitchFamily="18" charset="2"/>
              </a:rPr>
              <a:t>2.	If </a:t>
            </a:r>
            <a:r>
              <a:rPr lang="en-US" i="1" dirty="0" err="1" smtClean="0"/>
              <a:t>Request</a:t>
            </a:r>
            <a:r>
              <a:rPr lang="en-US" i="1" baseline="-25000" dirty="0" err="1" smtClean="0"/>
              <a:t>i</a:t>
            </a:r>
            <a:r>
              <a:rPr lang="en-US" dirty="0" smtClean="0"/>
              <a:t> </a:t>
            </a:r>
            <a:r>
              <a:rPr lang="en-US" dirty="0" smtClean="0">
                <a:sym typeface="Symbol" pitchFamily="18" charset="2"/>
              </a:rPr>
              <a:t> </a:t>
            </a:r>
            <a:r>
              <a:rPr lang="en-US" i="1" dirty="0" smtClean="0">
                <a:sym typeface="Symbol" pitchFamily="18" charset="2"/>
              </a:rPr>
              <a:t>Available</a:t>
            </a:r>
            <a:r>
              <a:rPr lang="en-US" dirty="0" smtClean="0">
                <a:sym typeface="Symbol" pitchFamily="18" charset="2"/>
              </a:rPr>
              <a:t>, go to step 3.  Otherwise </a:t>
            </a:r>
            <a:r>
              <a:rPr lang="en-US" i="1" dirty="0" smtClean="0">
                <a:sym typeface="Symbol" pitchFamily="18" charset="2"/>
              </a:rPr>
              <a:t>P</a:t>
            </a:r>
            <a:r>
              <a:rPr lang="en-US" i="1" baseline="-25000" dirty="0" smtClean="0">
                <a:sym typeface="Symbol" pitchFamily="18" charset="2"/>
              </a:rPr>
              <a:t>i</a:t>
            </a:r>
            <a:r>
              <a:rPr lang="en-US" dirty="0" smtClean="0">
                <a:sym typeface="Symbol" pitchFamily="18" charset="2"/>
              </a:rPr>
              <a:t>  must wait, since resources are not available</a:t>
            </a:r>
          </a:p>
          <a:p>
            <a:pPr lvl="1">
              <a:lnSpc>
                <a:spcPct val="90000"/>
              </a:lnSpc>
              <a:buFont typeface="Monotype Sorts" charset="2"/>
              <a:buNone/>
            </a:pPr>
            <a:r>
              <a:rPr lang="en-US" dirty="0" smtClean="0">
                <a:sym typeface="Symbol" pitchFamily="18" charset="2"/>
              </a:rPr>
              <a:t>3.	Pretend to allocate requested resources to </a:t>
            </a:r>
            <a:r>
              <a:rPr lang="en-US" i="1" dirty="0" smtClean="0">
                <a:sym typeface="Symbol" pitchFamily="18" charset="2"/>
              </a:rPr>
              <a:t>P</a:t>
            </a:r>
            <a:r>
              <a:rPr lang="en-US" i="1" baseline="-25000" dirty="0" smtClean="0">
                <a:sym typeface="Symbol" pitchFamily="18" charset="2"/>
              </a:rPr>
              <a:t>i</a:t>
            </a:r>
            <a:r>
              <a:rPr lang="en-US" dirty="0" smtClean="0">
                <a:sym typeface="Symbol" pitchFamily="18" charset="2"/>
              </a:rPr>
              <a:t> by modifying the state as follows:</a:t>
            </a:r>
          </a:p>
          <a:p>
            <a:pPr lvl="3">
              <a:lnSpc>
                <a:spcPct val="90000"/>
              </a:lnSpc>
              <a:buFontTx/>
              <a:buNone/>
            </a:pPr>
            <a:r>
              <a:rPr lang="en-US" dirty="0" smtClean="0">
                <a:sym typeface="Symbol" pitchFamily="18" charset="2"/>
              </a:rPr>
              <a:t>		</a:t>
            </a:r>
            <a:r>
              <a:rPr lang="en-US" sz="2600" i="1" dirty="0" smtClean="0">
                <a:sym typeface="Symbol" pitchFamily="18" charset="2"/>
              </a:rPr>
              <a:t>Available</a:t>
            </a:r>
            <a:r>
              <a:rPr lang="en-US" sz="2600" dirty="0" smtClean="0">
                <a:sym typeface="Symbol" pitchFamily="18" charset="2"/>
              </a:rPr>
              <a:t> = </a:t>
            </a:r>
            <a:r>
              <a:rPr lang="en-US" sz="2600" i="1" dirty="0" smtClean="0">
                <a:sym typeface="Symbol" pitchFamily="18" charset="2"/>
              </a:rPr>
              <a:t>Available  </a:t>
            </a:r>
            <a:r>
              <a:rPr lang="en-US" sz="2600" dirty="0" smtClean="0">
                <a:sym typeface="Symbol" pitchFamily="18" charset="2"/>
              </a:rPr>
              <a:t>–</a:t>
            </a:r>
            <a:r>
              <a:rPr lang="en-US" sz="2600" i="1" dirty="0" smtClean="0">
                <a:sym typeface="Symbol" pitchFamily="18" charset="2"/>
              </a:rPr>
              <a:t> </a:t>
            </a:r>
            <a:r>
              <a:rPr lang="en-US" sz="2600" i="1" dirty="0" err="1" smtClean="0">
                <a:sym typeface="Symbol" pitchFamily="18" charset="2"/>
              </a:rPr>
              <a:t>Request</a:t>
            </a:r>
            <a:r>
              <a:rPr lang="en-US" sz="2600" i="1" baseline="-25000" dirty="0" err="1" smtClean="0">
                <a:sym typeface="Symbol" pitchFamily="18" charset="2"/>
              </a:rPr>
              <a:t>i</a:t>
            </a:r>
            <a:r>
              <a:rPr lang="en-US" sz="2600" i="1" dirty="0" smtClean="0">
                <a:sym typeface="Symbol" pitchFamily="18" charset="2"/>
              </a:rPr>
              <a:t>;</a:t>
            </a:r>
          </a:p>
          <a:p>
            <a:pPr lvl="3">
              <a:lnSpc>
                <a:spcPct val="90000"/>
              </a:lnSpc>
              <a:buFontTx/>
              <a:buNone/>
            </a:pPr>
            <a:r>
              <a:rPr lang="en-US" sz="2600" dirty="0" smtClean="0">
                <a:sym typeface="Symbol" pitchFamily="18" charset="2"/>
              </a:rPr>
              <a:t>		</a:t>
            </a:r>
            <a:r>
              <a:rPr lang="en-US" sz="2600" i="1" dirty="0" err="1" smtClean="0">
                <a:sym typeface="Symbol" pitchFamily="18" charset="2"/>
              </a:rPr>
              <a:t>Allocation</a:t>
            </a:r>
            <a:r>
              <a:rPr lang="en-US" sz="2600" i="1" baseline="-25000" dirty="0" err="1" smtClean="0">
                <a:sym typeface="Symbol" pitchFamily="18" charset="2"/>
              </a:rPr>
              <a:t>i</a:t>
            </a:r>
            <a:r>
              <a:rPr lang="en-US" sz="2600" baseline="-25000" dirty="0" smtClean="0">
                <a:sym typeface="Symbol" pitchFamily="18" charset="2"/>
              </a:rPr>
              <a:t> </a:t>
            </a:r>
            <a:r>
              <a:rPr lang="en-US" sz="2600" dirty="0" smtClean="0">
                <a:sym typeface="Symbol" pitchFamily="18" charset="2"/>
              </a:rPr>
              <a:t>= </a:t>
            </a:r>
            <a:r>
              <a:rPr lang="en-US" sz="2600" i="1" dirty="0" err="1" smtClean="0">
                <a:sym typeface="Symbol" pitchFamily="18" charset="2"/>
              </a:rPr>
              <a:t>Allocation</a:t>
            </a:r>
            <a:r>
              <a:rPr lang="en-US" sz="2600" i="1" baseline="-25000" dirty="0" err="1" smtClean="0">
                <a:sym typeface="Symbol" pitchFamily="18" charset="2"/>
              </a:rPr>
              <a:t>i</a:t>
            </a:r>
            <a:r>
              <a:rPr lang="en-US" sz="2600" dirty="0" smtClean="0">
                <a:sym typeface="Symbol" pitchFamily="18" charset="2"/>
              </a:rPr>
              <a:t> + </a:t>
            </a:r>
            <a:r>
              <a:rPr lang="en-US" sz="2600" i="1" dirty="0" err="1" smtClean="0">
                <a:sym typeface="Symbol" pitchFamily="18" charset="2"/>
              </a:rPr>
              <a:t>Request</a:t>
            </a:r>
            <a:r>
              <a:rPr lang="en-US" sz="2600" i="1" baseline="-25000" dirty="0" err="1" smtClean="0">
                <a:sym typeface="Symbol" pitchFamily="18" charset="2"/>
              </a:rPr>
              <a:t>i</a:t>
            </a:r>
            <a:r>
              <a:rPr lang="en-US" sz="2600" dirty="0" smtClean="0">
                <a:sym typeface="Symbol" pitchFamily="18" charset="2"/>
              </a:rPr>
              <a:t>;</a:t>
            </a:r>
          </a:p>
          <a:p>
            <a:pPr lvl="3">
              <a:lnSpc>
                <a:spcPct val="90000"/>
              </a:lnSpc>
              <a:buFontTx/>
              <a:buNone/>
            </a:pPr>
            <a:r>
              <a:rPr lang="en-US" sz="2600" dirty="0" smtClean="0">
                <a:sym typeface="Symbol" pitchFamily="18" charset="2"/>
              </a:rPr>
              <a:t>		</a:t>
            </a:r>
            <a:r>
              <a:rPr lang="en-US" sz="2600" i="1" dirty="0" err="1" smtClean="0">
                <a:sym typeface="Symbol" pitchFamily="18" charset="2"/>
              </a:rPr>
              <a:t>Need</a:t>
            </a:r>
            <a:r>
              <a:rPr lang="en-US" sz="2600" i="1" baseline="-25000" dirty="0" err="1" smtClean="0">
                <a:sym typeface="Symbol" pitchFamily="18" charset="2"/>
              </a:rPr>
              <a:t>i</a:t>
            </a:r>
            <a:r>
              <a:rPr lang="en-US" sz="2600" i="1" dirty="0" smtClean="0">
                <a:sym typeface="Symbol" pitchFamily="18" charset="2"/>
              </a:rPr>
              <a:t> </a:t>
            </a:r>
            <a:r>
              <a:rPr lang="en-US" sz="2600" dirty="0" smtClean="0">
                <a:sym typeface="Symbol" pitchFamily="18" charset="2"/>
              </a:rPr>
              <a:t>=</a:t>
            </a:r>
            <a:r>
              <a:rPr lang="en-US" sz="2600" i="1" dirty="0" smtClean="0">
                <a:sym typeface="Symbol" pitchFamily="18" charset="2"/>
              </a:rPr>
              <a:t> </a:t>
            </a:r>
            <a:r>
              <a:rPr lang="en-US" sz="2600" i="1" dirty="0" err="1" smtClean="0">
                <a:sym typeface="Symbol" pitchFamily="18" charset="2"/>
              </a:rPr>
              <a:t>Need</a:t>
            </a:r>
            <a:r>
              <a:rPr lang="en-US" sz="2600" i="1" baseline="-25000" dirty="0" err="1" smtClean="0">
                <a:sym typeface="Symbol" pitchFamily="18" charset="2"/>
              </a:rPr>
              <a:t>i</a:t>
            </a:r>
            <a:r>
              <a:rPr lang="en-US" sz="2600" dirty="0" smtClean="0">
                <a:sym typeface="Symbol" pitchFamily="18" charset="2"/>
              </a:rPr>
              <a:t> – </a:t>
            </a:r>
            <a:r>
              <a:rPr lang="en-US" sz="2600" i="1" dirty="0" err="1" smtClean="0">
                <a:sym typeface="Symbol" pitchFamily="18" charset="2"/>
              </a:rPr>
              <a:t>Request</a:t>
            </a:r>
            <a:r>
              <a:rPr lang="en-US" sz="2600" i="1" baseline="-25000" dirty="0" err="1" smtClean="0">
                <a:sym typeface="Symbol" pitchFamily="18" charset="2"/>
              </a:rPr>
              <a:t>i</a:t>
            </a:r>
            <a:r>
              <a:rPr lang="en-US" sz="2600" i="1" dirty="0" smtClean="0">
                <a:sym typeface="Symbol" pitchFamily="18" charset="2"/>
              </a:rPr>
              <a:t>;</a:t>
            </a:r>
          </a:p>
          <a:p>
            <a:pPr lvl="2">
              <a:lnSpc>
                <a:spcPct val="90000"/>
              </a:lnSpc>
              <a:buClr>
                <a:srgbClr val="CC6600"/>
              </a:buClr>
              <a:buSzPct val="80000"/>
              <a:buFont typeface="Monotype Sorts" charset="2"/>
              <a:buChar char="l"/>
            </a:pPr>
            <a:endParaRPr lang="en-US" i="1" dirty="0" smtClean="0">
              <a:sym typeface="Symbol" pitchFamily="18" charset="2"/>
            </a:endParaRPr>
          </a:p>
          <a:p>
            <a:pPr lvl="2">
              <a:lnSpc>
                <a:spcPct val="90000"/>
              </a:lnSpc>
              <a:buClr>
                <a:srgbClr val="CC6600"/>
              </a:buClr>
              <a:buSzPct val="80000"/>
              <a:buFont typeface="Monotype Sorts" charset="2"/>
              <a:buChar char="l"/>
            </a:pPr>
            <a:r>
              <a:rPr lang="en-US" i="1" dirty="0" smtClean="0">
                <a:sym typeface="Symbol" pitchFamily="18" charset="2"/>
              </a:rPr>
              <a:t>If safe  the resources are allocated to Pi</a:t>
            </a:r>
          </a:p>
          <a:p>
            <a:pPr lvl="2">
              <a:lnSpc>
                <a:spcPct val="90000"/>
              </a:lnSpc>
              <a:buClr>
                <a:srgbClr val="CC6600"/>
              </a:buClr>
              <a:buSzPct val="80000"/>
              <a:buFont typeface="Monotype Sorts" charset="2"/>
              <a:buChar char="l"/>
            </a:pPr>
            <a:r>
              <a:rPr lang="en-US" i="1" dirty="0" smtClean="0">
                <a:sym typeface="Symbol" pitchFamily="18" charset="2"/>
              </a:rPr>
              <a:t>If unsafe  Pi must wait, and the old resource-allocation state is restored</a:t>
            </a:r>
          </a:p>
        </p:txBody>
      </p:sp>
    </p:spTree>
    <p:extLst>
      <p:ext uri="{BB962C8B-B14F-4D97-AF65-F5344CB8AC3E}">
        <p14:creationId xmlns:p14="http://schemas.microsoft.com/office/powerpoint/2010/main" val="897595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>
          <a:xfrm>
            <a:off x="1022350" y="277813"/>
            <a:ext cx="7664450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smtClean="0"/>
              <a:t>Example of Banker’s Algorithm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360488"/>
            <a:ext cx="8394700" cy="5116512"/>
          </a:xfrm>
        </p:spPr>
        <p:txBody>
          <a:bodyPr>
            <a:normAutofit fontScale="85000" lnSpcReduction="20000"/>
          </a:bodyPr>
          <a:lstStyle/>
          <a:p>
            <a:pPr>
              <a:tabLst>
                <a:tab pos="1371600" algn="l"/>
                <a:tab pos="2395538" algn="ctr"/>
                <a:tab pos="3594100" algn="ctr"/>
                <a:tab pos="4805363" algn="ctr"/>
              </a:tabLst>
            </a:pPr>
            <a:r>
              <a:rPr lang="en-US" dirty="0" smtClean="0"/>
              <a:t>5 processes </a:t>
            </a:r>
            <a:r>
              <a:rPr lang="en-US" i="1" dirty="0" smtClean="0"/>
              <a:t>P</a:t>
            </a:r>
            <a:r>
              <a:rPr lang="en-US" baseline="-25000" dirty="0" smtClean="0"/>
              <a:t>0  </a:t>
            </a:r>
            <a:r>
              <a:rPr lang="en-US" dirty="0" smtClean="0"/>
              <a:t>through </a:t>
            </a:r>
            <a:r>
              <a:rPr lang="en-US" i="1" dirty="0" smtClean="0"/>
              <a:t>P</a:t>
            </a:r>
            <a:r>
              <a:rPr lang="en-US" baseline="-25000" dirty="0" smtClean="0"/>
              <a:t>4</a:t>
            </a:r>
            <a:r>
              <a:rPr lang="en-US" dirty="0" smtClean="0"/>
              <a:t>; </a:t>
            </a:r>
          </a:p>
          <a:p>
            <a:pPr>
              <a:buFont typeface="Monotype Sorts" charset="2"/>
              <a:buNone/>
              <a:tabLst>
                <a:tab pos="1371600" algn="l"/>
                <a:tab pos="2395538" algn="ctr"/>
                <a:tab pos="3594100" algn="ctr"/>
                <a:tab pos="4805363" algn="ctr"/>
              </a:tabLst>
            </a:pPr>
            <a:r>
              <a:rPr lang="en-US" dirty="0" smtClean="0"/>
              <a:t>      3 resource types:</a:t>
            </a:r>
          </a:p>
          <a:p>
            <a:pPr>
              <a:buFont typeface="Monotype Sorts" charset="2"/>
              <a:buNone/>
              <a:tabLst>
                <a:tab pos="1371600" algn="l"/>
                <a:tab pos="2395538" algn="ctr"/>
                <a:tab pos="3594100" algn="ctr"/>
                <a:tab pos="4805363" algn="ctr"/>
              </a:tabLst>
            </a:pPr>
            <a:r>
              <a:rPr lang="en-US" dirty="0" smtClean="0"/>
              <a:t>              </a:t>
            </a:r>
            <a:r>
              <a:rPr lang="en-US" i="1" dirty="0" smtClean="0"/>
              <a:t>A</a:t>
            </a:r>
            <a:r>
              <a:rPr lang="en-US" dirty="0" smtClean="0"/>
              <a:t> (10 instances),  </a:t>
            </a:r>
            <a:r>
              <a:rPr lang="en-US" i="1" dirty="0" smtClean="0"/>
              <a:t>B</a:t>
            </a:r>
            <a:r>
              <a:rPr lang="en-US" dirty="0" smtClean="0"/>
              <a:t> (5instances), and </a:t>
            </a:r>
            <a:r>
              <a:rPr lang="en-US" i="1" dirty="0" smtClean="0"/>
              <a:t>C</a:t>
            </a:r>
            <a:r>
              <a:rPr lang="en-US" dirty="0" smtClean="0"/>
              <a:t> (7 instances)</a:t>
            </a:r>
          </a:p>
          <a:p>
            <a:pPr>
              <a:buFont typeface="Monotype Sorts" charset="2"/>
              <a:buNone/>
              <a:tabLst>
                <a:tab pos="1371600" algn="l"/>
                <a:tab pos="2395538" algn="ctr"/>
                <a:tab pos="3594100" algn="ctr"/>
                <a:tab pos="4805363" algn="ctr"/>
              </a:tabLst>
            </a:pPr>
            <a:r>
              <a:rPr lang="en-US" dirty="0" smtClean="0"/>
              <a:t> Snapshot at time </a:t>
            </a:r>
            <a:r>
              <a:rPr lang="en-US" i="1" dirty="0" smtClean="0"/>
              <a:t>T</a:t>
            </a:r>
            <a:r>
              <a:rPr lang="en-US" baseline="-25000" dirty="0" smtClean="0"/>
              <a:t>0</a:t>
            </a:r>
            <a:r>
              <a:rPr lang="en-US" dirty="0" smtClean="0"/>
              <a:t>:</a:t>
            </a:r>
          </a:p>
          <a:p>
            <a:pPr>
              <a:buFont typeface="Monotype Sorts" charset="2"/>
              <a:buNone/>
              <a:tabLst>
                <a:tab pos="1371600" algn="l"/>
                <a:tab pos="2395538" algn="ctr"/>
                <a:tab pos="3594100" algn="ctr"/>
                <a:tab pos="4805363" algn="ctr"/>
              </a:tabLst>
            </a:pPr>
            <a:r>
              <a:rPr lang="en-US" dirty="0" smtClean="0"/>
              <a:t>			</a:t>
            </a:r>
            <a:r>
              <a:rPr lang="en-US" i="1" u="sng" dirty="0" smtClean="0"/>
              <a:t>Allocation</a:t>
            </a:r>
            <a:r>
              <a:rPr lang="en-US" i="1" dirty="0" smtClean="0"/>
              <a:t>	  </a:t>
            </a:r>
            <a:r>
              <a:rPr lang="en-US" i="1" u="sng" dirty="0" smtClean="0"/>
              <a:t>Max</a:t>
            </a:r>
            <a:r>
              <a:rPr lang="en-US" i="1" dirty="0" smtClean="0"/>
              <a:t>	</a:t>
            </a:r>
            <a:r>
              <a:rPr lang="en-US" i="1" u="sng" dirty="0" smtClean="0"/>
              <a:t>Available</a:t>
            </a:r>
            <a:endParaRPr lang="en-US" i="1" dirty="0" smtClean="0"/>
          </a:p>
          <a:p>
            <a:pPr>
              <a:buFont typeface="Monotype Sorts" charset="2"/>
              <a:buNone/>
              <a:tabLst>
                <a:tab pos="1371600" algn="l"/>
                <a:tab pos="2395538" algn="ctr"/>
                <a:tab pos="3594100" algn="ctr"/>
                <a:tab pos="4805363" algn="ctr"/>
              </a:tabLst>
            </a:pPr>
            <a:r>
              <a:rPr lang="en-US" i="1" dirty="0" smtClean="0"/>
              <a:t>			A B C	       A B C 	A B C</a:t>
            </a:r>
          </a:p>
          <a:p>
            <a:pPr>
              <a:buFont typeface="Monotype Sorts" charset="2"/>
              <a:buNone/>
              <a:tabLst>
                <a:tab pos="1371600" algn="l"/>
                <a:tab pos="2395538" algn="ctr"/>
                <a:tab pos="3594100" algn="ctr"/>
                <a:tab pos="4805363" algn="ctr"/>
              </a:tabLst>
            </a:pPr>
            <a:r>
              <a:rPr lang="en-US" dirty="0" smtClean="0"/>
              <a:t>		</a:t>
            </a:r>
            <a:r>
              <a:rPr lang="en-US" i="1" dirty="0" smtClean="0"/>
              <a:t>P</a:t>
            </a:r>
            <a:r>
              <a:rPr lang="en-US" baseline="-25000" dirty="0" smtClean="0"/>
              <a:t>0	</a:t>
            </a:r>
            <a:r>
              <a:rPr lang="en-US" dirty="0" smtClean="0"/>
              <a:t>0 1 0	         7 5 3 	3 3 2</a:t>
            </a:r>
          </a:p>
          <a:p>
            <a:pPr>
              <a:buFont typeface="Monotype Sorts" charset="2"/>
              <a:buNone/>
              <a:tabLst>
                <a:tab pos="1371600" algn="l"/>
                <a:tab pos="2395538" algn="ctr"/>
                <a:tab pos="3594100" algn="ctr"/>
                <a:tab pos="4805363" algn="ctr"/>
              </a:tabLst>
            </a:pPr>
            <a:r>
              <a:rPr lang="en-US" dirty="0" smtClean="0"/>
              <a:t>		 </a:t>
            </a:r>
            <a:r>
              <a:rPr lang="en-US" i="1" dirty="0" smtClean="0"/>
              <a:t>P</a:t>
            </a:r>
            <a:r>
              <a:rPr lang="en-US" baseline="-25000" dirty="0" smtClean="0"/>
              <a:t>1	</a:t>
            </a:r>
            <a:r>
              <a:rPr lang="en-US" dirty="0" smtClean="0"/>
              <a:t>2 0 0 	        3 2 2  </a:t>
            </a:r>
          </a:p>
          <a:p>
            <a:pPr>
              <a:buFont typeface="Monotype Sorts" charset="2"/>
              <a:buNone/>
              <a:tabLst>
                <a:tab pos="1371600" algn="l"/>
                <a:tab pos="2395538" algn="ctr"/>
                <a:tab pos="3594100" algn="ctr"/>
                <a:tab pos="4805363" algn="ctr"/>
              </a:tabLst>
            </a:pPr>
            <a:r>
              <a:rPr lang="en-US" dirty="0" smtClean="0"/>
              <a:t>		 </a:t>
            </a:r>
            <a:r>
              <a:rPr lang="en-US" i="1" dirty="0" smtClean="0"/>
              <a:t>P</a:t>
            </a:r>
            <a:r>
              <a:rPr lang="en-US" baseline="-25000" dirty="0" smtClean="0"/>
              <a:t>2</a:t>
            </a:r>
            <a:r>
              <a:rPr lang="en-US" dirty="0" smtClean="0"/>
              <a:t>	3 0 2 	        9 0 2</a:t>
            </a:r>
          </a:p>
          <a:p>
            <a:pPr>
              <a:buFont typeface="Monotype Sorts" charset="2"/>
              <a:buNone/>
              <a:tabLst>
                <a:tab pos="1371600" algn="l"/>
                <a:tab pos="2395538" algn="ctr"/>
                <a:tab pos="3594100" algn="ctr"/>
                <a:tab pos="4805363" algn="ctr"/>
              </a:tabLst>
            </a:pPr>
            <a:r>
              <a:rPr lang="en-US" dirty="0" smtClean="0"/>
              <a:t>		 </a:t>
            </a:r>
            <a:r>
              <a:rPr lang="en-US" i="1" dirty="0" smtClean="0"/>
              <a:t>P</a:t>
            </a:r>
            <a:r>
              <a:rPr lang="en-US" baseline="-25000" dirty="0" smtClean="0"/>
              <a:t>3</a:t>
            </a:r>
            <a:r>
              <a:rPr lang="en-US" dirty="0" smtClean="0"/>
              <a:t>	2 1 1 	        2 2 2</a:t>
            </a:r>
          </a:p>
          <a:p>
            <a:pPr>
              <a:buFont typeface="Monotype Sorts" charset="2"/>
              <a:buNone/>
              <a:tabLst>
                <a:tab pos="1371600" algn="l"/>
                <a:tab pos="2395538" algn="ctr"/>
                <a:tab pos="3594100" algn="ctr"/>
                <a:tab pos="4805363" algn="ctr"/>
              </a:tabLst>
            </a:pPr>
            <a:r>
              <a:rPr lang="en-US" dirty="0" smtClean="0"/>
              <a:t>		 </a:t>
            </a:r>
            <a:r>
              <a:rPr lang="en-US" i="1" dirty="0" smtClean="0"/>
              <a:t>P</a:t>
            </a:r>
            <a:r>
              <a:rPr lang="en-US" baseline="-25000" dirty="0" smtClean="0"/>
              <a:t>4</a:t>
            </a:r>
            <a:r>
              <a:rPr lang="en-US" dirty="0" smtClean="0"/>
              <a:t>	0 0 2	         4 3 3  		</a:t>
            </a:r>
          </a:p>
        </p:txBody>
      </p:sp>
    </p:spTree>
    <p:extLst>
      <p:ext uri="{BB962C8B-B14F-4D97-AF65-F5344CB8AC3E}">
        <p14:creationId xmlns:p14="http://schemas.microsoft.com/office/powerpoint/2010/main" val="831879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Example (Cont.)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1" y="1293813"/>
            <a:ext cx="8135938" cy="4640262"/>
          </a:xfrm>
        </p:spPr>
        <p:txBody>
          <a:bodyPr>
            <a:normAutofit fontScale="47500" lnSpcReduction="20000"/>
          </a:bodyPr>
          <a:lstStyle/>
          <a:p>
            <a:pPr>
              <a:tabLst>
                <a:tab pos="2452688" algn="l"/>
                <a:tab pos="3492500" algn="ctr"/>
              </a:tabLst>
            </a:pPr>
            <a:r>
              <a:rPr lang="en-US" dirty="0" smtClean="0"/>
              <a:t>The content of the matrix </a:t>
            </a:r>
            <a:r>
              <a:rPr lang="en-US" i="1" dirty="0" smtClean="0"/>
              <a:t>Need</a:t>
            </a:r>
            <a:r>
              <a:rPr lang="en-US" dirty="0" smtClean="0"/>
              <a:t> is defined to be </a:t>
            </a:r>
            <a:r>
              <a:rPr lang="en-US" i="1" dirty="0" smtClean="0"/>
              <a:t>Max</a:t>
            </a:r>
            <a:r>
              <a:rPr lang="en-US" dirty="0" smtClean="0"/>
              <a:t> – </a:t>
            </a:r>
            <a:r>
              <a:rPr lang="en-US" i="1" dirty="0" smtClean="0"/>
              <a:t>Allocation</a:t>
            </a:r>
            <a:endParaRPr lang="en-US" dirty="0" smtClean="0"/>
          </a:p>
          <a:p>
            <a:pPr>
              <a:buFont typeface="Monotype Sorts" charset="2"/>
              <a:buNone/>
              <a:tabLst>
                <a:tab pos="2452688" algn="l"/>
                <a:tab pos="3492500" algn="ctr"/>
              </a:tabLst>
            </a:pPr>
            <a:endParaRPr lang="en-US" dirty="0" smtClean="0"/>
          </a:p>
          <a:p>
            <a:pPr>
              <a:buFont typeface="Monotype Sorts" charset="2"/>
              <a:buNone/>
              <a:tabLst>
                <a:tab pos="2452688" algn="l"/>
                <a:tab pos="3492500" algn="ctr"/>
              </a:tabLst>
            </a:pPr>
            <a:r>
              <a:rPr lang="en-US" dirty="0" smtClean="0"/>
              <a:t>			</a:t>
            </a:r>
            <a:r>
              <a:rPr lang="en-US" i="1" u="sng" dirty="0" smtClean="0"/>
              <a:t>Need</a:t>
            </a:r>
            <a:endParaRPr lang="en-US" u="sng" dirty="0" smtClean="0"/>
          </a:p>
          <a:p>
            <a:pPr>
              <a:buFont typeface="Monotype Sorts" charset="2"/>
              <a:buNone/>
              <a:tabLst>
                <a:tab pos="2452688" algn="l"/>
                <a:tab pos="3492500" algn="ctr"/>
              </a:tabLst>
            </a:pPr>
            <a:r>
              <a:rPr lang="en-US" dirty="0" smtClean="0"/>
              <a:t>			</a:t>
            </a:r>
            <a:r>
              <a:rPr lang="en-US" i="1" dirty="0" smtClean="0"/>
              <a:t>A B C</a:t>
            </a:r>
          </a:p>
          <a:p>
            <a:pPr>
              <a:buFont typeface="Monotype Sorts" charset="2"/>
              <a:buNone/>
              <a:tabLst>
                <a:tab pos="2452688" algn="l"/>
                <a:tab pos="3492500" algn="ctr"/>
              </a:tabLst>
            </a:pPr>
            <a:r>
              <a:rPr lang="en-US" dirty="0" smtClean="0"/>
              <a:t>		 </a:t>
            </a:r>
            <a:r>
              <a:rPr lang="en-US" i="1" dirty="0" smtClean="0"/>
              <a:t>P</a:t>
            </a:r>
            <a:r>
              <a:rPr lang="en-US" baseline="-25000" dirty="0" smtClean="0"/>
              <a:t>0	</a:t>
            </a:r>
            <a:r>
              <a:rPr lang="en-US" dirty="0" smtClean="0"/>
              <a:t>7 4 3 </a:t>
            </a:r>
          </a:p>
          <a:p>
            <a:pPr>
              <a:buFont typeface="Monotype Sorts" charset="2"/>
              <a:buNone/>
              <a:tabLst>
                <a:tab pos="2452688" algn="l"/>
                <a:tab pos="3492500" algn="ctr"/>
              </a:tabLst>
            </a:pPr>
            <a:r>
              <a:rPr lang="en-US" dirty="0" smtClean="0"/>
              <a:t>		 </a:t>
            </a:r>
            <a:r>
              <a:rPr lang="en-US" i="1" dirty="0" smtClean="0"/>
              <a:t>P</a:t>
            </a:r>
            <a:r>
              <a:rPr lang="en-US" baseline="-25000" dirty="0" smtClean="0"/>
              <a:t>1	</a:t>
            </a:r>
            <a:r>
              <a:rPr lang="en-US" dirty="0" smtClean="0"/>
              <a:t>1 2 2 </a:t>
            </a:r>
          </a:p>
          <a:p>
            <a:pPr>
              <a:buFont typeface="Monotype Sorts" charset="2"/>
              <a:buNone/>
              <a:tabLst>
                <a:tab pos="2452688" algn="l"/>
                <a:tab pos="3492500" algn="ctr"/>
              </a:tabLst>
            </a:pPr>
            <a:r>
              <a:rPr lang="en-US" dirty="0" smtClean="0"/>
              <a:t>		 </a:t>
            </a:r>
            <a:r>
              <a:rPr lang="en-US" i="1" dirty="0" smtClean="0"/>
              <a:t>P</a:t>
            </a:r>
            <a:r>
              <a:rPr lang="en-US" baseline="-25000" dirty="0" smtClean="0"/>
              <a:t>2</a:t>
            </a:r>
            <a:r>
              <a:rPr lang="en-US" dirty="0" smtClean="0"/>
              <a:t>	6 0 0 </a:t>
            </a:r>
          </a:p>
          <a:p>
            <a:pPr>
              <a:buFont typeface="Monotype Sorts" charset="2"/>
              <a:buNone/>
              <a:tabLst>
                <a:tab pos="2452688" algn="l"/>
                <a:tab pos="3492500" algn="ctr"/>
              </a:tabLst>
            </a:pPr>
            <a:r>
              <a:rPr lang="en-US" dirty="0" smtClean="0"/>
              <a:t>		 </a:t>
            </a:r>
            <a:r>
              <a:rPr lang="en-US" i="1" dirty="0" smtClean="0"/>
              <a:t>P</a:t>
            </a:r>
            <a:r>
              <a:rPr lang="en-US" baseline="-25000" dirty="0" smtClean="0"/>
              <a:t>3</a:t>
            </a:r>
            <a:r>
              <a:rPr lang="en-US" dirty="0" smtClean="0"/>
              <a:t>	0 1 1</a:t>
            </a:r>
          </a:p>
          <a:p>
            <a:pPr>
              <a:buFont typeface="Monotype Sorts" charset="2"/>
              <a:buNone/>
              <a:tabLst>
                <a:tab pos="2452688" algn="l"/>
                <a:tab pos="3492500" algn="ctr"/>
              </a:tabLst>
            </a:pPr>
            <a:r>
              <a:rPr lang="en-US" dirty="0" smtClean="0"/>
              <a:t>		 </a:t>
            </a:r>
            <a:r>
              <a:rPr lang="en-US" i="1" dirty="0" smtClean="0"/>
              <a:t>P</a:t>
            </a:r>
            <a:r>
              <a:rPr lang="en-US" baseline="-25000" dirty="0" smtClean="0"/>
              <a:t>4</a:t>
            </a:r>
            <a:r>
              <a:rPr lang="en-US" dirty="0" smtClean="0"/>
              <a:t>	4 3 1 </a:t>
            </a:r>
          </a:p>
          <a:p>
            <a:pPr>
              <a:buFont typeface="Monotype Sorts" charset="2"/>
              <a:buNone/>
              <a:tabLst>
                <a:tab pos="2452688" algn="l"/>
                <a:tab pos="3492500" algn="ctr"/>
              </a:tabLst>
            </a:pPr>
            <a:endParaRPr lang="en-US" dirty="0"/>
          </a:p>
          <a:p>
            <a:pPr>
              <a:buFont typeface="Monotype Sorts" charset="2"/>
              <a:buNone/>
              <a:tabLst>
                <a:tab pos="1371600" algn="l"/>
                <a:tab pos="2395538" algn="ctr"/>
                <a:tab pos="3594100" algn="ctr"/>
                <a:tab pos="4805363" algn="ctr"/>
              </a:tabLst>
            </a:pPr>
            <a:r>
              <a:rPr lang="en-US" i="1" dirty="0" smtClean="0"/>
              <a:t>			Allocation</a:t>
            </a:r>
            <a:r>
              <a:rPr lang="en-US" i="1" dirty="0"/>
              <a:t>	  Max	Available</a:t>
            </a:r>
          </a:p>
          <a:p>
            <a:pPr>
              <a:buFont typeface="Monotype Sorts" charset="2"/>
              <a:buNone/>
              <a:tabLst>
                <a:tab pos="1371600" algn="l"/>
                <a:tab pos="2395538" algn="ctr"/>
                <a:tab pos="3594100" algn="ctr"/>
                <a:tab pos="4805363" algn="ctr"/>
              </a:tabLst>
            </a:pPr>
            <a:r>
              <a:rPr lang="en-US" i="1" dirty="0"/>
              <a:t>			A B C	       A B C 	A B C</a:t>
            </a:r>
          </a:p>
          <a:p>
            <a:pPr>
              <a:buFont typeface="Monotype Sorts" charset="2"/>
              <a:buNone/>
              <a:tabLst>
                <a:tab pos="1371600" algn="l"/>
                <a:tab pos="2395538" algn="ctr"/>
                <a:tab pos="3594100" algn="ctr"/>
                <a:tab pos="4805363" algn="ctr"/>
              </a:tabLst>
            </a:pPr>
            <a:r>
              <a:rPr lang="en-US" dirty="0"/>
              <a:t>		</a:t>
            </a:r>
            <a:r>
              <a:rPr lang="en-US" i="1" dirty="0"/>
              <a:t>P</a:t>
            </a:r>
            <a:r>
              <a:rPr lang="en-US" baseline="-25000" dirty="0"/>
              <a:t>0	</a:t>
            </a:r>
            <a:r>
              <a:rPr lang="en-US" dirty="0"/>
              <a:t>0 1 0	         7 5 3 	3 3 2</a:t>
            </a:r>
          </a:p>
          <a:p>
            <a:pPr>
              <a:buFont typeface="Monotype Sorts" charset="2"/>
              <a:buNone/>
              <a:tabLst>
                <a:tab pos="1371600" algn="l"/>
                <a:tab pos="2395538" algn="ctr"/>
                <a:tab pos="3594100" algn="ctr"/>
                <a:tab pos="4805363" algn="ctr"/>
              </a:tabLst>
            </a:pPr>
            <a:r>
              <a:rPr lang="en-US" dirty="0"/>
              <a:t>		 </a:t>
            </a:r>
            <a:r>
              <a:rPr lang="en-US" i="1" dirty="0"/>
              <a:t>P</a:t>
            </a:r>
            <a:r>
              <a:rPr lang="en-US" baseline="-25000" dirty="0"/>
              <a:t>1	</a:t>
            </a:r>
            <a:r>
              <a:rPr lang="en-US" dirty="0"/>
              <a:t>2 0 0 	        3 2 2  </a:t>
            </a:r>
          </a:p>
          <a:p>
            <a:pPr>
              <a:buFont typeface="Monotype Sorts" charset="2"/>
              <a:buNone/>
              <a:tabLst>
                <a:tab pos="1371600" algn="l"/>
                <a:tab pos="2395538" algn="ctr"/>
                <a:tab pos="3594100" algn="ctr"/>
                <a:tab pos="4805363" algn="ctr"/>
              </a:tabLst>
            </a:pPr>
            <a:r>
              <a:rPr lang="en-US" dirty="0"/>
              <a:t>		 </a:t>
            </a:r>
            <a:r>
              <a:rPr lang="en-US" i="1" dirty="0"/>
              <a:t>P</a:t>
            </a:r>
            <a:r>
              <a:rPr lang="en-US" baseline="-25000" dirty="0"/>
              <a:t>2</a:t>
            </a:r>
            <a:r>
              <a:rPr lang="en-US" dirty="0"/>
              <a:t>	3 0 2 	        9 0 2</a:t>
            </a:r>
          </a:p>
          <a:p>
            <a:pPr>
              <a:buFont typeface="Monotype Sorts" charset="2"/>
              <a:buNone/>
              <a:tabLst>
                <a:tab pos="1371600" algn="l"/>
                <a:tab pos="2395538" algn="ctr"/>
                <a:tab pos="3594100" algn="ctr"/>
                <a:tab pos="4805363" algn="ctr"/>
              </a:tabLst>
            </a:pPr>
            <a:r>
              <a:rPr lang="en-US" dirty="0"/>
              <a:t>		 </a:t>
            </a:r>
            <a:r>
              <a:rPr lang="en-US" i="1" dirty="0"/>
              <a:t>P</a:t>
            </a:r>
            <a:r>
              <a:rPr lang="en-US" baseline="-25000" dirty="0"/>
              <a:t>3</a:t>
            </a:r>
            <a:r>
              <a:rPr lang="en-US" dirty="0"/>
              <a:t>	2 1 1 	        2 2 2</a:t>
            </a:r>
          </a:p>
          <a:p>
            <a:pPr>
              <a:buFont typeface="Monotype Sorts" charset="2"/>
              <a:buNone/>
              <a:tabLst>
                <a:tab pos="1371600" algn="l"/>
                <a:tab pos="2395538" algn="ctr"/>
                <a:tab pos="3594100" algn="ctr"/>
                <a:tab pos="4805363" algn="ctr"/>
              </a:tabLst>
            </a:pPr>
            <a:r>
              <a:rPr lang="en-US" dirty="0"/>
              <a:t>		 </a:t>
            </a:r>
            <a:r>
              <a:rPr lang="en-US" i="1" dirty="0"/>
              <a:t>P</a:t>
            </a:r>
            <a:r>
              <a:rPr lang="en-US" baseline="-25000" dirty="0"/>
              <a:t>4</a:t>
            </a:r>
            <a:r>
              <a:rPr lang="en-US" dirty="0"/>
              <a:t>	0 0 2	         4 3 3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>
              <a:tabLst>
                <a:tab pos="2452688" algn="l"/>
                <a:tab pos="3492500" algn="ctr"/>
              </a:tabLst>
            </a:pPr>
            <a:r>
              <a:rPr lang="en-US" dirty="0" smtClean="0"/>
              <a:t>The system is in a safe state since the sequence &lt; </a:t>
            </a:r>
            <a:r>
              <a:rPr lang="en-US" i="1" dirty="0" smtClean="0"/>
              <a:t>P</a:t>
            </a:r>
            <a:r>
              <a:rPr lang="en-US" baseline="-25000" dirty="0" smtClean="0"/>
              <a:t>1</a:t>
            </a:r>
            <a:r>
              <a:rPr lang="en-US" dirty="0" smtClean="0"/>
              <a:t>, </a:t>
            </a:r>
            <a:r>
              <a:rPr lang="en-US" i="1" dirty="0" smtClean="0"/>
              <a:t>P</a:t>
            </a:r>
            <a:r>
              <a:rPr lang="en-US" baseline="-25000" dirty="0" smtClean="0"/>
              <a:t>3</a:t>
            </a:r>
            <a:r>
              <a:rPr lang="en-US" dirty="0" smtClean="0"/>
              <a:t>, </a:t>
            </a:r>
            <a:r>
              <a:rPr lang="en-US" i="1" dirty="0" smtClean="0"/>
              <a:t>P</a:t>
            </a:r>
            <a:r>
              <a:rPr lang="en-US" baseline="-25000" dirty="0" smtClean="0"/>
              <a:t>4</a:t>
            </a:r>
            <a:r>
              <a:rPr lang="en-US" dirty="0" smtClean="0"/>
              <a:t>, </a:t>
            </a:r>
            <a:r>
              <a:rPr lang="en-US" i="1" dirty="0" smtClean="0"/>
              <a:t>P</a:t>
            </a:r>
            <a:r>
              <a:rPr lang="en-US" baseline="-25000" dirty="0" smtClean="0"/>
              <a:t>2</a:t>
            </a:r>
            <a:r>
              <a:rPr lang="en-US" dirty="0" smtClean="0"/>
              <a:t>, </a:t>
            </a:r>
            <a:r>
              <a:rPr lang="en-US" i="1" dirty="0" smtClean="0"/>
              <a:t>P</a:t>
            </a:r>
            <a:r>
              <a:rPr lang="en-US" baseline="-25000" dirty="0" smtClean="0"/>
              <a:t>0</a:t>
            </a:r>
            <a:r>
              <a:rPr lang="en-US" dirty="0" smtClean="0"/>
              <a:t>&gt; satisfies safety criteria</a:t>
            </a:r>
            <a:endParaRPr lang="en-US" baseline="-25000" dirty="0" smtClean="0"/>
          </a:p>
        </p:txBody>
      </p:sp>
    </p:spTree>
    <p:extLst>
      <p:ext uri="{BB962C8B-B14F-4D97-AF65-F5344CB8AC3E}">
        <p14:creationId xmlns:p14="http://schemas.microsoft.com/office/powerpoint/2010/main" val="3652715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Example (Cont.)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1" y="1293813"/>
            <a:ext cx="8135938" cy="4640262"/>
          </a:xfrm>
        </p:spPr>
        <p:txBody>
          <a:bodyPr>
            <a:normAutofit fontScale="70000" lnSpcReduction="20000"/>
          </a:bodyPr>
          <a:lstStyle/>
          <a:p>
            <a:pPr>
              <a:tabLst>
                <a:tab pos="2452688" algn="l"/>
                <a:tab pos="3492500" algn="ctr"/>
              </a:tabLst>
            </a:pPr>
            <a:r>
              <a:rPr lang="en-US" dirty="0" smtClean="0"/>
              <a:t>The content of the matrix </a:t>
            </a:r>
            <a:r>
              <a:rPr lang="en-US" i="1" dirty="0" smtClean="0"/>
              <a:t>Need</a:t>
            </a:r>
            <a:r>
              <a:rPr lang="en-US" dirty="0" smtClean="0"/>
              <a:t> is defined to be </a:t>
            </a:r>
            <a:r>
              <a:rPr lang="en-US" i="1" dirty="0" smtClean="0"/>
              <a:t>Max</a:t>
            </a:r>
            <a:r>
              <a:rPr lang="en-US" dirty="0" smtClean="0"/>
              <a:t> – </a:t>
            </a:r>
            <a:r>
              <a:rPr lang="en-US" i="1" dirty="0" smtClean="0"/>
              <a:t>Allocation</a:t>
            </a:r>
            <a:endParaRPr lang="en-US" dirty="0" smtClean="0"/>
          </a:p>
          <a:p>
            <a:pPr>
              <a:buFont typeface="Monotype Sorts" charset="2"/>
              <a:buNone/>
              <a:tabLst>
                <a:tab pos="2452688" algn="l"/>
                <a:tab pos="3492500" algn="ctr"/>
              </a:tabLst>
            </a:pPr>
            <a:endParaRPr lang="en-US" dirty="0" smtClean="0"/>
          </a:p>
          <a:p>
            <a:pPr>
              <a:buFont typeface="Monotype Sorts" charset="2"/>
              <a:buNone/>
              <a:tabLst>
                <a:tab pos="2452688" algn="l"/>
                <a:tab pos="3492500" algn="ctr"/>
              </a:tabLst>
            </a:pPr>
            <a:r>
              <a:rPr lang="en-US" dirty="0" smtClean="0"/>
              <a:t>			</a:t>
            </a:r>
            <a:r>
              <a:rPr lang="en-US" i="1" u="sng" dirty="0" smtClean="0"/>
              <a:t>Need</a:t>
            </a:r>
            <a:endParaRPr lang="en-US" u="sng" dirty="0" smtClean="0"/>
          </a:p>
          <a:p>
            <a:pPr>
              <a:buFont typeface="Monotype Sorts" charset="2"/>
              <a:buNone/>
              <a:tabLst>
                <a:tab pos="2452688" algn="l"/>
                <a:tab pos="3492500" algn="ctr"/>
              </a:tabLst>
            </a:pPr>
            <a:r>
              <a:rPr lang="en-US" dirty="0" smtClean="0"/>
              <a:t>			</a:t>
            </a:r>
            <a:r>
              <a:rPr lang="en-US" i="1" dirty="0" smtClean="0"/>
              <a:t>A B C</a:t>
            </a:r>
          </a:p>
          <a:p>
            <a:pPr>
              <a:buFont typeface="Monotype Sorts" charset="2"/>
              <a:buNone/>
              <a:tabLst>
                <a:tab pos="2452688" algn="l"/>
                <a:tab pos="3492500" algn="ctr"/>
              </a:tabLst>
            </a:pPr>
            <a:r>
              <a:rPr lang="en-US" dirty="0" smtClean="0"/>
              <a:t>		 </a:t>
            </a:r>
            <a:r>
              <a:rPr lang="en-US" i="1" dirty="0" smtClean="0"/>
              <a:t>P</a:t>
            </a:r>
            <a:r>
              <a:rPr lang="en-US" baseline="-25000" dirty="0" smtClean="0"/>
              <a:t>0	</a:t>
            </a:r>
            <a:r>
              <a:rPr lang="en-US" dirty="0" smtClean="0"/>
              <a:t>7 4 3 </a:t>
            </a:r>
          </a:p>
          <a:p>
            <a:pPr>
              <a:buFont typeface="Monotype Sorts" charset="2"/>
              <a:buNone/>
              <a:tabLst>
                <a:tab pos="2452688" algn="l"/>
                <a:tab pos="3492500" algn="ctr"/>
              </a:tabLst>
            </a:pPr>
            <a:r>
              <a:rPr lang="en-US" dirty="0" smtClean="0"/>
              <a:t>		 </a:t>
            </a:r>
            <a:r>
              <a:rPr lang="en-US" i="1" dirty="0" smtClean="0"/>
              <a:t>P</a:t>
            </a:r>
            <a:r>
              <a:rPr lang="en-US" baseline="-25000" dirty="0" smtClean="0"/>
              <a:t>1	</a:t>
            </a:r>
            <a:r>
              <a:rPr lang="en-US" dirty="0" smtClean="0"/>
              <a:t>1 2 2 </a:t>
            </a:r>
          </a:p>
          <a:p>
            <a:pPr>
              <a:buFont typeface="Monotype Sorts" charset="2"/>
              <a:buNone/>
              <a:tabLst>
                <a:tab pos="2452688" algn="l"/>
                <a:tab pos="3492500" algn="ctr"/>
              </a:tabLst>
            </a:pPr>
            <a:r>
              <a:rPr lang="en-US" dirty="0" smtClean="0"/>
              <a:t>		 </a:t>
            </a:r>
            <a:r>
              <a:rPr lang="en-US" i="1" dirty="0" smtClean="0"/>
              <a:t>P</a:t>
            </a:r>
            <a:r>
              <a:rPr lang="en-US" baseline="-25000" dirty="0" smtClean="0"/>
              <a:t>2</a:t>
            </a:r>
            <a:r>
              <a:rPr lang="en-US" dirty="0" smtClean="0"/>
              <a:t>	6 0 0 </a:t>
            </a:r>
          </a:p>
          <a:p>
            <a:pPr>
              <a:buFont typeface="Monotype Sorts" charset="2"/>
              <a:buNone/>
              <a:tabLst>
                <a:tab pos="2452688" algn="l"/>
                <a:tab pos="3492500" algn="ctr"/>
              </a:tabLst>
            </a:pPr>
            <a:r>
              <a:rPr lang="en-US" dirty="0" smtClean="0"/>
              <a:t>		 </a:t>
            </a:r>
            <a:r>
              <a:rPr lang="en-US" i="1" dirty="0" smtClean="0"/>
              <a:t>P</a:t>
            </a:r>
            <a:r>
              <a:rPr lang="en-US" baseline="-25000" dirty="0" smtClean="0"/>
              <a:t>3</a:t>
            </a:r>
            <a:r>
              <a:rPr lang="en-US" dirty="0" smtClean="0"/>
              <a:t>	0 1 1</a:t>
            </a:r>
          </a:p>
          <a:p>
            <a:pPr>
              <a:buFont typeface="Monotype Sorts" charset="2"/>
              <a:buNone/>
              <a:tabLst>
                <a:tab pos="2452688" algn="l"/>
                <a:tab pos="3492500" algn="ctr"/>
              </a:tabLst>
            </a:pPr>
            <a:r>
              <a:rPr lang="en-US" dirty="0" smtClean="0"/>
              <a:t>		 </a:t>
            </a:r>
            <a:r>
              <a:rPr lang="en-US" i="1" dirty="0" smtClean="0"/>
              <a:t>P</a:t>
            </a:r>
            <a:r>
              <a:rPr lang="en-US" baseline="-25000" dirty="0" smtClean="0"/>
              <a:t>4</a:t>
            </a:r>
            <a:r>
              <a:rPr lang="en-US" dirty="0" smtClean="0"/>
              <a:t>	4 3 1 </a:t>
            </a:r>
            <a:br>
              <a:rPr lang="en-US" dirty="0" smtClean="0"/>
            </a:br>
            <a:endParaRPr lang="en-US" dirty="0" smtClean="0"/>
          </a:p>
          <a:p>
            <a:pPr>
              <a:tabLst>
                <a:tab pos="2452688" algn="l"/>
                <a:tab pos="3492500" algn="ctr"/>
              </a:tabLst>
            </a:pPr>
            <a:r>
              <a:rPr lang="en-US" dirty="0" smtClean="0"/>
              <a:t>The system is in a safe state since the sequence &lt; </a:t>
            </a:r>
            <a:r>
              <a:rPr lang="en-US" i="1" dirty="0" smtClean="0"/>
              <a:t>P</a:t>
            </a:r>
            <a:r>
              <a:rPr lang="en-US" baseline="-25000" dirty="0" smtClean="0"/>
              <a:t>1</a:t>
            </a:r>
            <a:r>
              <a:rPr lang="en-US" dirty="0" smtClean="0"/>
              <a:t>, </a:t>
            </a:r>
            <a:r>
              <a:rPr lang="en-US" i="1" dirty="0" smtClean="0"/>
              <a:t>P</a:t>
            </a:r>
            <a:r>
              <a:rPr lang="en-US" baseline="-25000" dirty="0" smtClean="0"/>
              <a:t>3</a:t>
            </a:r>
            <a:r>
              <a:rPr lang="en-US" dirty="0" smtClean="0"/>
              <a:t>, </a:t>
            </a:r>
            <a:r>
              <a:rPr lang="en-US" i="1" dirty="0" smtClean="0"/>
              <a:t>P</a:t>
            </a:r>
            <a:r>
              <a:rPr lang="en-US" baseline="-25000" dirty="0" smtClean="0"/>
              <a:t>4</a:t>
            </a:r>
            <a:r>
              <a:rPr lang="en-US" dirty="0" smtClean="0"/>
              <a:t>, </a:t>
            </a:r>
            <a:r>
              <a:rPr lang="en-US" i="1" dirty="0" smtClean="0"/>
              <a:t>P</a:t>
            </a:r>
            <a:r>
              <a:rPr lang="en-US" baseline="-25000" dirty="0" smtClean="0"/>
              <a:t>2</a:t>
            </a:r>
            <a:r>
              <a:rPr lang="en-US" dirty="0" smtClean="0"/>
              <a:t>, </a:t>
            </a:r>
            <a:r>
              <a:rPr lang="en-US" i="1" dirty="0" smtClean="0"/>
              <a:t>P</a:t>
            </a:r>
            <a:r>
              <a:rPr lang="en-US" baseline="-25000" dirty="0" smtClean="0"/>
              <a:t>0</a:t>
            </a:r>
            <a:r>
              <a:rPr lang="en-US" dirty="0" smtClean="0"/>
              <a:t>&gt; satisfies safety criteria</a:t>
            </a:r>
            <a:endParaRPr lang="en-US" baseline="-25000" dirty="0" smtClean="0"/>
          </a:p>
        </p:txBody>
      </p:sp>
    </p:spTree>
    <p:extLst>
      <p:ext uri="{BB962C8B-B14F-4D97-AF65-F5344CB8AC3E}">
        <p14:creationId xmlns:p14="http://schemas.microsoft.com/office/powerpoint/2010/main" val="3145113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>
          <a:xfrm>
            <a:off x="817563" y="277813"/>
            <a:ext cx="7869237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smtClean="0"/>
              <a:t>Example:  </a:t>
            </a:r>
            <a:r>
              <a:rPr lang="en-US" i="1" smtClean="0"/>
              <a:t>P</a:t>
            </a:r>
            <a:r>
              <a:rPr lang="en-US" baseline="-25000" smtClean="0"/>
              <a:t>1</a:t>
            </a:r>
            <a:r>
              <a:rPr lang="en-US" smtClean="0"/>
              <a:t> Request (1,0,2)</a:t>
            </a:r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3438" y="1292225"/>
            <a:ext cx="7766050" cy="5103813"/>
          </a:xfrm>
        </p:spPr>
        <p:txBody>
          <a:bodyPr>
            <a:normAutofit fontScale="77500" lnSpcReduction="20000"/>
          </a:bodyPr>
          <a:lstStyle/>
          <a:p>
            <a:pPr>
              <a:tabLst>
                <a:tab pos="1544638" algn="l"/>
                <a:tab pos="2452688" algn="ctr"/>
                <a:tab pos="3767138" algn="ctr"/>
                <a:tab pos="5022850" algn="ctr"/>
              </a:tabLst>
            </a:pPr>
            <a:r>
              <a:rPr lang="en-US" dirty="0" smtClean="0"/>
              <a:t>Check that Request </a:t>
            </a:r>
            <a:r>
              <a:rPr lang="en-US" dirty="0" smtClean="0">
                <a:sym typeface="Symbol" pitchFamily="18" charset="2"/>
              </a:rPr>
              <a:t> Available (that is, (1,0,2)  (3,3,2)  true</a:t>
            </a:r>
            <a:endParaRPr lang="en-US" i="1" dirty="0" smtClean="0">
              <a:sym typeface="Symbol" pitchFamily="18" charset="2"/>
            </a:endParaRPr>
          </a:p>
          <a:p>
            <a:pPr>
              <a:buFont typeface="Monotype Sorts" charset="2"/>
              <a:buNone/>
              <a:tabLst>
                <a:tab pos="1544638" algn="l"/>
                <a:tab pos="2452688" algn="ctr"/>
                <a:tab pos="3767138" algn="ctr"/>
                <a:tab pos="5022850" algn="ctr"/>
              </a:tabLst>
            </a:pPr>
            <a:r>
              <a:rPr lang="en-US" i="1" dirty="0" smtClean="0"/>
              <a:t>			</a:t>
            </a:r>
            <a:r>
              <a:rPr lang="en-US" i="1" u="sng" dirty="0" smtClean="0"/>
              <a:t>Allocation</a:t>
            </a:r>
            <a:r>
              <a:rPr lang="en-US" i="1" dirty="0" smtClean="0"/>
              <a:t>	</a:t>
            </a:r>
            <a:r>
              <a:rPr lang="en-US" i="1" u="sng" dirty="0" smtClean="0"/>
              <a:t>Need</a:t>
            </a:r>
            <a:r>
              <a:rPr lang="en-US" i="1" dirty="0" smtClean="0"/>
              <a:t>	</a:t>
            </a:r>
            <a:r>
              <a:rPr lang="en-US" i="1" u="sng" dirty="0" smtClean="0"/>
              <a:t>Available</a:t>
            </a:r>
            <a:endParaRPr lang="en-US" i="1" dirty="0" smtClean="0"/>
          </a:p>
          <a:p>
            <a:pPr>
              <a:buFont typeface="Monotype Sorts" charset="2"/>
              <a:buNone/>
              <a:tabLst>
                <a:tab pos="1544638" algn="l"/>
                <a:tab pos="2452688" algn="ctr"/>
                <a:tab pos="3767138" algn="ctr"/>
                <a:tab pos="5022850" algn="ctr"/>
              </a:tabLst>
            </a:pPr>
            <a:r>
              <a:rPr lang="en-US" i="1" dirty="0" smtClean="0"/>
              <a:t>			A B C	A B C	A B C </a:t>
            </a:r>
          </a:p>
          <a:p>
            <a:pPr>
              <a:buFont typeface="Monotype Sorts" charset="2"/>
              <a:buNone/>
              <a:tabLst>
                <a:tab pos="1544638" algn="l"/>
                <a:tab pos="2452688" algn="ctr"/>
                <a:tab pos="3767138" algn="ctr"/>
                <a:tab pos="5022850" algn="ctr"/>
              </a:tabLst>
            </a:pPr>
            <a:r>
              <a:rPr lang="en-US" dirty="0" smtClean="0"/>
              <a:t>		</a:t>
            </a:r>
            <a:r>
              <a:rPr lang="en-US" i="1" dirty="0" smtClean="0"/>
              <a:t>P</a:t>
            </a:r>
            <a:r>
              <a:rPr lang="en-US" baseline="-25000" dirty="0" smtClean="0"/>
              <a:t>0</a:t>
            </a:r>
            <a:r>
              <a:rPr lang="en-US" dirty="0" smtClean="0"/>
              <a:t>	0 1 0 	7 4 3 	2 3 0</a:t>
            </a:r>
          </a:p>
          <a:p>
            <a:pPr>
              <a:buFont typeface="Monotype Sorts" charset="2"/>
              <a:buNone/>
              <a:tabLst>
                <a:tab pos="1544638" algn="l"/>
                <a:tab pos="2452688" algn="ctr"/>
                <a:tab pos="3767138" algn="ctr"/>
                <a:tab pos="5022850" algn="ctr"/>
              </a:tabLst>
            </a:pPr>
            <a:r>
              <a:rPr lang="en-US" dirty="0" smtClean="0"/>
              <a:t>		</a:t>
            </a:r>
            <a:r>
              <a:rPr lang="en-US" b="1" i="1" dirty="0" smtClean="0">
                <a:solidFill>
                  <a:srgbClr val="C00000"/>
                </a:solidFill>
              </a:rPr>
              <a:t>P</a:t>
            </a:r>
            <a:r>
              <a:rPr lang="en-US" b="1" baseline="-25000" dirty="0" smtClean="0">
                <a:solidFill>
                  <a:srgbClr val="C00000"/>
                </a:solidFill>
              </a:rPr>
              <a:t>1</a:t>
            </a:r>
            <a:r>
              <a:rPr lang="en-US" b="1" dirty="0" smtClean="0">
                <a:solidFill>
                  <a:srgbClr val="C00000"/>
                </a:solidFill>
              </a:rPr>
              <a:t>	       3 0 2             0 2 0 </a:t>
            </a:r>
            <a:r>
              <a:rPr lang="en-US" dirty="0" smtClean="0"/>
              <a:t>	</a:t>
            </a:r>
          </a:p>
          <a:p>
            <a:pPr>
              <a:buFont typeface="Monotype Sorts" charset="2"/>
              <a:buNone/>
              <a:tabLst>
                <a:tab pos="1544638" algn="l"/>
                <a:tab pos="2452688" algn="ctr"/>
                <a:tab pos="3767138" algn="ctr"/>
                <a:tab pos="5022850" algn="ctr"/>
              </a:tabLst>
            </a:pPr>
            <a:r>
              <a:rPr lang="en-US" dirty="0" smtClean="0"/>
              <a:t>		</a:t>
            </a:r>
            <a:r>
              <a:rPr lang="en-US" i="1" dirty="0" smtClean="0"/>
              <a:t>P</a:t>
            </a:r>
            <a:r>
              <a:rPr lang="en-US" baseline="-25000" dirty="0" smtClean="0"/>
              <a:t>2</a:t>
            </a:r>
            <a:r>
              <a:rPr lang="en-US" dirty="0" smtClean="0"/>
              <a:t>	3 0 2 	  6 0 0 </a:t>
            </a:r>
          </a:p>
          <a:p>
            <a:pPr>
              <a:buFont typeface="Monotype Sorts" charset="2"/>
              <a:buNone/>
              <a:tabLst>
                <a:tab pos="1544638" algn="l"/>
                <a:tab pos="2452688" algn="ctr"/>
                <a:tab pos="3767138" algn="ctr"/>
                <a:tab pos="5022850" algn="ctr"/>
              </a:tabLst>
            </a:pPr>
            <a:r>
              <a:rPr lang="en-US" dirty="0" smtClean="0"/>
              <a:t>		</a:t>
            </a:r>
            <a:r>
              <a:rPr lang="en-US" i="1" dirty="0" smtClean="0"/>
              <a:t>P</a:t>
            </a:r>
            <a:r>
              <a:rPr lang="en-US" baseline="-25000" dirty="0" smtClean="0"/>
              <a:t>3</a:t>
            </a:r>
            <a:r>
              <a:rPr lang="en-US" dirty="0" smtClean="0"/>
              <a:t>	2 1 1 	    0 1 1</a:t>
            </a:r>
          </a:p>
          <a:p>
            <a:pPr>
              <a:buFont typeface="Monotype Sorts" charset="2"/>
              <a:buNone/>
              <a:tabLst>
                <a:tab pos="1544638" algn="l"/>
                <a:tab pos="2452688" algn="ctr"/>
                <a:tab pos="3767138" algn="ctr"/>
                <a:tab pos="5022850" algn="ctr"/>
              </a:tabLst>
            </a:pPr>
            <a:r>
              <a:rPr lang="en-US" dirty="0" smtClean="0"/>
              <a:t>		</a:t>
            </a:r>
            <a:r>
              <a:rPr lang="en-US" i="1" dirty="0" smtClean="0"/>
              <a:t>P</a:t>
            </a:r>
            <a:r>
              <a:rPr lang="en-US" baseline="-25000" dirty="0" smtClean="0"/>
              <a:t>4</a:t>
            </a:r>
            <a:r>
              <a:rPr lang="en-US" dirty="0" smtClean="0"/>
              <a:t>	0 0 2 	    4 3 1 </a:t>
            </a:r>
          </a:p>
          <a:p>
            <a:pPr>
              <a:buFont typeface="Monotype Sorts" charset="2"/>
              <a:buNone/>
              <a:tabLst>
                <a:tab pos="1544638" algn="l"/>
                <a:tab pos="2452688" algn="ctr"/>
                <a:tab pos="3767138" algn="ctr"/>
                <a:tab pos="5022850" algn="ctr"/>
              </a:tabLst>
            </a:pPr>
            <a:endParaRPr lang="en-US" sz="800" dirty="0" smtClean="0"/>
          </a:p>
          <a:p>
            <a:pPr>
              <a:tabLst>
                <a:tab pos="1544638" algn="l"/>
                <a:tab pos="2452688" algn="ctr"/>
                <a:tab pos="3767138" algn="ctr"/>
                <a:tab pos="5022850" algn="ctr"/>
              </a:tabLst>
            </a:pPr>
            <a:r>
              <a:rPr lang="en-US" dirty="0" smtClean="0"/>
              <a:t>Executing safety algorithm shows that sequence &lt; </a:t>
            </a:r>
            <a:r>
              <a:rPr lang="en-US" i="1" dirty="0" smtClean="0"/>
              <a:t>P</a:t>
            </a:r>
            <a:r>
              <a:rPr lang="en-US" baseline="-25000" dirty="0" smtClean="0"/>
              <a:t>1</a:t>
            </a:r>
            <a:r>
              <a:rPr lang="en-US" dirty="0" smtClean="0"/>
              <a:t>, </a:t>
            </a:r>
            <a:r>
              <a:rPr lang="en-US" i="1" dirty="0" smtClean="0"/>
              <a:t>P</a:t>
            </a:r>
            <a:r>
              <a:rPr lang="en-US" baseline="-25000" dirty="0" smtClean="0"/>
              <a:t>3</a:t>
            </a:r>
            <a:r>
              <a:rPr lang="en-US" dirty="0" smtClean="0"/>
              <a:t>, </a:t>
            </a:r>
            <a:r>
              <a:rPr lang="en-US" i="1" dirty="0" smtClean="0"/>
              <a:t>P</a:t>
            </a:r>
            <a:r>
              <a:rPr lang="en-US" baseline="-25000" dirty="0" smtClean="0"/>
              <a:t>4</a:t>
            </a:r>
            <a:r>
              <a:rPr lang="en-US" dirty="0" smtClean="0"/>
              <a:t>, </a:t>
            </a:r>
            <a:r>
              <a:rPr lang="en-US" i="1" dirty="0" smtClean="0"/>
              <a:t>P</a:t>
            </a:r>
            <a:r>
              <a:rPr lang="en-US" baseline="-25000" dirty="0" smtClean="0"/>
              <a:t>0</a:t>
            </a:r>
            <a:r>
              <a:rPr lang="en-US" dirty="0" smtClean="0"/>
              <a:t>, </a:t>
            </a:r>
            <a:r>
              <a:rPr lang="en-US" i="1" dirty="0" smtClean="0"/>
              <a:t>P</a:t>
            </a:r>
            <a:r>
              <a:rPr lang="en-US" baseline="-25000" dirty="0" smtClean="0"/>
              <a:t>2</a:t>
            </a:r>
            <a:r>
              <a:rPr lang="en-US" dirty="0" smtClean="0"/>
              <a:t>&gt; satisfies safety requirement</a:t>
            </a:r>
          </a:p>
          <a:p>
            <a:pPr>
              <a:tabLst>
                <a:tab pos="1544638" algn="l"/>
                <a:tab pos="2452688" algn="ctr"/>
                <a:tab pos="3767138" algn="ctr"/>
                <a:tab pos="5022850" algn="ctr"/>
              </a:tabLst>
            </a:pPr>
            <a:endParaRPr lang="en-US" sz="800" dirty="0" smtClean="0"/>
          </a:p>
          <a:p>
            <a:pPr>
              <a:tabLst>
                <a:tab pos="1544638" algn="l"/>
                <a:tab pos="2452688" algn="ctr"/>
                <a:tab pos="3767138" algn="ctr"/>
                <a:tab pos="5022850" algn="ctr"/>
              </a:tabLst>
            </a:pPr>
            <a:r>
              <a:rPr lang="en-US" dirty="0" smtClean="0"/>
              <a:t>Can request for (3,3,0) by </a:t>
            </a:r>
            <a:r>
              <a:rPr lang="en-US" i="1" dirty="0" smtClean="0"/>
              <a:t>P</a:t>
            </a:r>
            <a:r>
              <a:rPr lang="en-US" baseline="-25000" dirty="0" smtClean="0"/>
              <a:t>4</a:t>
            </a:r>
            <a:r>
              <a:rPr lang="en-US" dirty="0" smtClean="0"/>
              <a:t> be granted?</a:t>
            </a:r>
          </a:p>
          <a:p>
            <a:pPr>
              <a:tabLst>
                <a:tab pos="1544638" algn="l"/>
                <a:tab pos="2452688" algn="ctr"/>
                <a:tab pos="3767138" algn="ctr"/>
                <a:tab pos="5022850" algn="ctr"/>
              </a:tabLst>
            </a:pPr>
            <a:endParaRPr lang="en-US" sz="800" dirty="0" smtClean="0"/>
          </a:p>
          <a:p>
            <a:pPr>
              <a:tabLst>
                <a:tab pos="1544638" algn="l"/>
                <a:tab pos="2452688" algn="ctr"/>
                <a:tab pos="3767138" algn="ctr"/>
                <a:tab pos="5022850" algn="ctr"/>
              </a:tabLst>
            </a:pPr>
            <a:r>
              <a:rPr lang="en-US" dirty="0" smtClean="0"/>
              <a:t>Can request for (0,2,0) by </a:t>
            </a:r>
            <a:r>
              <a:rPr lang="en-US" i="1" dirty="0" smtClean="0"/>
              <a:t>P</a:t>
            </a:r>
            <a:r>
              <a:rPr lang="en-US" baseline="-25000" dirty="0" smtClean="0"/>
              <a:t>0</a:t>
            </a:r>
            <a:r>
              <a:rPr lang="en-US" dirty="0" smtClean="0"/>
              <a:t> be granted?</a:t>
            </a:r>
          </a:p>
          <a:p>
            <a:pPr>
              <a:buFont typeface="Monotype Sorts" charset="2"/>
              <a:buNone/>
              <a:tabLst>
                <a:tab pos="1544638" algn="l"/>
                <a:tab pos="2452688" algn="ctr"/>
                <a:tab pos="3767138" algn="ctr"/>
                <a:tab pos="5022850" algn="ctr"/>
              </a:tabLst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812900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Deadlock Handling</a:t>
            </a:r>
          </a:p>
        </p:txBody>
      </p:sp>
      <p:sp>
        <p:nvSpPr>
          <p:cNvPr id="24579" name="Content Placeholder 4"/>
          <p:cNvSpPr>
            <a:spLocks noGrp="1"/>
          </p:cNvSpPr>
          <p:nvPr>
            <p:ph idx="1"/>
          </p:nvPr>
        </p:nvSpPr>
        <p:spPr>
          <a:xfrm>
            <a:off x="533400" y="1404938"/>
            <a:ext cx="8204200" cy="4767262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sz="3200" dirty="0" smtClean="0"/>
              <a:t>Strategies for dealing with deadlocks:</a:t>
            </a:r>
          </a:p>
          <a:p>
            <a:pPr eaLnBrk="1" hangingPunct="1">
              <a:buFontTx/>
              <a:buAutoNum type="arabicPeriod"/>
            </a:pPr>
            <a:r>
              <a:rPr lang="en-US" sz="3200" dirty="0" smtClean="0"/>
              <a:t>Detection and recovery. Let deadlocks occur, detect them, take action.</a:t>
            </a:r>
          </a:p>
          <a:p>
            <a:pPr eaLnBrk="1" hangingPunct="1">
              <a:buFontTx/>
              <a:buAutoNum type="arabicPeriod"/>
            </a:pPr>
            <a:r>
              <a:rPr lang="en-US" sz="3200" dirty="0" smtClean="0"/>
              <a:t>Dynamic avoidance by careful resource allocation.</a:t>
            </a:r>
          </a:p>
          <a:p>
            <a:pPr eaLnBrk="1" hangingPunct="1">
              <a:buFontTx/>
              <a:buAutoNum type="arabicPeriod"/>
            </a:pPr>
            <a:r>
              <a:rPr lang="en-US" sz="3200" dirty="0" smtClean="0"/>
              <a:t>Prevention, by structurally negating one of the four required conditions.</a:t>
            </a:r>
          </a:p>
          <a:p>
            <a:pPr>
              <a:buFontTx/>
              <a:buAutoNum type="arabicPeriod"/>
            </a:pPr>
            <a:r>
              <a:rPr lang="en-US" dirty="0" smtClean="0"/>
              <a:t> Just </a:t>
            </a:r>
            <a:r>
              <a:rPr lang="en-US" dirty="0"/>
              <a:t>ignore the problem. </a:t>
            </a:r>
          </a:p>
          <a:p>
            <a:pPr marL="0" indent="0" eaLnBrk="1" hangingPunct="1">
              <a:buNone/>
            </a:pPr>
            <a:endParaRPr lang="en-US" sz="3200" dirty="0" smtClean="0"/>
          </a:p>
        </p:txBody>
      </p:sp>
    </p:spTree>
    <p:extLst>
      <p:ext uri="{BB962C8B-B14F-4D97-AF65-F5344CB8AC3E}">
        <p14:creationId xmlns:p14="http://schemas.microsoft.com/office/powerpoint/2010/main" val="4012068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1026"/>
          <p:cNvSpPr>
            <a:spLocks noGrp="1" noChangeArrowheads="1"/>
          </p:cNvSpPr>
          <p:nvPr>
            <p:ph type="title"/>
          </p:nvPr>
        </p:nvSpPr>
        <p:spPr>
          <a:xfrm>
            <a:off x="885825" y="277813"/>
            <a:ext cx="7800975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 smtClean="0"/>
              <a:t>Deadlock Prevention</a:t>
            </a:r>
          </a:p>
        </p:txBody>
      </p:sp>
      <p:sp>
        <p:nvSpPr>
          <p:cNvPr id="17411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304800" y="1600200"/>
            <a:ext cx="8534400" cy="4952999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 smtClean="0"/>
              <a:t>Mutual Exclusion</a:t>
            </a:r>
            <a:r>
              <a:rPr lang="en-US" dirty="0" smtClean="0"/>
              <a:t> – not required for sharable resources; must hold for </a:t>
            </a:r>
            <a:r>
              <a:rPr lang="en-US" dirty="0" err="1" smtClean="0"/>
              <a:t>nonsharable</a:t>
            </a:r>
            <a:r>
              <a:rPr lang="en-US" dirty="0" smtClean="0"/>
              <a:t> resources</a:t>
            </a:r>
          </a:p>
          <a:p>
            <a:pPr lvl="1"/>
            <a:r>
              <a:rPr lang="en-US" dirty="0" smtClean="0"/>
              <a:t>Read only file </a:t>
            </a:r>
            <a:br>
              <a:rPr lang="en-US" dirty="0" smtClean="0"/>
            </a:br>
            <a:endParaRPr lang="en-US" dirty="0" smtClean="0"/>
          </a:p>
          <a:p>
            <a:r>
              <a:rPr lang="en-US" b="1" dirty="0" smtClean="0"/>
              <a:t>Hold and Wait</a:t>
            </a:r>
            <a:r>
              <a:rPr lang="en-US" dirty="0" smtClean="0"/>
              <a:t> – must guarantee that whenever a process requests a resource, it does not hold any other resources</a:t>
            </a:r>
          </a:p>
          <a:p>
            <a:pPr lvl="1"/>
            <a:r>
              <a:rPr lang="en-US" dirty="0" smtClean="0"/>
              <a:t>Require process to request and be allocated all its resources before it begins execution, </a:t>
            </a:r>
            <a:endParaRPr lang="en-US" dirty="0"/>
          </a:p>
          <a:p>
            <a:pPr lvl="1"/>
            <a:r>
              <a:rPr lang="en-US" dirty="0" smtClean="0"/>
              <a:t>Allow process to request resources only when the process has none</a:t>
            </a:r>
          </a:p>
          <a:p>
            <a:pPr lvl="2"/>
            <a:r>
              <a:rPr lang="en-US" dirty="0" smtClean="0"/>
              <a:t>Release all the current resource and then try to acquire </a:t>
            </a:r>
          </a:p>
          <a:p>
            <a:pPr lvl="1"/>
            <a:r>
              <a:rPr lang="en-US" dirty="0" smtClean="0"/>
              <a:t>Low resource utilization; starvation possible</a:t>
            </a:r>
          </a:p>
        </p:txBody>
      </p:sp>
      <p:sp>
        <p:nvSpPr>
          <p:cNvPr id="17412" name="Text Box 1028"/>
          <p:cNvSpPr txBox="1">
            <a:spLocks noChangeArrowheads="1"/>
          </p:cNvSpPr>
          <p:nvPr/>
        </p:nvSpPr>
        <p:spPr bwMode="auto">
          <a:xfrm>
            <a:off x="685800" y="1066800"/>
            <a:ext cx="42735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dirty="0">
                <a:latin typeface="Helvetica" pitchFamily="34" charset="0"/>
              </a:rPr>
              <a:t>Restrain the ways request can be made</a:t>
            </a:r>
          </a:p>
        </p:txBody>
      </p:sp>
    </p:spTree>
    <p:extLst>
      <p:ext uri="{BB962C8B-B14F-4D97-AF65-F5344CB8AC3E}">
        <p14:creationId xmlns:p14="http://schemas.microsoft.com/office/powerpoint/2010/main" val="2403896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1026"/>
          <p:cNvSpPr>
            <a:spLocks noGrp="1" noChangeArrowheads="1"/>
          </p:cNvSpPr>
          <p:nvPr>
            <p:ph type="title"/>
          </p:nvPr>
        </p:nvSpPr>
        <p:spPr>
          <a:xfrm>
            <a:off x="1003300" y="277813"/>
            <a:ext cx="7683500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smtClean="0"/>
              <a:t>Deadlock Prevention (Cont.)</a:t>
            </a:r>
          </a:p>
        </p:txBody>
      </p:sp>
      <p:sp>
        <p:nvSpPr>
          <p:cNvPr id="18435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152400" y="1066800"/>
            <a:ext cx="8763000" cy="5638800"/>
          </a:xfrm>
        </p:spPr>
        <p:txBody>
          <a:bodyPr>
            <a:normAutofit/>
          </a:bodyPr>
          <a:lstStyle/>
          <a:p>
            <a:r>
              <a:rPr lang="en-US" b="1" dirty="0" smtClean="0"/>
              <a:t>No Preemption</a:t>
            </a:r>
            <a:r>
              <a:rPr lang="en-US" dirty="0" smtClean="0"/>
              <a:t> –</a:t>
            </a:r>
          </a:p>
          <a:p>
            <a:pPr lvl="1"/>
            <a:r>
              <a:rPr lang="en-US" dirty="0" smtClean="0"/>
              <a:t>If a process that is holding some resources,</a:t>
            </a:r>
          </a:p>
          <a:p>
            <a:pPr lvl="1"/>
            <a:r>
              <a:rPr lang="en-US" dirty="0" smtClean="0"/>
              <a:t>Requests another resource that cannot be immediately allocated to it</a:t>
            </a:r>
            <a:endParaRPr lang="en-US" dirty="0"/>
          </a:p>
          <a:p>
            <a:pPr lvl="2"/>
            <a:r>
              <a:rPr lang="en-US" dirty="0" smtClean="0"/>
              <a:t>Resources were allocated to some waiting process</a:t>
            </a:r>
          </a:p>
          <a:p>
            <a:pPr lvl="1"/>
            <a:r>
              <a:rPr lang="en-US" dirty="0" smtClean="0"/>
              <a:t>Preempt the desired resource from waiting process </a:t>
            </a:r>
          </a:p>
          <a:p>
            <a:pPr lvl="1"/>
            <a:r>
              <a:rPr lang="en-US" dirty="0" smtClean="0"/>
              <a:t>Allocate to current process</a:t>
            </a:r>
          </a:p>
          <a:p>
            <a:r>
              <a:rPr lang="en-US" b="1" dirty="0" smtClean="0"/>
              <a:t>Circular Wait</a:t>
            </a:r>
            <a:r>
              <a:rPr lang="en-US" dirty="0" smtClean="0"/>
              <a:t> – Impose a total ordering of all resource types</a:t>
            </a:r>
          </a:p>
          <a:p>
            <a:pPr lvl="1"/>
            <a:r>
              <a:rPr lang="en-US" dirty="0" smtClean="0"/>
              <a:t>Require that each process requests resources in an increasing order of enumeration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061305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Schedulers: frequency of execution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33487"/>
            <a:ext cx="7734300" cy="5167313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Short-term scheduler is invoked very frequently (milliseconds) </a:t>
            </a:r>
            <a:r>
              <a:rPr lang="en-US" dirty="0" smtClean="0">
                <a:sym typeface="Symbol" charset="2"/>
              </a:rPr>
              <a:t> (must be fast)</a:t>
            </a:r>
          </a:p>
          <a:p>
            <a:pPr lvl="1"/>
            <a:r>
              <a:rPr lang="en-US" dirty="0" smtClean="0">
                <a:sym typeface="Symbol" charset="2"/>
              </a:rPr>
              <a:t>After a I/O request/ Interrupt</a:t>
            </a:r>
          </a:p>
          <a:p>
            <a:endParaRPr lang="en-US" sz="800" dirty="0">
              <a:sym typeface="Symbol" charset="2"/>
            </a:endParaRPr>
          </a:p>
          <a:p>
            <a:r>
              <a:rPr lang="en-US" dirty="0" smtClean="0">
                <a:sym typeface="Symbol" charset="2"/>
              </a:rPr>
              <a:t>Long-term scheduler is invoked very infrequently (seconds, minutes)  (may be slow)</a:t>
            </a:r>
          </a:p>
          <a:p>
            <a:pPr lvl="1"/>
            <a:r>
              <a:rPr lang="en-US" dirty="0" smtClean="0">
                <a:sym typeface="Symbol" charset="2"/>
              </a:rPr>
              <a:t>The long-term scheduler controls the </a:t>
            </a:r>
            <a:r>
              <a:rPr lang="en-US" i="1" dirty="0" smtClean="0">
                <a:sym typeface="Symbol" charset="2"/>
              </a:rPr>
              <a:t>degree of multiprogramming</a:t>
            </a:r>
          </a:p>
          <a:p>
            <a:pPr lvl="1"/>
            <a:endParaRPr lang="en-US" i="1" dirty="0" smtClean="0">
              <a:sym typeface="Symbol" charset="2"/>
            </a:endParaRPr>
          </a:p>
          <a:p>
            <a:endParaRPr lang="en-US" sz="800" i="1" dirty="0">
              <a:sym typeface="Symbol" charset="2"/>
            </a:endParaRPr>
          </a:p>
          <a:p>
            <a:r>
              <a:rPr lang="en-US" dirty="0" smtClean="0">
                <a:sym typeface="Symbol" charset="2"/>
              </a:rPr>
              <a:t>Processes can be described as either:</a:t>
            </a:r>
          </a:p>
          <a:p>
            <a:pPr lvl="1"/>
            <a:r>
              <a:rPr lang="en-US" b="1" dirty="0" smtClean="0">
                <a:solidFill>
                  <a:srgbClr val="000000"/>
                </a:solidFill>
                <a:sym typeface="Symbol" charset="2"/>
              </a:rPr>
              <a:t>I/O-bound process</a:t>
            </a:r>
            <a:r>
              <a:rPr lang="en-US" dirty="0" smtClean="0">
                <a:solidFill>
                  <a:srgbClr val="000000"/>
                </a:solidFill>
                <a:sym typeface="Symbol" charset="2"/>
              </a:rPr>
              <a:t> </a:t>
            </a:r>
            <a:r>
              <a:rPr lang="en-US" dirty="0" smtClean="0">
                <a:sym typeface="Symbol" charset="2"/>
              </a:rPr>
              <a:t>– spends more time doing I/O than computations, many short CPU bursts</a:t>
            </a:r>
          </a:p>
          <a:p>
            <a:pPr lvl="2"/>
            <a:r>
              <a:rPr lang="en-US" dirty="0" smtClean="0">
                <a:sym typeface="Symbol" charset="2"/>
              </a:rPr>
              <a:t>Ready queue empty</a:t>
            </a:r>
          </a:p>
          <a:p>
            <a:pPr lvl="1"/>
            <a:r>
              <a:rPr lang="en-US" b="1" dirty="0" smtClean="0">
                <a:solidFill>
                  <a:srgbClr val="000000"/>
                </a:solidFill>
                <a:sym typeface="Symbol" charset="2"/>
              </a:rPr>
              <a:t>CPU-bound process</a:t>
            </a:r>
            <a:r>
              <a:rPr lang="en-US" dirty="0" smtClean="0">
                <a:solidFill>
                  <a:srgbClr val="000000"/>
                </a:solidFill>
                <a:sym typeface="Symbol" charset="2"/>
              </a:rPr>
              <a:t> </a:t>
            </a:r>
            <a:r>
              <a:rPr lang="en-US" dirty="0" smtClean="0">
                <a:sym typeface="Symbol" charset="2"/>
              </a:rPr>
              <a:t>– spends more time doing computations; few very long CPU bursts</a:t>
            </a:r>
          </a:p>
          <a:p>
            <a:pPr lvl="2"/>
            <a:r>
              <a:rPr lang="en-US" dirty="0" smtClean="0">
                <a:sym typeface="Symbol" charset="2"/>
              </a:rPr>
              <a:t>Devices unused  </a:t>
            </a:r>
          </a:p>
          <a:p>
            <a:r>
              <a:rPr lang="en-US" dirty="0" smtClean="0">
                <a:sym typeface="Symbol" charset="2"/>
              </a:rPr>
              <a:t>Long term scheduler ensures good process mix of I/O and CPU bound processes. </a:t>
            </a:r>
          </a:p>
        </p:txBody>
      </p:sp>
    </p:spTree>
    <p:extLst>
      <p:ext uri="{BB962C8B-B14F-4D97-AF65-F5344CB8AC3E}">
        <p14:creationId xmlns:p14="http://schemas.microsoft.com/office/powerpoint/2010/main" val="3268050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0540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Let R={R1, R2,……,</a:t>
            </a:r>
            <a:r>
              <a:rPr lang="en-US" sz="2400" dirty="0" err="1" smtClean="0"/>
              <a:t>Rm</a:t>
            </a:r>
            <a:r>
              <a:rPr lang="en-US" sz="2400" dirty="0" smtClean="0"/>
              <a:t>} set of resource type</a:t>
            </a:r>
          </a:p>
          <a:p>
            <a:r>
              <a:rPr lang="en-US" sz="2400" dirty="0" smtClean="0"/>
              <a:t>We assign unique integer with each type</a:t>
            </a:r>
          </a:p>
          <a:p>
            <a:r>
              <a:rPr lang="en-US" sz="2400" dirty="0" smtClean="0"/>
              <a:t>One to one function F:R</a:t>
            </a:r>
            <a:r>
              <a:rPr lang="en-US" sz="2400" dirty="0" smtClean="0">
                <a:sym typeface="Wingdings" pitchFamily="2" charset="2"/>
              </a:rPr>
              <a:t>N</a:t>
            </a:r>
          </a:p>
          <a:p>
            <a:pPr marL="0" indent="0">
              <a:buNone/>
            </a:pPr>
            <a:r>
              <a:rPr lang="en-US" sz="2400" dirty="0" smtClean="0">
                <a:sym typeface="Wingdings" pitchFamily="2" charset="2"/>
              </a:rPr>
              <a:t>F(tape drive)=1</a:t>
            </a:r>
          </a:p>
          <a:p>
            <a:pPr marL="0" indent="0">
              <a:buNone/>
            </a:pPr>
            <a:r>
              <a:rPr lang="en-US" sz="2400" dirty="0" smtClean="0">
                <a:sym typeface="Wingdings" pitchFamily="2" charset="2"/>
              </a:rPr>
              <a:t>F(disk)=5</a:t>
            </a:r>
          </a:p>
          <a:p>
            <a:pPr marL="0" indent="0">
              <a:buNone/>
            </a:pPr>
            <a:r>
              <a:rPr lang="en-US" sz="2400" dirty="0" smtClean="0">
                <a:sym typeface="Wingdings" pitchFamily="2" charset="2"/>
              </a:rPr>
              <a:t>F(printer)=12</a:t>
            </a:r>
          </a:p>
          <a:p>
            <a:r>
              <a:rPr lang="en-US" sz="2400" dirty="0" smtClean="0">
                <a:sym typeface="Wingdings" pitchFamily="2" charset="2"/>
              </a:rPr>
              <a:t>Protocol: Each process can request resource only in an increasing order.</a:t>
            </a:r>
          </a:p>
          <a:p>
            <a:r>
              <a:rPr lang="en-US" sz="2400" dirty="0" smtClean="0">
                <a:sym typeface="Wingdings" pitchFamily="2" charset="2"/>
              </a:rPr>
              <a:t>Initially request </a:t>
            </a:r>
            <a:r>
              <a:rPr lang="en-US" sz="2400" dirty="0" err="1" smtClean="0">
                <a:sym typeface="Wingdings" pitchFamily="2" charset="2"/>
              </a:rPr>
              <a:t>R</a:t>
            </a:r>
            <a:r>
              <a:rPr lang="en-US" sz="2400" baseline="-25000" dirty="0" err="1" smtClean="0">
                <a:sym typeface="Wingdings" pitchFamily="2" charset="2"/>
              </a:rPr>
              <a:t>i</a:t>
            </a:r>
            <a:r>
              <a:rPr lang="en-US" sz="2400" dirty="0" smtClean="0">
                <a:sym typeface="Wingdings" pitchFamily="2" charset="2"/>
              </a:rPr>
              <a:t>, after that, it can request </a:t>
            </a:r>
            <a:r>
              <a:rPr lang="en-US" sz="2400" dirty="0" err="1" smtClean="0">
                <a:sym typeface="Wingdings" pitchFamily="2" charset="2"/>
              </a:rPr>
              <a:t>R</a:t>
            </a:r>
            <a:r>
              <a:rPr lang="en-US" sz="2400" baseline="-25000" dirty="0" err="1" smtClean="0">
                <a:sym typeface="Wingdings" pitchFamily="2" charset="2"/>
              </a:rPr>
              <a:t>j</a:t>
            </a:r>
            <a:r>
              <a:rPr lang="en-US" sz="2400" dirty="0" smtClean="0">
                <a:sym typeface="Wingdings" pitchFamily="2" charset="2"/>
              </a:rPr>
              <a:t> </a:t>
            </a:r>
          </a:p>
          <a:p>
            <a:pPr lvl="1"/>
            <a:r>
              <a:rPr lang="en-US" sz="2000" dirty="0" smtClean="0">
                <a:sym typeface="Wingdings" pitchFamily="2" charset="2"/>
              </a:rPr>
              <a:t>If and only if F(</a:t>
            </a:r>
            <a:r>
              <a:rPr lang="en-US" sz="2000" dirty="0" err="1" smtClean="0">
                <a:sym typeface="Wingdings" pitchFamily="2" charset="2"/>
              </a:rPr>
              <a:t>R</a:t>
            </a:r>
            <a:r>
              <a:rPr lang="en-US" sz="2000" baseline="-25000" dirty="0" err="1" smtClean="0">
                <a:sym typeface="Wingdings" pitchFamily="2" charset="2"/>
              </a:rPr>
              <a:t>j</a:t>
            </a:r>
            <a:r>
              <a:rPr lang="en-US" sz="2000" dirty="0" smtClean="0">
                <a:sym typeface="Wingdings" pitchFamily="2" charset="2"/>
              </a:rPr>
              <a:t>)&gt;F(</a:t>
            </a:r>
            <a:r>
              <a:rPr lang="en-US" sz="2000" dirty="0" err="1" smtClean="0">
                <a:sym typeface="Wingdings" pitchFamily="2" charset="2"/>
              </a:rPr>
              <a:t>R</a:t>
            </a:r>
            <a:r>
              <a:rPr lang="en-US" sz="2000" baseline="-25000" dirty="0" err="1" smtClean="0">
                <a:sym typeface="Wingdings" pitchFamily="2" charset="2"/>
              </a:rPr>
              <a:t>i</a:t>
            </a:r>
            <a:r>
              <a:rPr lang="en-US" sz="2000" dirty="0" smtClean="0">
                <a:sym typeface="Wingdings" pitchFamily="2" charset="2"/>
              </a:rPr>
              <a:t>)</a:t>
            </a:r>
          </a:p>
          <a:p>
            <a:pPr marL="342900" lvl="1" indent="-342900">
              <a:buFont typeface="Arial" pitchFamily="34" charset="0"/>
              <a:buChar char="•"/>
            </a:pPr>
            <a:r>
              <a:rPr lang="en-US" sz="2400" dirty="0" smtClean="0">
                <a:sym typeface="Wingdings" pitchFamily="2" charset="2"/>
              </a:rPr>
              <a:t>Currently holding </a:t>
            </a:r>
            <a:r>
              <a:rPr lang="en-US" sz="2400" dirty="0" err="1" smtClean="0">
                <a:sym typeface="Wingdings" pitchFamily="2" charset="2"/>
              </a:rPr>
              <a:t>R</a:t>
            </a:r>
            <a:r>
              <a:rPr lang="en-US" sz="2400" baseline="-25000" dirty="0" err="1" smtClean="0">
                <a:sym typeface="Wingdings" pitchFamily="2" charset="2"/>
              </a:rPr>
              <a:t>j</a:t>
            </a:r>
            <a:r>
              <a:rPr lang="en-US" sz="2400" baseline="-25000" dirty="0" smtClean="0">
                <a:sym typeface="Wingdings" pitchFamily="2" charset="2"/>
              </a:rPr>
              <a:t>;</a:t>
            </a:r>
            <a:r>
              <a:rPr lang="en-US" sz="2400" dirty="0" smtClean="0">
                <a:sym typeface="Wingdings" pitchFamily="2" charset="2"/>
              </a:rPr>
              <a:t> Want to request </a:t>
            </a:r>
            <a:r>
              <a:rPr lang="en-US" sz="2400" dirty="0" err="1" smtClean="0">
                <a:sym typeface="Wingdings" pitchFamily="2" charset="2"/>
              </a:rPr>
              <a:t>R</a:t>
            </a:r>
            <a:r>
              <a:rPr lang="en-US" sz="2400" baseline="-25000" dirty="0" err="1" smtClean="0">
                <a:sym typeface="Wingdings" pitchFamily="2" charset="2"/>
              </a:rPr>
              <a:t>i</a:t>
            </a:r>
            <a:r>
              <a:rPr lang="en-US" sz="2400" dirty="0" smtClean="0">
                <a:sym typeface="Wingdings" pitchFamily="2" charset="2"/>
              </a:rPr>
              <a:t>. </a:t>
            </a:r>
          </a:p>
          <a:p>
            <a:pPr marL="742950" lvl="2" indent="-342900"/>
            <a:r>
              <a:rPr lang="en-US" sz="2000" dirty="0" smtClean="0">
                <a:sym typeface="Wingdings" pitchFamily="2" charset="2"/>
              </a:rPr>
              <a:t>Must have released </a:t>
            </a:r>
            <a:r>
              <a:rPr lang="en-US" sz="2000" dirty="0" err="1" smtClean="0">
                <a:sym typeface="Wingdings" pitchFamily="2" charset="2"/>
              </a:rPr>
              <a:t>R</a:t>
            </a:r>
            <a:r>
              <a:rPr lang="en-US" sz="2000" baseline="-25000" dirty="0" err="1" smtClean="0">
                <a:sym typeface="Wingdings" pitchFamily="2" charset="2"/>
              </a:rPr>
              <a:t>j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461029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838200" y="3048000"/>
            <a:ext cx="609600" cy="6096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2362200" y="3048000"/>
            <a:ext cx="609600" cy="6096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6019800" y="3048000"/>
            <a:ext cx="609600" cy="6096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7391400" y="3048000"/>
            <a:ext cx="609600" cy="6096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524000" y="2209800"/>
            <a:ext cx="457200" cy="5334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200400" y="2209800"/>
            <a:ext cx="457200" cy="5334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6781800" y="2209800"/>
            <a:ext cx="457200" cy="5334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/>
          <p:cNvCxnSpPr>
            <a:stCxn id="4" idx="0"/>
          </p:cNvCxnSpPr>
          <p:nvPr/>
        </p:nvCxnSpPr>
        <p:spPr>
          <a:xfrm flipV="1">
            <a:off x="1143000" y="2667000"/>
            <a:ext cx="381000" cy="3810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endCxn id="5" idx="1"/>
          </p:cNvCxnSpPr>
          <p:nvPr/>
        </p:nvCxnSpPr>
        <p:spPr>
          <a:xfrm>
            <a:off x="1981200" y="2743200"/>
            <a:ext cx="470274" cy="39407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5" idx="7"/>
          </p:cNvCxnSpPr>
          <p:nvPr/>
        </p:nvCxnSpPr>
        <p:spPr>
          <a:xfrm flipV="1">
            <a:off x="2882526" y="2743200"/>
            <a:ext cx="317874" cy="39407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3657600" y="2667000"/>
            <a:ext cx="304800" cy="47027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6" idx="7"/>
          </p:cNvCxnSpPr>
          <p:nvPr/>
        </p:nvCxnSpPr>
        <p:spPr>
          <a:xfrm flipV="1">
            <a:off x="6540126" y="2667000"/>
            <a:ext cx="241674" cy="47027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endCxn id="7" idx="0"/>
          </p:cNvCxnSpPr>
          <p:nvPr/>
        </p:nvCxnSpPr>
        <p:spPr>
          <a:xfrm>
            <a:off x="7239000" y="2743200"/>
            <a:ext cx="457200" cy="304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8229600" y="2209800"/>
            <a:ext cx="457200" cy="5334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/>
          <p:cNvCxnSpPr>
            <a:stCxn id="7" idx="7"/>
          </p:cNvCxnSpPr>
          <p:nvPr/>
        </p:nvCxnSpPr>
        <p:spPr>
          <a:xfrm flipV="1">
            <a:off x="7911726" y="2743200"/>
            <a:ext cx="317874" cy="39407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endCxn id="6" idx="1"/>
          </p:cNvCxnSpPr>
          <p:nvPr/>
        </p:nvCxnSpPr>
        <p:spPr>
          <a:xfrm>
            <a:off x="5410200" y="2667000"/>
            <a:ext cx="698874" cy="47027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914400" y="3137274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P0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2514600" y="3124200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P1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5943600" y="3124200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P(n-1)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7543800" y="3200400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Pn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1524000" y="2362200"/>
            <a:ext cx="533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R0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3276600" y="2362200"/>
            <a:ext cx="533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R1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6629400" y="2286000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R(n-1)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8229600" y="2362200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R(n)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914401" y="5029200"/>
            <a:ext cx="7315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F(R0) &lt; F(R1) &lt; F(R2) &lt;…………………&lt; F(</a:t>
            </a:r>
            <a:r>
              <a:rPr lang="en-US" sz="2800" dirty="0" err="1" smtClean="0"/>
              <a:t>Rn</a:t>
            </a:r>
            <a:r>
              <a:rPr lang="en-US" sz="2800" dirty="0" smtClean="0"/>
              <a:t>) &lt; F(R0)</a:t>
            </a:r>
            <a:endParaRPr lang="en-US" sz="2800" dirty="0"/>
          </a:p>
        </p:txBody>
      </p:sp>
      <p:sp>
        <p:nvSpPr>
          <p:cNvPr id="3" name="Up Arrow 2"/>
          <p:cNvSpPr/>
          <p:nvPr/>
        </p:nvSpPr>
        <p:spPr>
          <a:xfrm>
            <a:off x="2362200" y="1981200"/>
            <a:ext cx="381000" cy="87630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905000" y="1611868"/>
            <a:ext cx="1866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F(R0) &lt; F(R1)</a:t>
            </a:r>
            <a:endParaRPr lang="en-US" b="1" dirty="0"/>
          </a:p>
        </p:txBody>
      </p:sp>
      <p:cxnSp>
        <p:nvCxnSpPr>
          <p:cNvPr id="13" name="Straight Arrow Connector 12"/>
          <p:cNvCxnSpPr>
            <a:stCxn id="7" idx="4"/>
          </p:cNvCxnSpPr>
          <p:nvPr/>
        </p:nvCxnSpPr>
        <p:spPr>
          <a:xfrm>
            <a:off x="7696200" y="3657600"/>
            <a:ext cx="0" cy="533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1143000" y="4191000"/>
            <a:ext cx="65532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endCxn id="4" idx="4"/>
          </p:cNvCxnSpPr>
          <p:nvPr/>
        </p:nvCxnSpPr>
        <p:spPr>
          <a:xfrm flipV="1">
            <a:off x="1143000" y="3657600"/>
            <a:ext cx="0" cy="533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428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929217" y="277416"/>
            <a:ext cx="8229600" cy="57626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 smtClean="0"/>
              <a:t>Addition of Medium Term Scheduling</a:t>
            </a:r>
          </a:p>
        </p:txBody>
      </p:sp>
      <p:pic>
        <p:nvPicPr>
          <p:cNvPr id="20483" name="Picture 1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31875" y="2172891"/>
            <a:ext cx="7327900" cy="26646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Box 1"/>
          <p:cNvSpPr txBox="1"/>
          <p:nvPr/>
        </p:nvSpPr>
        <p:spPr>
          <a:xfrm>
            <a:off x="3352800" y="5257800"/>
            <a:ext cx="2057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Swapper</a:t>
            </a:r>
            <a:endParaRPr lang="en-US" sz="4000" dirty="0"/>
          </a:p>
        </p:txBody>
      </p:sp>
      <p:sp>
        <p:nvSpPr>
          <p:cNvPr id="3" name="Can 2"/>
          <p:cNvSpPr/>
          <p:nvPr/>
        </p:nvSpPr>
        <p:spPr>
          <a:xfrm>
            <a:off x="3505200" y="1371600"/>
            <a:ext cx="1343025" cy="68580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2895600" y="1447800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disk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876800" y="1524000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Swap Space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5941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ISR for context switch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US" dirty="0" smtClean="0"/>
              <a:t>Current &lt;- PCB of current process</a:t>
            </a:r>
          </a:p>
          <a:p>
            <a:pPr marL="0" indent="0">
              <a:buNone/>
            </a:pPr>
            <a:r>
              <a:rPr lang="en-US" dirty="0" err="1" smtClean="0"/>
              <a:t>Context_switch</a:t>
            </a:r>
            <a:r>
              <a:rPr lang="en-US" dirty="0" smtClean="0"/>
              <a:t>()</a:t>
            </a:r>
          </a:p>
          <a:p>
            <a:pPr marL="0" indent="0">
              <a:buNone/>
            </a:pPr>
            <a:r>
              <a:rPr lang="en-US" dirty="0" smtClean="0"/>
              <a:t>{</a:t>
            </a:r>
          </a:p>
          <a:p>
            <a:pPr marL="0" indent="0">
              <a:buNone/>
            </a:pPr>
            <a:r>
              <a:rPr lang="en-US" dirty="0"/>
              <a:t>	switch to kernel </a:t>
            </a:r>
            <a:r>
              <a:rPr lang="en-US" dirty="0" smtClean="0"/>
              <a:t>mode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Disable interrupt;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            </a:t>
            </a:r>
            <a:r>
              <a:rPr lang="en-US" dirty="0" err="1"/>
              <a:t>Save_PCB</a:t>
            </a:r>
            <a:r>
              <a:rPr lang="en-US" dirty="0"/>
              <a:t>(current);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Insert(</a:t>
            </a:r>
            <a:r>
              <a:rPr lang="en-US" dirty="0" err="1" smtClean="0"/>
              <a:t>ready_queue</a:t>
            </a:r>
            <a:r>
              <a:rPr lang="en-US" dirty="0" smtClean="0"/>
              <a:t>, current);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next=</a:t>
            </a:r>
            <a:r>
              <a:rPr lang="en-US" dirty="0" err="1" smtClean="0"/>
              <a:t>CPU_Scheduler</a:t>
            </a:r>
            <a:r>
              <a:rPr lang="en-US" dirty="0" smtClean="0"/>
              <a:t>(</a:t>
            </a:r>
            <a:r>
              <a:rPr lang="en-US" dirty="0" err="1" smtClean="0"/>
              <a:t>ready_queue</a:t>
            </a:r>
            <a:r>
              <a:rPr lang="en-US" dirty="0" smtClean="0"/>
              <a:t>); 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remove(</a:t>
            </a:r>
            <a:r>
              <a:rPr lang="en-US" dirty="0" err="1" smtClean="0"/>
              <a:t>ready_queue</a:t>
            </a:r>
            <a:r>
              <a:rPr lang="en-US" dirty="0"/>
              <a:t>, </a:t>
            </a:r>
            <a:r>
              <a:rPr lang="en-US" dirty="0" smtClean="0"/>
              <a:t>next);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	Enable Interrupt;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	Dispatcher(next);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}</a:t>
            </a:r>
          </a:p>
          <a:p>
            <a:pPr marL="0" indent="0">
              <a:buNone/>
            </a:pPr>
            <a:r>
              <a:rPr lang="en-US" dirty="0" smtClean="0"/>
              <a:t>Dispatcher(next)</a:t>
            </a:r>
          </a:p>
          <a:p>
            <a:pPr marL="0" indent="0">
              <a:buNone/>
            </a:pPr>
            <a:r>
              <a:rPr lang="en-US" dirty="0" smtClean="0"/>
              <a:t>{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 smtClean="0"/>
              <a:t>Load_PCB</a:t>
            </a:r>
            <a:r>
              <a:rPr lang="en-US" dirty="0" smtClean="0"/>
              <a:t>(next); [update PC]</a:t>
            </a:r>
          </a:p>
          <a:p>
            <a:pPr marL="0" indent="0">
              <a:buNone/>
            </a:pPr>
            <a:r>
              <a:rPr lang="en-US" dirty="0" smtClean="0"/>
              <a:t>	switch </a:t>
            </a:r>
            <a:r>
              <a:rPr lang="en-US" dirty="0"/>
              <a:t>to user mode;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	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}</a:t>
            </a:r>
            <a:endParaRPr lang="en-US" dirty="0"/>
          </a:p>
        </p:txBody>
      </p:sp>
      <p:pic>
        <p:nvPicPr>
          <p:cNvPr id="4" name="Picture 4" descr="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49627" y="2362200"/>
            <a:ext cx="3827213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285597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56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CPU </a:t>
            </a:r>
            <a:r>
              <a:rPr lang="en-US" dirty="0" smtClean="0"/>
              <a:t>Scheduling</a:t>
            </a:r>
            <a:br>
              <a:rPr lang="en-US" dirty="0" smtClean="0"/>
            </a:br>
            <a:endParaRPr lang="en-US" dirty="0" smtClean="0"/>
          </a:p>
        </p:txBody>
      </p:sp>
      <p:sp>
        <p:nvSpPr>
          <p:cNvPr id="19459" name="Content Placeholder 2"/>
          <p:cNvSpPr>
            <a:spLocks noGrp="1"/>
          </p:cNvSpPr>
          <p:nvPr>
            <p:ph idx="1"/>
          </p:nvPr>
        </p:nvSpPr>
        <p:spPr>
          <a:xfrm>
            <a:off x="806450" y="1219200"/>
            <a:ext cx="7727950" cy="4530329"/>
          </a:xfrm>
        </p:spPr>
        <p:txBody>
          <a:bodyPr>
            <a:normAutofit/>
          </a:bodyPr>
          <a:lstStyle/>
          <a:p>
            <a:endParaRPr lang="en-US" dirty="0" smtClean="0"/>
          </a:p>
          <a:p>
            <a:r>
              <a:rPr lang="en-US" dirty="0"/>
              <a:t>D</a:t>
            </a:r>
            <a:r>
              <a:rPr lang="en-US" dirty="0" smtClean="0"/>
              <a:t>escribe various CPU-scheduling algorithms</a:t>
            </a:r>
          </a:p>
          <a:p>
            <a:endParaRPr lang="en-US" dirty="0" smtClean="0"/>
          </a:p>
          <a:p>
            <a:r>
              <a:rPr lang="en-US" dirty="0" smtClean="0"/>
              <a:t>Evaluation criteria for selecting a CPU-scheduling algorithm for a particular system</a:t>
            </a:r>
          </a:p>
        </p:txBody>
      </p:sp>
    </p:spTree>
    <p:extLst>
      <p:ext uri="{BB962C8B-B14F-4D97-AF65-F5344CB8AC3E}">
        <p14:creationId xmlns:p14="http://schemas.microsoft.com/office/powerpoint/2010/main" val="3402171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Basic Concepts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275160"/>
            <a:ext cx="7812617" cy="5049440"/>
          </a:xfrm>
        </p:spPr>
        <p:txBody>
          <a:bodyPr>
            <a:normAutofit/>
          </a:bodyPr>
          <a:lstStyle/>
          <a:p>
            <a:r>
              <a:rPr lang="en-US" dirty="0" smtClean="0"/>
              <a:t>Maximum CPU utilization obtained with multiprogramming</a:t>
            </a:r>
          </a:p>
          <a:p>
            <a:pPr lvl="1"/>
            <a:r>
              <a:rPr lang="en-US" dirty="0" smtClean="0"/>
              <a:t>Several processes in memory (ready queue)</a:t>
            </a:r>
          </a:p>
          <a:p>
            <a:pPr lvl="1"/>
            <a:r>
              <a:rPr lang="en-US" dirty="0" smtClean="0"/>
              <a:t>When one process requests I/O, some other process gets the CPU</a:t>
            </a:r>
          </a:p>
          <a:p>
            <a:pPr lvl="1"/>
            <a:r>
              <a:rPr lang="en-US" dirty="0" smtClean="0">
                <a:solidFill>
                  <a:srgbClr val="C00000"/>
                </a:solidFill>
              </a:rPr>
              <a:t>Select (schedule) a process and allocate CPU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601536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>
          <a:xfrm>
            <a:off x="790575" y="471488"/>
            <a:ext cx="7924800" cy="4572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sz="2800" dirty="0" smtClean="0"/>
              <a:t>Observed properties of Processes</a:t>
            </a:r>
            <a:endParaRPr lang="en-US" sz="2800" dirty="0"/>
          </a:p>
        </p:txBody>
      </p:sp>
      <p:pic>
        <p:nvPicPr>
          <p:cNvPr id="23555" name="Picture 8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14400" y="1237060"/>
            <a:ext cx="2744258" cy="50363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Rectangle 1"/>
          <p:cNvSpPr/>
          <p:nvPr/>
        </p:nvSpPr>
        <p:spPr>
          <a:xfrm>
            <a:off x="5257800" y="2057400"/>
            <a:ext cx="30480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CPU–I/O Burst Cycle </a:t>
            </a:r>
            <a:endParaRPr lang="en-US" dirty="0" smtClean="0"/>
          </a:p>
          <a:p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Process </a:t>
            </a:r>
            <a:r>
              <a:rPr lang="en-US" dirty="0"/>
              <a:t>execution consists of a </a:t>
            </a:r>
            <a:r>
              <a:rPr lang="en-US" i="1" dirty="0"/>
              <a:t>cycle</a:t>
            </a:r>
            <a:r>
              <a:rPr lang="en-US" dirty="0"/>
              <a:t> of CPU execution and I/O </a:t>
            </a:r>
            <a:r>
              <a:rPr lang="en-US" dirty="0" smtClean="0"/>
              <a:t>wait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Study the duration of CPU bursts 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8120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>
          <a:xfrm>
            <a:off x="1066800" y="277416"/>
            <a:ext cx="7620000" cy="57626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smtClean="0"/>
              <a:t>Histogram of CPU-burst Times</a:t>
            </a:r>
          </a:p>
        </p:txBody>
      </p:sp>
      <p:pic>
        <p:nvPicPr>
          <p:cNvPr id="25603" name="Picture 9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15017" y="1219200"/>
            <a:ext cx="5721350" cy="3805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Box 1"/>
          <p:cNvSpPr txBox="1"/>
          <p:nvPr/>
        </p:nvSpPr>
        <p:spPr>
          <a:xfrm>
            <a:off x="533400" y="5257800"/>
            <a:ext cx="8305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Large number of short CPU bursts and small number of long CPU bursts</a:t>
            </a:r>
            <a:endParaRPr lang="en-US" sz="2400" dirty="0"/>
          </a:p>
        </p:txBody>
      </p:sp>
      <p:cxnSp>
        <p:nvCxnSpPr>
          <p:cNvPr id="4" name="Straight Arrow Connector 3"/>
          <p:cNvCxnSpPr/>
          <p:nvPr/>
        </p:nvCxnSpPr>
        <p:spPr>
          <a:xfrm flipH="1">
            <a:off x="1066800" y="2743200"/>
            <a:ext cx="1295400" cy="914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304800" y="3810000"/>
            <a:ext cx="1219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I/O bound process 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5638800" y="3657600"/>
            <a:ext cx="1905000" cy="79873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7336367" y="2971800"/>
            <a:ext cx="15028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CPU bound process </a:t>
            </a:r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1866900" y="1542364"/>
            <a:ext cx="1181100" cy="2724835"/>
          </a:xfrm>
          <a:prstGeom prst="ellipse">
            <a:avLst/>
          </a:prstGeom>
          <a:solidFill>
            <a:schemeClr val="lt1">
              <a:alpha val="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eft Arrow 9"/>
          <p:cNvSpPr/>
          <p:nvPr/>
        </p:nvSpPr>
        <p:spPr>
          <a:xfrm>
            <a:off x="1371600" y="1828800"/>
            <a:ext cx="495300" cy="2286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76200" y="1542364"/>
            <a:ext cx="1447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Utility of CPU scheduler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6756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533400"/>
            <a:ext cx="7848600" cy="5762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Preemptive and non preemptive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 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233487"/>
            <a:ext cx="7872942" cy="5167313"/>
          </a:xfrm>
        </p:spPr>
        <p:txBody>
          <a:bodyPr>
            <a:normAutofit fontScale="92500" lnSpcReduction="20000"/>
          </a:bodyPr>
          <a:lstStyle/>
          <a:p>
            <a:pPr marL="342883" indent="-342883">
              <a:defRPr/>
            </a:pPr>
            <a:r>
              <a:rPr lang="en-US" dirty="0"/>
              <a:t>Selects from among the processes in</a:t>
            </a:r>
            <a:r>
              <a:rPr lang="en-US" dirty="0" smtClean="0"/>
              <a:t> ready queue, and </a:t>
            </a:r>
            <a:r>
              <a:rPr lang="en-US" dirty="0"/>
              <a:t>allocates the CPU to one of </a:t>
            </a:r>
            <a:r>
              <a:rPr lang="en-US" dirty="0" smtClean="0"/>
              <a:t>them</a:t>
            </a:r>
          </a:p>
          <a:p>
            <a:pPr marL="742913" lvl="1" indent="-285736">
              <a:defRPr/>
            </a:pPr>
            <a:r>
              <a:rPr lang="en-US" dirty="0" smtClean="0"/>
              <a:t>Queue may be ordered in various ways (not necessarily FIFO)</a:t>
            </a:r>
          </a:p>
          <a:p>
            <a:pPr marL="342883" indent="-342883">
              <a:defRPr/>
            </a:pPr>
            <a:r>
              <a:rPr lang="en-US" dirty="0"/>
              <a:t>CPU scheduling decisions may take place when a process:</a:t>
            </a:r>
          </a:p>
          <a:p>
            <a:pPr marL="800060" lvl="1" indent="-342883">
              <a:buNone/>
              <a:defRPr/>
            </a:pPr>
            <a:r>
              <a:rPr lang="en-US" dirty="0">
                <a:solidFill>
                  <a:srgbClr val="CC6600"/>
                </a:solidFill>
              </a:rPr>
              <a:t>1.	</a:t>
            </a:r>
            <a:r>
              <a:rPr lang="en-US" dirty="0"/>
              <a:t>Switches from running to waiting state</a:t>
            </a:r>
          </a:p>
          <a:p>
            <a:pPr marL="800060" lvl="1" indent="-342883">
              <a:buNone/>
              <a:defRPr/>
            </a:pPr>
            <a:r>
              <a:rPr lang="en-US" dirty="0">
                <a:solidFill>
                  <a:srgbClr val="CC6600"/>
                </a:solidFill>
              </a:rPr>
              <a:t>2.</a:t>
            </a:r>
            <a:r>
              <a:rPr lang="en-US" dirty="0"/>
              <a:t>	Switches from running to ready state</a:t>
            </a:r>
          </a:p>
          <a:p>
            <a:pPr marL="800060" lvl="1" indent="-342883">
              <a:buNone/>
              <a:defRPr/>
            </a:pPr>
            <a:r>
              <a:rPr lang="en-US" dirty="0">
                <a:solidFill>
                  <a:srgbClr val="CC6600"/>
                </a:solidFill>
              </a:rPr>
              <a:t>3.</a:t>
            </a:r>
            <a:r>
              <a:rPr lang="en-US" dirty="0"/>
              <a:t>	Switches from waiting to ready</a:t>
            </a:r>
          </a:p>
          <a:p>
            <a:pPr marL="800060" lvl="1" indent="-342883">
              <a:buFont typeface="Monotype Sorts" charset="2"/>
              <a:buAutoNum type="arabicPeriod" startAt="4"/>
              <a:defRPr/>
            </a:pPr>
            <a:r>
              <a:rPr lang="en-US" dirty="0" smtClean="0"/>
              <a:t>Terminates</a:t>
            </a:r>
          </a:p>
          <a:p>
            <a:pPr marL="342883" indent="-342883">
              <a:defRPr/>
            </a:pPr>
            <a:r>
              <a:rPr lang="en-US" dirty="0"/>
              <a:t>Scheduling under 1 and 4 is </a:t>
            </a:r>
            <a:r>
              <a:rPr lang="en-US" b="1" dirty="0" err="1" smtClean="0"/>
              <a:t>nonpreemptive</a:t>
            </a:r>
            <a:endParaRPr lang="en-US" b="1" dirty="0" smtClean="0"/>
          </a:p>
          <a:p>
            <a:pPr marL="342883" indent="-342883">
              <a:defRPr/>
            </a:pPr>
            <a:r>
              <a:rPr lang="en-US" dirty="0"/>
              <a:t>All other scheduling is </a:t>
            </a:r>
            <a:r>
              <a:rPr lang="en-US" b="1" dirty="0" smtClean="0"/>
              <a:t>preemptive</a:t>
            </a:r>
          </a:p>
        </p:txBody>
      </p:sp>
    </p:spTree>
    <p:extLst>
      <p:ext uri="{BB962C8B-B14F-4D97-AF65-F5344CB8AC3E}">
        <p14:creationId xmlns:p14="http://schemas.microsoft.com/office/powerpoint/2010/main" val="1430142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>
          <a:xfrm>
            <a:off x="1361017" y="277416"/>
            <a:ext cx="6251575" cy="57626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 smtClean="0"/>
              <a:t>Process State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06450" y="1246585"/>
            <a:ext cx="7371292" cy="3253978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As a process executes, it changes </a:t>
            </a:r>
            <a:r>
              <a:rPr lang="en-US" i="1" dirty="0" smtClean="0"/>
              <a:t>state</a:t>
            </a:r>
            <a:endParaRPr lang="en-US" dirty="0" smtClean="0"/>
          </a:p>
          <a:p>
            <a:pPr lvl="1"/>
            <a:r>
              <a:rPr lang="en-US" b="1" dirty="0" smtClean="0"/>
              <a:t>new</a:t>
            </a:r>
            <a:r>
              <a:rPr lang="en-US" dirty="0" smtClean="0"/>
              <a:t>:  The process is being created</a:t>
            </a:r>
          </a:p>
          <a:p>
            <a:pPr lvl="1"/>
            <a:r>
              <a:rPr lang="en-US" b="1" dirty="0"/>
              <a:t>ready</a:t>
            </a:r>
            <a:r>
              <a:rPr lang="en-US" dirty="0"/>
              <a:t>:  The process is waiting to be assigned to a </a:t>
            </a:r>
            <a:r>
              <a:rPr lang="en-US" dirty="0" smtClean="0"/>
              <a:t>processor</a:t>
            </a:r>
          </a:p>
          <a:p>
            <a:pPr lvl="1"/>
            <a:r>
              <a:rPr lang="en-US" b="1" dirty="0" smtClean="0"/>
              <a:t>running</a:t>
            </a:r>
            <a:r>
              <a:rPr lang="en-US" dirty="0" smtClean="0"/>
              <a:t>:  Instructions are being executed</a:t>
            </a:r>
          </a:p>
          <a:p>
            <a:pPr lvl="1"/>
            <a:r>
              <a:rPr lang="en-US" b="1" dirty="0" smtClean="0"/>
              <a:t>waiting</a:t>
            </a:r>
            <a:r>
              <a:rPr lang="en-US" dirty="0" smtClean="0"/>
              <a:t>:  The process is waiting for some event to occur</a:t>
            </a:r>
          </a:p>
          <a:p>
            <a:pPr lvl="1"/>
            <a:r>
              <a:rPr lang="en-US" b="1" dirty="0" smtClean="0"/>
              <a:t>terminated</a:t>
            </a:r>
            <a:r>
              <a:rPr lang="en-US" dirty="0" smtClean="0"/>
              <a:t>:  The process has finished execution</a:t>
            </a:r>
          </a:p>
        </p:txBody>
      </p:sp>
    </p:spTree>
    <p:extLst>
      <p:ext uri="{BB962C8B-B14F-4D97-AF65-F5344CB8AC3E}">
        <p14:creationId xmlns:p14="http://schemas.microsoft.com/office/powerpoint/2010/main" val="1051696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9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9600" y="2362200"/>
            <a:ext cx="7550150" cy="300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2133599" y="2133600"/>
            <a:ext cx="2251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Long Term Scheduler</a:t>
            </a:r>
            <a:endParaRPr 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3581400" y="3867150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CPU scheduler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760822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Preemptive scheduling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177" lvl="1" indent="0">
              <a:buNone/>
              <a:defRPr/>
            </a:pPr>
            <a:r>
              <a:rPr lang="en-US" b="1" dirty="0" smtClean="0"/>
              <a:t>Preemptive scheduling</a:t>
            </a:r>
          </a:p>
          <a:p>
            <a:pPr marL="457177" lvl="1" indent="0">
              <a:buNone/>
              <a:defRPr/>
            </a:pPr>
            <a:r>
              <a:rPr lang="en-US" b="1" dirty="0" smtClean="0"/>
              <a:t>Results in cooperative processes </a:t>
            </a:r>
          </a:p>
          <a:p>
            <a:pPr marL="457177" lvl="1" indent="0">
              <a:buNone/>
              <a:defRPr/>
            </a:pPr>
            <a:r>
              <a:rPr lang="en-US" b="1" dirty="0" smtClean="0"/>
              <a:t>Issues: </a:t>
            </a:r>
          </a:p>
          <a:p>
            <a:pPr marL="742913" lvl="1" indent="-285736">
              <a:defRPr/>
            </a:pPr>
            <a:r>
              <a:rPr lang="en-US" dirty="0" smtClean="0"/>
              <a:t>Consider </a:t>
            </a:r>
            <a:r>
              <a:rPr lang="en-US" dirty="0"/>
              <a:t>access to shared </a:t>
            </a:r>
            <a:r>
              <a:rPr lang="en-US" dirty="0" smtClean="0"/>
              <a:t>data</a:t>
            </a:r>
          </a:p>
          <a:p>
            <a:pPr marL="1142963" lvl="2" indent="-285736">
              <a:defRPr/>
            </a:pPr>
            <a:r>
              <a:rPr lang="en-US" dirty="0" smtClean="0"/>
              <a:t>Process synchronization </a:t>
            </a:r>
            <a:endParaRPr lang="en-US" dirty="0"/>
          </a:p>
          <a:p>
            <a:pPr marL="742913" lvl="1" indent="-285736">
              <a:defRPr/>
            </a:pPr>
            <a:r>
              <a:rPr lang="en-US" dirty="0"/>
              <a:t>Consider preemption while in kernel </a:t>
            </a:r>
            <a:r>
              <a:rPr lang="en-US" dirty="0" smtClean="0"/>
              <a:t>mode</a:t>
            </a:r>
          </a:p>
          <a:p>
            <a:pPr marL="1142963" lvl="2" indent="-285736">
              <a:defRPr/>
            </a:pPr>
            <a:r>
              <a:rPr lang="en-US" dirty="0" smtClean="0"/>
              <a:t>Updating the ready or device queue</a:t>
            </a:r>
          </a:p>
          <a:p>
            <a:pPr marL="1142963" lvl="2" indent="-285736">
              <a:defRPr/>
            </a:pPr>
            <a:r>
              <a:rPr lang="en-US" dirty="0" smtClean="0"/>
              <a:t>Preempted and running a “</a:t>
            </a:r>
            <a:r>
              <a:rPr lang="en-US" dirty="0" err="1" smtClean="0"/>
              <a:t>ps</a:t>
            </a:r>
            <a:r>
              <a:rPr lang="en-US" dirty="0" smtClean="0"/>
              <a:t> -el” 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3185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>
          <a:xfrm>
            <a:off x="990600" y="277416"/>
            <a:ext cx="7696200" cy="57626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 smtClean="0"/>
              <a:t>Scheduling Criteria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19150" y="1246585"/>
            <a:ext cx="7637992" cy="4958953"/>
          </a:xfrm>
        </p:spPr>
        <p:txBody>
          <a:bodyPr>
            <a:normAutofit fontScale="70000" lnSpcReduction="20000"/>
          </a:bodyPr>
          <a:lstStyle/>
          <a:p>
            <a:r>
              <a:rPr lang="en-US" b="1" dirty="0" smtClean="0"/>
              <a:t>CPU utilization </a:t>
            </a:r>
            <a:r>
              <a:rPr lang="en-US" dirty="0" smtClean="0"/>
              <a:t>– keep the CPU as busy as possible</a:t>
            </a:r>
          </a:p>
          <a:p>
            <a:endParaRPr lang="en-US" dirty="0" smtClean="0"/>
          </a:p>
          <a:p>
            <a:r>
              <a:rPr lang="en-US" b="1" dirty="0" smtClean="0"/>
              <a:t>Throughput</a:t>
            </a:r>
            <a:r>
              <a:rPr lang="en-US" dirty="0" smtClean="0"/>
              <a:t> – # of processes that complete their execution per time unit</a:t>
            </a:r>
          </a:p>
          <a:p>
            <a:endParaRPr lang="en-US" dirty="0" smtClean="0"/>
          </a:p>
          <a:p>
            <a:r>
              <a:rPr lang="en-US" b="1" dirty="0" smtClean="0"/>
              <a:t>Turnaround time </a:t>
            </a:r>
            <a:r>
              <a:rPr lang="en-US" dirty="0" smtClean="0"/>
              <a:t>– amount of time to execute a particular process</a:t>
            </a:r>
          </a:p>
          <a:p>
            <a:endParaRPr lang="en-US" dirty="0" smtClean="0"/>
          </a:p>
          <a:p>
            <a:r>
              <a:rPr lang="en-US" b="1" dirty="0" smtClean="0"/>
              <a:t>Waiting time </a:t>
            </a:r>
            <a:r>
              <a:rPr lang="en-US" dirty="0" smtClean="0"/>
              <a:t>– amount of time a process has been waiting in the ready queue</a:t>
            </a:r>
          </a:p>
          <a:p>
            <a:endParaRPr lang="en-US" dirty="0" smtClean="0"/>
          </a:p>
          <a:p>
            <a:r>
              <a:rPr lang="en-US" b="1" dirty="0" smtClean="0"/>
              <a:t>Response time </a:t>
            </a:r>
            <a:r>
              <a:rPr lang="en-US" dirty="0" smtClean="0"/>
              <a:t>– amount of time it takes from when a request was submitted until the first response is produced, not output  </a:t>
            </a:r>
          </a:p>
        </p:txBody>
      </p:sp>
    </p:spTree>
    <p:extLst>
      <p:ext uri="{BB962C8B-B14F-4D97-AF65-F5344CB8AC3E}">
        <p14:creationId xmlns:p14="http://schemas.microsoft.com/office/powerpoint/2010/main" val="514396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>
          <a:xfrm>
            <a:off x="990600" y="277416"/>
            <a:ext cx="7696200" cy="576263"/>
          </a:xfrm>
        </p:spPr>
        <p:txBody>
          <a:bodyPr/>
          <a:lstStyle/>
          <a:p>
            <a:pPr eaLnBrk="1" hangingPunct="1"/>
            <a:r>
              <a:rPr lang="en-US" sz="2800"/>
              <a:t>Scheduling Algorithm Optimization Criteria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27617" y="1439466"/>
            <a:ext cx="7351183" cy="4483894"/>
          </a:xfrm>
        </p:spPr>
        <p:txBody>
          <a:bodyPr>
            <a:normAutofit/>
          </a:bodyPr>
          <a:lstStyle/>
          <a:p>
            <a:r>
              <a:rPr lang="en-US" sz="2400" dirty="0" smtClean="0"/>
              <a:t>Max CPU utilization</a:t>
            </a:r>
          </a:p>
          <a:p>
            <a:r>
              <a:rPr lang="en-US" sz="2400" dirty="0" smtClean="0"/>
              <a:t>Max throughput</a:t>
            </a:r>
          </a:p>
          <a:p>
            <a:r>
              <a:rPr lang="en-US" sz="2400" dirty="0" smtClean="0"/>
              <a:t>Min turnaround time </a:t>
            </a:r>
          </a:p>
          <a:p>
            <a:r>
              <a:rPr lang="en-US" sz="2400" dirty="0" smtClean="0"/>
              <a:t>Min waiting time </a:t>
            </a:r>
          </a:p>
          <a:p>
            <a:r>
              <a:rPr lang="en-US" sz="2400" dirty="0" smtClean="0"/>
              <a:t>Min response time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838200" y="3610213"/>
            <a:ext cx="792480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endParaRPr lang="en-US" sz="24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sz="2400" dirty="0" smtClean="0"/>
              <a:t>Mostly optimize the average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400" dirty="0" smtClean="0"/>
              <a:t>Sometimes optimize the minimum or maximum value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sz="2400" dirty="0" smtClean="0"/>
              <a:t>Minimize max response time</a:t>
            </a:r>
          </a:p>
          <a:p>
            <a:pPr marL="742950" lvl="1" indent="-285750">
              <a:buFont typeface="Arial" pitchFamily="34" charset="0"/>
              <a:buChar char="•"/>
            </a:pPr>
            <a:endParaRPr lang="en-US" sz="24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sz="2400" dirty="0" smtClean="0"/>
              <a:t>For interactive system, variance is important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sz="2400" dirty="0" smtClean="0"/>
              <a:t>E.g. response time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400" dirty="0" smtClean="0"/>
              <a:t>System must behave in predictable way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8301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Scheduling algorithms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First-Come, First-Served (FCFS) </a:t>
            </a:r>
            <a:r>
              <a:rPr lang="en-US" dirty="0" smtClean="0"/>
              <a:t>Scheduling</a:t>
            </a:r>
          </a:p>
          <a:p>
            <a:endParaRPr lang="en-US" dirty="0" smtClean="0"/>
          </a:p>
          <a:p>
            <a:r>
              <a:rPr lang="en-US" dirty="0"/>
              <a:t>Shortest-Job-First (SJF) </a:t>
            </a:r>
            <a:r>
              <a:rPr lang="en-US" dirty="0" smtClean="0"/>
              <a:t>Scheduling</a:t>
            </a:r>
          </a:p>
          <a:p>
            <a:endParaRPr lang="en-US" dirty="0" smtClean="0"/>
          </a:p>
          <a:p>
            <a:r>
              <a:rPr lang="en-US" dirty="0"/>
              <a:t>Priority </a:t>
            </a:r>
            <a:r>
              <a:rPr lang="en-US" dirty="0" smtClean="0"/>
              <a:t>Scheduling</a:t>
            </a:r>
          </a:p>
          <a:p>
            <a:endParaRPr lang="en-US" dirty="0" smtClean="0"/>
          </a:p>
          <a:p>
            <a:r>
              <a:rPr lang="en-US" dirty="0"/>
              <a:t>Round Robin (RR)</a:t>
            </a:r>
          </a:p>
        </p:txBody>
      </p:sp>
    </p:spTree>
    <p:extLst>
      <p:ext uri="{BB962C8B-B14F-4D97-AF65-F5344CB8AC3E}">
        <p14:creationId xmlns:p14="http://schemas.microsoft.com/office/powerpoint/2010/main" val="1570417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>
          <a:xfrm>
            <a:off x="990601" y="400050"/>
            <a:ext cx="8004175" cy="457200"/>
          </a:xfrm>
        </p:spPr>
        <p:txBody>
          <a:bodyPr>
            <a:noAutofit/>
          </a:bodyPr>
          <a:lstStyle/>
          <a:p>
            <a:pPr eaLnBrk="1" hangingPunct="1"/>
            <a:r>
              <a:rPr lang="en-US" sz="3200" dirty="0"/>
              <a:t>First-Come, First-Served (FCFS) Scheduling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09600" y="1295400"/>
            <a:ext cx="7848600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2400" dirty="0" smtClean="0"/>
              <a:t>Process that requests CPU first, is allocated the CPU first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400" dirty="0" smtClean="0"/>
              <a:t>Ready queue=&gt;FIFO queue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400" dirty="0" smtClean="0"/>
              <a:t>Non preemptive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400" dirty="0" smtClean="0"/>
              <a:t>Simple to implement </a:t>
            </a:r>
          </a:p>
          <a:p>
            <a:endParaRPr lang="en-US" sz="2400" dirty="0"/>
          </a:p>
          <a:p>
            <a:r>
              <a:rPr lang="en-US" sz="3600" dirty="0" smtClean="0"/>
              <a:t>Performance evaluation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dirty="0" smtClean="0"/>
              <a:t>Ideally many processes with several CPU and I/O bursts </a:t>
            </a:r>
          </a:p>
          <a:p>
            <a:pPr marL="342900" indent="-342900">
              <a:buFont typeface="Arial" pitchFamily="34" charset="0"/>
              <a:buChar char="•"/>
            </a:pPr>
            <a:endParaRPr lang="en-US" sz="2400" dirty="0"/>
          </a:p>
          <a:p>
            <a:pPr marL="342900" indent="-342900">
              <a:buFont typeface="Arial" pitchFamily="34" charset="0"/>
              <a:buChar char="•"/>
            </a:pPr>
            <a:r>
              <a:rPr lang="en-US" sz="2400" dirty="0" smtClean="0"/>
              <a:t>Here we consider only one CPU burst per process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52491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>
          <a:xfrm>
            <a:off x="990601" y="400050"/>
            <a:ext cx="8004175" cy="4572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sz="2800"/>
              <a:t>First-Come, First-Served (FCFS) Scheduling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57767" y="1543050"/>
            <a:ext cx="7700433" cy="5010150"/>
          </a:xfrm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  <a:buNone/>
              <a:tabLst>
                <a:tab pos="3031490" algn="ctr"/>
                <a:tab pos="4635024" algn="ctr"/>
              </a:tabLst>
            </a:pPr>
            <a:r>
              <a:rPr lang="en-US" sz="1600" dirty="0"/>
              <a:t>		</a:t>
            </a:r>
            <a:r>
              <a:rPr lang="en-US" u="sng" dirty="0" smtClean="0"/>
              <a:t>Process</a:t>
            </a:r>
            <a:r>
              <a:rPr lang="en-US" dirty="0" smtClean="0"/>
              <a:t>	</a:t>
            </a:r>
            <a:r>
              <a:rPr lang="en-US" u="sng" dirty="0" smtClean="0"/>
              <a:t>Burst Time	</a:t>
            </a:r>
          </a:p>
          <a:p>
            <a:pPr>
              <a:lnSpc>
                <a:spcPct val="90000"/>
              </a:lnSpc>
              <a:buNone/>
              <a:tabLst>
                <a:tab pos="3031490" algn="ctr"/>
                <a:tab pos="4635024" algn="ctr"/>
              </a:tabLst>
            </a:pPr>
            <a:r>
              <a:rPr lang="en-US" dirty="0" smtClean="0"/>
              <a:t>		 </a:t>
            </a:r>
            <a:r>
              <a:rPr lang="en-US" i="1" dirty="0" smtClean="0"/>
              <a:t>P</a:t>
            </a:r>
            <a:r>
              <a:rPr lang="en-US" i="1" baseline="-25000" dirty="0" smtClean="0"/>
              <a:t>1</a:t>
            </a:r>
            <a:r>
              <a:rPr lang="en-US" dirty="0" smtClean="0"/>
              <a:t>	24</a:t>
            </a:r>
          </a:p>
          <a:p>
            <a:pPr>
              <a:lnSpc>
                <a:spcPct val="90000"/>
              </a:lnSpc>
              <a:buNone/>
              <a:tabLst>
                <a:tab pos="3031490" algn="ctr"/>
                <a:tab pos="4635024" algn="ctr"/>
              </a:tabLst>
            </a:pPr>
            <a:r>
              <a:rPr lang="en-US" dirty="0" smtClean="0"/>
              <a:t>		 </a:t>
            </a:r>
            <a:r>
              <a:rPr lang="en-US" i="1" dirty="0" smtClean="0"/>
              <a:t>P</a:t>
            </a:r>
            <a:r>
              <a:rPr lang="en-US" i="1" baseline="-25000" dirty="0" smtClean="0"/>
              <a:t>2</a:t>
            </a:r>
            <a:r>
              <a:rPr lang="en-US" dirty="0" smtClean="0"/>
              <a:t> 	3</a:t>
            </a:r>
          </a:p>
          <a:p>
            <a:pPr>
              <a:lnSpc>
                <a:spcPct val="90000"/>
              </a:lnSpc>
              <a:buNone/>
              <a:tabLst>
                <a:tab pos="3031490" algn="ctr"/>
                <a:tab pos="4635024" algn="ctr"/>
              </a:tabLst>
            </a:pPr>
            <a:r>
              <a:rPr lang="en-US" dirty="0" smtClean="0"/>
              <a:t>		 </a:t>
            </a:r>
            <a:r>
              <a:rPr lang="en-US" i="1" dirty="0" smtClean="0"/>
              <a:t>P</a:t>
            </a:r>
            <a:r>
              <a:rPr lang="en-US" i="1" baseline="-25000" dirty="0" smtClean="0"/>
              <a:t>3	 </a:t>
            </a:r>
            <a:r>
              <a:rPr lang="en-US" dirty="0" smtClean="0"/>
              <a:t>3</a:t>
            </a:r>
            <a:r>
              <a:rPr lang="en-US" i="1" baseline="-25000" dirty="0" smtClean="0"/>
              <a:t> </a:t>
            </a:r>
          </a:p>
          <a:p>
            <a:pPr>
              <a:lnSpc>
                <a:spcPct val="90000"/>
              </a:lnSpc>
              <a:tabLst>
                <a:tab pos="3031490" algn="ctr"/>
                <a:tab pos="4635024" algn="ctr"/>
              </a:tabLst>
            </a:pPr>
            <a:r>
              <a:rPr lang="en-US" sz="2600" dirty="0" smtClean="0"/>
              <a:t>Suppose that the processes arrive in the order: </a:t>
            </a:r>
            <a:r>
              <a:rPr lang="en-US" sz="2600" i="1" dirty="0" smtClean="0"/>
              <a:t>P</a:t>
            </a:r>
            <a:r>
              <a:rPr lang="en-US" sz="2600" i="1" baseline="-25000" dirty="0" smtClean="0"/>
              <a:t>1</a:t>
            </a:r>
            <a:r>
              <a:rPr lang="en-US" sz="2600" dirty="0" smtClean="0"/>
              <a:t> , </a:t>
            </a:r>
            <a:r>
              <a:rPr lang="en-US" sz="2600" i="1" dirty="0" smtClean="0"/>
              <a:t>P</a:t>
            </a:r>
            <a:r>
              <a:rPr lang="en-US" sz="2600" i="1" baseline="-25000" dirty="0" smtClean="0"/>
              <a:t>2</a:t>
            </a:r>
            <a:r>
              <a:rPr lang="en-US" sz="2600" dirty="0" smtClean="0"/>
              <a:t> , </a:t>
            </a:r>
            <a:r>
              <a:rPr lang="en-US" sz="2600" i="1" dirty="0" smtClean="0"/>
              <a:t>P</a:t>
            </a:r>
            <a:r>
              <a:rPr lang="en-US" sz="2600" i="1" baseline="-25000" dirty="0" smtClean="0"/>
              <a:t>3  </a:t>
            </a:r>
            <a:br>
              <a:rPr lang="en-US" sz="2600" i="1" baseline="-25000" dirty="0" smtClean="0"/>
            </a:br>
            <a:r>
              <a:rPr lang="en-US" sz="2600" dirty="0" smtClean="0"/>
              <a:t>The Gantt Chart for the schedule is:</a:t>
            </a:r>
            <a:br>
              <a:rPr lang="en-US" sz="2600" dirty="0" smtClean="0"/>
            </a:b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/>
              <a:t/>
            </a:r>
            <a:br>
              <a:rPr lang="en-US" sz="1600" dirty="0"/>
            </a:br>
            <a:endParaRPr lang="en-US" sz="1600" dirty="0"/>
          </a:p>
          <a:p>
            <a:pPr>
              <a:lnSpc>
                <a:spcPct val="90000"/>
              </a:lnSpc>
              <a:buNone/>
              <a:tabLst>
                <a:tab pos="3031490" algn="ctr"/>
                <a:tab pos="4635024" algn="ctr"/>
              </a:tabLst>
            </a:pPr>
            <a:endParaRPr lang="en-US" sz="1600" dirty="0"/>
          </a:p>
          <a:p>
            <a:pPr>
              <a:lnSpc>
                <a:spcPct val="90000"/>
              </a:lnSpc>
              <a:tabLst>
                <a:tab pos="3031490" algn="ctr"/>
                <a:tab pos="4635024" algn="ctr"/>
              </a:tabLst>
            </a:pPr>
            <a:r>
              <a:rPr lang="en-US" sz="2600" dirty="0" smtClean="0"/>
              <a:t>Waiting time for </a:t>
            </a:r>
            <a:r>
              <a:rPr lang="en-US" sz="2600" i="1" dirty="0" smtClean="0"/>
              <a:t>P</a:t>
            </a:r>
            <a:r>
              <a:rPr lang="en-US" sz="2600" i="1" baseline="-25000" dirty="0" smtClean="0"/>
              <a:t>1</a:t>
            </a:r>
            <a:r>
              <a:rPr lang="en-US" sz="2600" dirty="0" smtClean="0"/>
              <a:t>  = 0; </a:t>
            </a:r>
            <a:r>
              <a:rPr lang="en-US" sz="2600" i="1" dirty="0" smtClean="0"/>
              <a:t>P</a:t>
            </a:r>
            <a:r>
              <a:rPr lang="en-US" sz="2600" i="1" baseline="-25000" dirty="0" smtClean="0"/>
              <a:t>2</a:t>
            </a:r>
            <a:r>
              <a:rPr lang="en-US" sz="2600" dirty="0" smtClean="0"/>
              <a:t>  = 24; </a:t>
            </a:r>
            <a:r>
              <a:rPr lang="en-US" sz="2600" i="1" dirty="0" smtClean="0"/>
              <a:t>P</a:t>
            </a:r>
            <a:r>
              <a:rPr lang="en-US" sz="2600" i="1" baseline="-25000" dirty="0" smtClean="0"/>
              <a:t>3 </a:t>
            </a:r>
            <a:r>
              <a:rPr lang="en-US" sz="2600" dirty="0" smtClean="0"/>
              <a:t>= 27</a:t>
            </a:r>
          </a:p>
          <a:p>
            <a:pPr>
              <a:lnSpc>
                <a:spcPct val="90000"/>
              </a:lnSpc>
              <a:tabLst>
                <a:tab pos="3031490" algn="ctr"/>
                <a:tab pos="4635024" algn="ctr"/>
              </a:tabLst>
            </a:pPr>
            <a:r>
              <a:rPr lang="en-US" sz="2600" dirty="0" smtClean="0"/>
              <a:t>Average waiting time:  (0 + 24 + 27)/3 = 17</a:t>
            </a:r>
          </a:p>
        </p:txBody>
      </p:sp>
      <p:grpSp>
        <p:nvGrpSpPr>
          <p:cNvPr id="35844" name="Group 18"/>
          <p:cNvGrpSpPr>
            <a:grpSpLocks/>
          </p:cNvGrpSpPr>
          <p:nvPr/>
        </p:nvGrpSpPr>
        <p:grpSpPr bwMode="auto">
          <a:xfrm>
            <a:off x="1095905" y="4648200"/>
            <a:ext cx="5559426" cy="1129540"/>
            <a:chOff x="855" y="2688"/>
            <a:chExt cx="3502" cy="711"/>
          </a:xfrm>
        </p:grpSpPr>
        <p:sp>
          <p:nvSpPr>
            <p:cNvPr id="35845" name="Rectangle 4"/>
            <p:cNvSpPr>
              <a:spLocks noChangeArrowheads="1"/>
            </p:cNvSpPr>
            <p:nvPr/>
          </p:nvSpPr>
          <p:spPr bwMode="auto">
            <a:xfrm>
              <a:off x="960" y="2688"/>
              <a:ext cx="3312" cy="38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846" name="Text Box 5"/>
            <p:cNvSpPr txBox="1">
              <a:spLocks noChangeArrowheads="1"/>
            </p:cNvSpPr>
            <p:nvPr/>
          </p:nvSpPr>
          <p:spPr bwMode="auto">
            <a:xfrm>
              <a:off x="1775" y="2735"/>
              <a:ext cx="267" cy="2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>
                  <a:latin typeface="Helvetica" charset="0"/>
                </a:rPr>
                <a:t>P</a:t>
              </a:r>
              <a:r>
                <a:rPr lang="en-US" baseline="-25000">
                  <a:latin typeface="Helvetica" charset="0"/>
                </a:rPr>
                <a:t>1</a:t>
              </a:r>
              <a:endParaRPr lang="en-US">
                <a:latin typeface="Helvetica" charset="0"/>
              </a:endParaRPr>
            </a:p>
          </p:txBody>
        </p:sp>
        <p:sp>
          <p:nvSpPr>
            <p:cNvPr id="35847" name="Text Box 6"/>
            <p:cNvSpPr txBox="1">
              <a:spLocks noChangeArrowheads="1"/>
            </p:cNvSpPr>
            <p:nvPr/>
          </p:nvSpPr>
          <p:spPr bwMode="auto">
            <a:xfrm>
              <a:off x="3263" y="2735"/>
              <a:ext cx="267" cy="2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>
                  <a:latin typeface="Helvetica" charset="0"/>
                </a:rPr>
                <a:t>P</a:t>
              </a:r>
              <a:r>
                <a:rPr lang="en-US" baseline="-25000">
                  <a:latin typeface="Helvetica" charset="0"/>
                </a:rPr>
                <a:t>2</a:t>
              </a:r>
              <a:endParaRPr lang="en-US">
                <a:latin typeface="Helvetica" charset="0"/>
              </a:endParaRPr>
            </a:p>
          </p:txBody>
        </p:sp>
        <p:sp>
          <p:nvSpPr>
            <p:cNvPr id="35848" name="Text Box 7"/>
            <p:cNvSpPr txBox="1">
              <a:spLocks noChangeArrowheads="1"/>
            </p:cNvSpPr>
            <p:nvPr/>
          </p:nvSpPr>
          <p:spPr bwMode="auto">
            <a:xfrm>
              <a:off x="3839" y="2735"/>
              <a:ext cx="267" cy="2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>
                  <a:latin typeface="Helvetica" charset="0"/>
                </a:rPr>
                <a:t>P</a:t>
              </a:r>
              <a:r>
                <a:rPr lang="en-US" baseline="-25000">
                  <a:latin typeface="Helvetica" charset="0"/>
                </a:rPr>
                <a:t>3</a:t>
              </a:r>
              <a:endParaRPr lang="en-US">
                <a:latin typeface="Helvetica" charset="0"/>
              </a:endParaRPr>
            </a:p>
          </p:txBody>
        </p:sp>
        <p:sp>
          <p:nvSpPr>
            <p:cNvPr id="35849" name="Line 8"/>
            <p:cNvSpPr>
              <a:spLocks noChangeShapeType="1"/>
            </p:cNvSpPr>
            <p:nvPr/>
          </p:nvSpPr>
          <p:spPr bwMode="auto">
            <a:xfrm>
              <a:off x="960" y="3072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850" name="Line 9"/>
            <p:cNvSpPr>
              <a:spLocks noChangeShapeType="1"/>
            </p:cNvSpPr>
            <p:nvPr/>
          </p:nvSpPr>
          <p:spPr bwMode="auto">
            <a:xfrm>
              <a:off x="4272" y="3072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851" name="Line 10"/>
            <p:cNvSpPr>
              <a:spLocks noChangeShapeType="1"/>
            </p:cNvSpPr>
            <p:nvPr/>
          </p:nvSpPr>
          <p:spPr bwMode="auto">
            <a:xfrm>
              <a:off x="3072" y="2688"/>
              <a:ext cx="0" cy="3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852" name="Line 11"/>
            <p:cNvSpPr>
              <a:spLocks noChangeShapeType="1"/>
            </p:cNvSpPr>
            <p:nvPr/>
          </p:nvSpPr>
          <p:spPr bwMode="auto">
            <a:xfrm>
              <a:off x="3648" y="2688"/>
              <a:ext cx="0" cy="3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853" name="Line 12"/>
            <p:cNvSpPr>
              <a:spLocks noChangeShapeType="1"/>
            </p:cNvSpPr>
            <p:nvPr/>
          </p:nvSpPr>
          <p:spPr bwMode="auto">
            <a:xfrm>
              <a:off x="3072" y="3072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854" name="Line 13"/>
            <p:cNvSpPr>
              <a:spLocks noChangeShapeType="1"/>
            </p:cNvSpPr>
            <p:nvPr/>
          </p:nvSpPr>
          <p:spPr bwMode="auto">
            <a:xfrm>
              <a:off x="3648" y="3072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855" name="Text Box 14"/>
            <p:cNvSpPr txBox="1">
              <a:spLocks noChangeArrowheads="1"/>
            </p:cNvSpPr>
            <p:nvPr/>
          </p:nvSpPr>
          <p:spPr bwMode="auto">
            <a:xfrm>
              <a:off x="2927" y="3167"/>
              <a:ext cx="278" cy="2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>
                  <a:latin typeface="Helvetica" charset="0"/>
                </a:rPr>
                <a:t>24</a:t>
              </a:r>
            </a:p>
          </p:txBody>
        </p:sp>
        <p:sp>
          <p:nvSpPr>
            <p:cNvPr id="35856" name="Text Box 15"/>
            <p:cNvSpPr txBox="1">
              <a:spLocks noChangeArrowheads="1"/>
            </p:cNvSpPr>
            <p:nvPr/>
          </p:nvSpPr>
          <p:spPr bwMode="auto">
            <a:xfrm>
              <a:off x="3503" y="3167"/>
              <a:ext cx="278" cy="2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>
                  <a:latin typeface="Helvetica" charset="0"/>
                </a:rPr>
                <a:t>27</a:t>
              </a:r>
            </a:p>
          </p:txBody>
        </p:sp>
        <p:sp>
          <p:nvSpPr>
            <p:cNvPr id="35857" name="Text Box 16"/>
            <p:cNvSpPr txBox="1">
              <a:spLocks noChangeArrowheads="1"/>
            </p:cNvSpPr>
            <p:nvPr/>
          </p:nvSpPr>
          <p:spPr bwMode="auto">
            <a:xfrm>
              <a:off x="4079" y="3167"/>
              <a:ext cx="278" cy="2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dirty="0">
                  <a:latin typeface="Helvetica" charset="0"/>
                </a:rPr>
                <a:t>30</a:t>
              </a:r>
            </a:p>
          </p:txBody>
        </p:sp>
        <p:sp>
          <p:nvSpPr>
            <p:cNvPr id="35858" name="Text Box 17"/>
            <p:cNvSpPr txBox="1">
              <a:spLocks noChangeArrowheads="1"/>
            </p:cNvSpPr>
            <p:nvPr/>
          </p:nvSpPr>
          <p:spPr bwMode="auto">
            <a:xfrm>
              <a:off x="855" y="3167"/>
              <a:ext cx="197" cy="2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>
                  <a:latin typeface="Helvetica" charset="0"/>
                </a:rPr>
                <a:t>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04656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>
          <a:xfrm>
            <a:off x="983192" y="277416"/>
            <a:ext cx="7703608" cy="57626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smtClean="0"/>
              <a:t>FCFS Scheduling (Cont.)</a:t>
            </a:r>
          </a:p>
        </p:txBody>
      </p:sp>
      <p:sp>
        <p:nvSpPr>
          <p:cNvPr id="378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219200"/>
            <a:ext cx="8305800" cy="4906963"/>
          </a:xfrm>
        </p:spPr>
        <p:txBody>
          <a:bodyPr>
            <a:normAutofit fontScale="70000" lnSpcReduction="20000"/>
          </a:bodyPr>
          <a:lstStyle/>
          <a:p>
            <a:pPr>
              <a:buNone/>
              <a:tabLst>
                <a:tab pos="3650457" algn="ctr"/>
              </a:tabLst>
            </a:pPr>
            <a:r>
              <a:rPr lang="en-US" dirty="0" smtClean="0"/>
              <a:t>Suppose that the processes arrive in the order:</a:t>
            </a:r>
          </a:p>
          <a:p>
            <a:pPr>
              <a:buNone/>
              <a:tabLst>
                <a:tab pos="3650457" algn="ctr"/>
              </a:tabLst>
            </a:pPr>
            <a:r>
              <a:rPr lang="en-US" dirty="0" smtClean="0"/>
              <a:t>		 </a:t>
            </a:r>
            <a:r>
              <a:rPr lang="en-US" i="1" dirty="0" smtClean="0"/>
              <a:t>P</a:t>
            </a:r>
            <a:r>
              <a:rPr lang="en-US" i="1" baseline="-25000" dirty="0" smtClean="0"/>
              <a:t>2</a:t>
            </a:r>
            <a:r>
              <a:rPr lang="en-US" dirty="0" smtClean="0"/>
              <a:t> , </a:t>
            </a:r>
            <a:r>
              <a:rPr lang="en-US" i="1" dirty="0" smtClean="0"/>
              <a:t>P</a:t>
            </a:r>
            <a:r>
              <a:rPr lang="en-US" i="1" baseline="-25000" dirty="0" smtClean="0"/>
              <a:t>3</a:t>
            </a:r>
            <a:r>
              <a:rPr lang="en-US" dirty="0" smtClean="0"/>
              <a:t> , </a:t>
            </a:r>
            <a:r>
              <a:rPr lang="en-US" i="1" dirty="0" smtClean="0"/>
              <a:t>P</a:t>
            </a:r>
            <a:r>
              <a:rPr lang="en-US" i="1" baseline="-25000" dirty="0" smtClean="0"/>
              <a:t>1</a:t>
            </a:r>
            <a:r>
              <a:rPr lang="en-US" dirty="0" smtClean="0"/>
              <a:t> </a:t>
            </a:r>
          </a:p>
          <a:p>
            <a:pPr>
              <a:tabLst>
                <a:tab pos="3650457" algn="ctr"/>
              </a:tabLst>
            </a:pPr>
            <a:r>
              <a:rPr lang="en-US" dirty="0" smtClean="0"/>
              <a:t>The Gantt chart for the schedule is:</a:t>
            </a:r>
            <a:br>
              <a:rPr lang="en-US" dirty="0" smtClean="0"/>
            </a:br>
            <a:endParaRPr lang="en-US" dirty="0" smtClean="0"/>
          </a:p>
          <a:p>
            <a:pPr>
              <a:tabLst>
                <a:tab pos="3650457" algn="ctr"/>
              </a:tabLst>
            </a:pPr>
            <a:endParaRPr lang="en-US" dirty="0" smtClean="0"/>
          </a:p>
          <a:p>
            <a:pPr>
              <a:tabLst>
                <a:tab pos="3650457" algn="ctr"/>
              </a:tabLst>
            </a:pPr>
            <a:endParaRPr lang="en-US" dirty="0" smtClean="0"/>
          </a:p>
          <a:p>
            <a:pPr>
              <a:tabLst>
                <a:tab pos="3650457" algn="ctr"/>
              </a:tabLst>
            </a:pPr>
            <a:endParaRPr lang="en-US" dirty="0" smtClean="0"/>
          </a:p>
          <a:p>
            <a:pPr>
              <a:tabLst>
                <a:tab pos="3650457" algn="ctr"/>
              </a:tabLst>
            </a:pPr>
            <a:endParaRPr lang="en-US" dirty="0" smtClean="0"/>
          </a:p>
          <a:p>
            <a:pPr>
              <a:tabLst>
                <a:tab pos="3650457" algn="ctr"/>
              </a:tabLst>
            </a:pPr>
            <a:r>
              <a:rPr lang="en-US" dirty="0" smtClean="0"/>
              <a:t>Waiting time for </a:t>
            </a:r>
            <a:r>
              <a:rPr lang="en-US" i="1" dirty="0" smtClean="0"/>
              <a:t>P</a:t>
            </a:r>
            <a:r>
              <a:rPr lang="en-US" i="1" baseline="-25000" dirty="0" smtClean="0"/>
              <a:t>1 </a:t>
            </a:r>
            <a:r>
              <a:rPr lang="en-US" i="1" dirty="0" smtClean="0"/>
              <a:t>=</a:t>
            </a:r>
            <a:r>
              <a:rPr lang="en-US" dirty="0" smtClean="0"/>
              <a:t> 6</a:t>
            </a:r>
            <a:r>
              <a:rPr lang="en-US" i="1" dirty="0" smtClean="0"/>
              <a:t>;</a:t>
            </a:r>
            <a:r>
              <a:rPr lang="en-US" i="1" baseline="-25000" dirty="0" smtClean="0"/>
              <a:t> </a:t>
            </a:r>
            <a:r>
              <a:rPr lang="en-US" i="1" dirty="0" smtClean="0"/>
              <a:t>P</a:t>
            </a:r>
            <a:r>
              <a:rPr lang="en-US" i="1" baseline="-25000" dirty="0" smtClean="0"/>
              <a:t>2</a:t>
            </a:r>
            <a:r>
              <a:rPr lang="en-US" dirty="0" smtClean="0"/>
              <a:t> = 0</a:t>
            </a:r>
            <a:r>
              <a:rPr lang="en-US" i="1" baseline="-25000" dirty="0" smtClean="0"/>
              <a:t>; </a:t>
            </a:r>
            <a:r>
              <a:rPr lang="en-US" i="1" dirty="0" smtClean="0"/>
              <a:t>P</a:t>
            </a:r>
            <a:r>
              <a:rPr lang="en-US" i="1" baseline="-25000" dirty="0" smtClean="0"/>
              <a:t>3 </a:t>
            </a:r>
            <a:r>
              <a:rPr lang="en-US" i="1" dirty="0" smtClean="0"/>
              <a:t>= </a:t>
            </a:r>
            <a:r>
              <a:rPr lang="en-US" dirty="0" smtClean="0"/>
              <a:t>3</a:t>
            </a:r>
            <a:endParaRPr lang="en-US" i="1" dirty="0" smtClean="0"/>
          </a:p>
          <a:p>
            <a:pPr>
              <a:tabLst>
                <a:tab pos="3650457" algn="ctr"/>
              </a:tabLst>
            </a:pPr>
            <a:r>
              <a:rPr lang="en-US" dirty="0" smtClean="0"/>
              <a:t>Average waiting time:   (6 + 0 + 3)/3 = 3</a:t>
            </a:r>
          </a:p>
          <a:p>
            <a:pPr>
              <a:tabLst>
                <a:tab pos="3650457" algn="ctr"/>
              </a:tabLst>
            </a:pPr>
            <a:r>
              <a:rPr lang="en-US" dirty="0" smtClean="0"/>
              <a:t>Much better than previous case</a:t>
            </a:r>
          </a:p>
          <a:p>
            <a:pPr>
              <a:tabLst>
                <a:tab pos="3650457" algn="ctr"/>
              </a:tabLst>
            </a:pPr>
            <a:r>
              <a:rPr lang="en-US" dirty="0" smtClean="0"/>
              <a:t>Average waiting time under FCFS heavily depends on process arrival time and burst time</a:t>
            </a:r>
          </a:p>
          <a:p>
            <a:pPr>
              <a:tabLst>
                <a:tab pos="3650457" algn="ctr"/>
              </a:tabLst>
            </a:pPr>
            <a:r>
              <a:rPr lang="en-US" b="1" dirty="0" smtClean="0"/>
              <a:t>Convoy effect </a:t>
            </a:r>
            <a:r>
              <a:rPr lang="en-US" dirty="0" smtClean="0"/>
              <a:t>- short process behind long process</a:t>
            </a:r>
          </a:p>
          <a:p>
            <a:pPr lvl="1">
              <a:tabLst>
                <a:tab pos="3650457" algn="ctr"/>
              </a:tabLst>
            </a:pPr>
            <a:r>
              <a:rPr lang="en-US" dirty="0" smtClean="0"/>
              <a:t>Consider one CPU-bound and many I/O-bound processes</a:t>
            </a:r>
          </a:p>
        </p:txBody>
      </p:sp>
      <p:grpSp>
        <p:nvGrpSpPr>
          <p:cNvPr id="37892" name="Group 20"/>
          <p:cNvGrpSpPr>
            <a:grpSpLocks/>
          </p:cNvGrpSpPr>
          <p:nvPr/>
        </p:nvGrpSpPr>
        <p:grpSpPr bwMode="auto">
          <a:xfrm>
            <a:off x="1752600" y="2514600"/>
            <a:ext cx="5578476" cy="1129887"/>
            <a:chOff x="851" y="1650"/>
            <a:chExt cx="3514" cy="712"/>
          </a:xfrm>
        </p:grpSpPr>
        <p:sp>
          <p:nvSpPr>
            <p:cNvPr id="37893" name="Rectangle 6"/>
            <p:cNvSpPr>
              <a:spLocks noChangeArrowheads="1"/>
            </p:cNvSpPr>
            <p:nvPr/>
          </p:nvSpPr>
          <p:spPr bwMode="auto">
            <a:xfrm flipH="1">
              <a:off x="948" y="1650"/>
              <a:ext cx="3312" cy="38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894" name="Text Box 7"/>
            <p:cNvSpPr txBox="1">
              <a:spLocks noChangeArrowheads="1"/>
            </p:cNvSpPr>
            <p:nvPr/>
          </p:nvSpPr>
          <p:spPr bwMode="auto">
            <a:xfrm flipH="1">
              <a:off x="3178" y="1697"/>
              <a:ext cx="267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>
                  <a:latin typeface="Helvetica" charset="0"/>
                </a:rPr>
                <a:t>P</a:t>
              </a:r>
              <a:r>
                <a:rPr lang="en-US" baseline="-25000">
                  <a:latin typeface="Helvetica" charset="0"/>
                </a:rPr>
                <a:t>1</a:t>
              </a:r>
              <a:endParaRPr lang="en-US">
                <a:latin typeface="Helvetica" charset="0"/>
              </a:endParaRPr>
            </a:p>
          </p:txBody>
        </p:sp>
        <p:sp>
          <p:nvSpPr>
            <p:cNvPr id="37895" name="Text Box 8"/>
            <p:cNvSpPr txBox="1">
              <a:spLocks noChangeArrowheads="1"/>
            </p:cNvSpPr>
            <p:nvPr/>
          </p:nvSpPr>
          <p:spPr bwMode="auto">
            <a:xfrm flipH="1">
              <a:off x="1690" y="1697"/>
              <a:ext cx="267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>
                  <a:latin typeface="Helvetica" charset="0"/>
                </a:rPr>
                <a:t>P</a:t>
              </a:r>
              <a:r>
                <a:rPr lang="en-US" baseline="-25000">
                  <a:latin typeface="Helvetica" charset="0"/>
                </a:rPr>
                <a:t>3</a:t>
              </a:r>
              <a:endParaRPr lang="en-US">
                <a:latin typeface="Helvetica" charset="0"/>
              </a:endParaRPr>
            </a:p>
          </p:txBody>
        </p:sp>
        <p:sp>
          <p:nvSpPr>
            <p:cNvPr id="37896" name="Text Box 9"/>
            <p:cNvSpPr txBox="1">
              <a:spLocks noChangeArrowheads="1"/>
            </p:cNvSpPr>
            <p:nvPr/>
          </p:nvSpPr>
          <p:spPr bwMode="auto">
            <a:xfrm flipH="1">
              <a:off x="1114" y="1697"/>
              <a:ext cx="267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>
                  <a:latin typeface="Helvetica" charset="0"/>
                </a:rPr>
                <a:t>P</a:t>
              </a:r>
              <a:r>
                <a:rPr lang="en-US" baseline="-25000">
                  <a:latin typeface="Helvetica" charset="0"/>
                </a:rPr>
                <a:t>2</a:t>
              </a:r>
              <a:endParaRPr lang="en-US">
                <a:latin typeface="Helvetica" charset="0"/>
              </a:endParaRPr>
            </a:p>
          </p:txBody>
        </p:sp>
        <p:sp>
          <p:nvSpPr>
            <p:cNvPr id="37897" name="Line 10"/>
            <p:cNvSpPr>
              <a:spLocks noChangeShapeType="1"/>
            </p:cNvSpPr>
            <p:nvPr/>
          </p:nvSpPr>
          <p:spPr bwMode="auto">
            <a:xfrm flipH="1">
              <a:off x="4260" y="2034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898" name="Line 11"/>
            <p:cNvSpPr>
              <a:spLocks noChangeShapeType="1"/>
            </p:cNvSpPr>
            <p:nvPr/>
          </p:nvSpPr>
          <p:spPr bwMode="auto">
            <a:xfrm flipH="1">
              <a:off x="948" y="2034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899" name="Line 12"/>
            <p:cNvSpPr>
              <a:spLocks noChangeShapeType="1"/>
            </p:cNvSpPr>
            <p:nvPr/>
          </p:nvSpPr>
          <p:spPr bwMode="auto">
            <a:xfrm flipH="1">
              <a:off x="2148" y="1650"/>
              <a:ext cx="0" cy="3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900" name="Line 13"/>
            <p:cNvSpPr>
              <a:spLocks noChangeShapeType="1"/>
            </p:cNvSpPr>
            <p:nvPr/>
          </p:nvSpPr>
          <p:spPr bwMode="auto">
            <a:xfrm flipH="1">
              <a:off x="1572" y="1650"/>
              <a:ext cx="0" cy="3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901" name="Line 14"/>
            <p:cNvSpPr>
              <a:spLocks noChangeShapeType="1"/>
            </p:cNvSpPr>
            <p:nvPr/>
          </p:nvSpPr>
          <p:spPr bwMode="auto">
            <a:xfrm flipH="1">
              <a:off x="2148" y="2034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902" name="Line 15"/>
            <p:cNvSpPr>
              <a:spLocks noChangeShapeType="1"/>
            </p:cNvSpPr>
            <p:nvPr/>
          </p:nvSpPr>
          <p:spPr bwMode="auto">
            <a:xfrm flipH="1">
              <a:off x="1572" y="2034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903" name="Text Box 16"/>
            <p:cNvSpPr txBox="1">
              <a:spLocks noChangeArrowheads="1"/>
            </p:cNvSpPr>
            <p:nvPr/>
          </p:nvSpPr>
          <p:spPr bwMode="auto">
            <a:xfrm flipH="1">
              <a:off x="2055" y="2129"/>
              <a:ext cx="197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>
                  <a:latin typeface="Helvetica" charset="0"/>
                </a:rPr>
                <a:t>6</a:t>
              </a:r>
            </a:p>
          </p:txBody>
        </p:sp>
        <p:sp>
          <p:nvSpPr>
            <p:cNvPr id="37904" name="Text Box 17"/>
            <p:cNvSpPr txBox="1">
              <a:spLocks noChangeArrowheads="1"/>
            </p:cNvSpPr>
            <p:nvPr/>
          </p:nvSpPr>
          <p:spPr bwMode="auto">
            <a:xfrm flipH="1">
              <a:off x="1479" y="2129"/>
              <a:ext cx="197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>
                  <a:latin typeface="Helvetica" charset="0"/>
                </a:rPr>
                <a:t>3</a:t>
              </a:r>
            </a:p>
          </p:txBody>
        </p:sp>
        <p:sp>
          <p:nvSpPr>
            <p:cNvPr id="37905" name="Text Box 18"/>
            <p:cNvSpPr txBox="1">
              <a:spLocks noChangeArrowheads="1"/>
            </p:cNvSpPr>
            <p:nvPr/>
          </p:nvSpPr>
          <p:spPr bwMode="auto">
            <a:xfrm flipH="1">
              <a:off x="4087" y="2129"/>
              <a:ext cx="278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>
                  <a:latin typeface="Helvetica" charset="0"/>
                </a:rPr>
                <a:t>30</a:t>
              </a:r>
            </a:p>
          </p:txBody>
        </p:sp>
        <p:sp>
          <p:nvSpPr>
            <p:cNvPr id="37906" name="Text Box 19"/>
            <p:cNvSpPr txBox="1">
              <a:spLocks noChangeArrowheads="1"/>
            </p:cNvSpPr>
            <p:nvPr/>
          </p:nvSpPr>
          <p:spPr bwMode="auto">
            <a:xfrm flipH="1">
              <a:off x="851" y="2129"/>
              <a:ext cx="197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>
                  <a:latin typeface="Helvetica" charset="0"/>
                </a:rPr>
                <a:t>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66919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>
          <a:xfrm>
            <a:off x="856192" y="277416"/>
            <a:ext cx="7830608" cy="57626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 smtClean="0"/>
              <a:t>Shortest-Job-First (SJF) Scheduling</a:t>
            </a:r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06450" y="1233487"/>
            <a:ext cx="7804150" cy="5395913"/>
          </a:xfrm>
        </p:spPr>
        <p:txBody>
          <a:bodyPr>
            <a:normAutofit/>
          </a:bodyPr>
          <a:lstStyle/>
          <a:p>
            <a:r>
              <a:rPr lang="en-US" dirty="0" smtClean="0"/>
              <a:t>Associate with each process the length of its next CPU burst</a:t>
            </a:r>
          </a:p>
          <a:p>
            <a:pPr lvl="1"/>
            <a:r>
              <a:rPr lang="en-US" dirty="0" smtClean="0"/>
              <a:t>Allocate CPU to a process with the smallest next CPU burst.  </a:t>
            </a:r>
          </a:p>
          <a:p>
            <a:pPr lvl="1"/>
            <a:r>
              <a:rPr lang="en-US" dirty="0" smtClean="0"/>
              <a:t>Not on the total CPU time</a:t>
            </a:r>
          </a:p>
          <a:p>
            <a:r>
              <a:rPr lang="en-US" dirty="0" smtClean="0"/>
              <a:t>Tie=&gt;FCFS</a:t>
            </a:r>
          </a:p>
          <a:p>
            <a:endParaRPr lang="en-US" dirty="0" smtClean="0"/>
          </a:p>
          <a:p>
            <a:pPr lvl="2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705271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Example of SJF</a:t>
            </a:r>
          </a:p>
        </p:txBody>
      </p:sp>
      <p:sp>
        <p:nvSpPr>
          <p:cNvPr id="41987" name="Rectangle 36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>
            <a:normAutofit fontScale="70000" lnSpcReduction="20000"/>
          </a:bodyPr>
          <a:lstStyle/>
          <a:p>
            <a:pPr>
              <a:buNone/>
              <a:tabLst>
                <a:tab pos="1602423" algn="ctr"/>
                <a:tab pos="3253740" algn="ctr"/>
                <a:tab pos="5142865" algn="ctr"/>
              </a:tabLst>
            </a:pPr>
            <a:r>
              <a:rPr lang="en-US" dirty="0" smtClean="0"/>
              <a:t>	      	          </a:t>
            </a:r>
            <a:r>
              <a:rPr lang="en-US" u="sng" dirty="0" err="1" smtClean="0"/>
              <a:t>Process</a:t>
            </a:r>
            <a:r>
              <a:rPr lang="en-US" u="sng" dirty="0" err="1" smtClean="0">
                <a:solidFill>
                  <a:schemeClr val="bg1"/>
                </a:solidFill>
              </a:rPr>
              <a:t>Arriva</a:t>
            </a:r>
            <a:r>
              <a:rPr lang="en-US" u="sng" dirty="0" smtClean="0">
                <a:solidFill>
                  <a:schemeClr val="bg1"/>
                </a:solidFill>
              </a:rPr>
              <a:t>	l Time</a:t>
            </a:r>
            <a:r>
              <a:rPr lang="en-US" dirty="0" smtClean="0"/>
              <a:t>	</a:t>
            </a:r>
            <a:r>
              <a:rPr lang="en-US" u="sng" dirty="0" smtClean="0"/>
              <a:t>Burst Time</a:t>
            </a:r>
            <a:endParaRPr lang="en-US" dirty="0" smtClean="0"/>
          </a:p>
          <a:p>
            <a:pPr>
              <a:buNone/>
              <a:tabLst>
                <a:tab pos="1602423" algn="ctr"/>
                <a:tab pos="3253740" algn="ctr"/>
                <a:tab pos="5142865" algn="ctr"/>
              </a:tabLst>
            </a:pPr>
            <a:r>
              <a:rPr lang="en-US" dirty="0" smtClean="0"/>
              <a:t>		 </a:t>
            </a:r>
            <a:r>
              <a:rPr lang="en-US" i="1" dirty="0" smtClean="0"/>
              <a:t>P</a:t>
            </a:r>
            <a:r>
              <a:rPr lang="en-US" i="1" baseline="-25000" dirty="0" smtClean="0"/>
              <a:t>1</a:t>
            </a:r>
            <a:r>
              <a:rPr lang="en-US" dirty="0" smtClean="0"/>
              <a:t>	</a:t>
            </a:r>
            <a:r>
              <a:rPr lang="en-US" dirty="0" smtClean="0">
                <a:solidFill>
                  <a:schemeClr val="bg1"/>
                </a:solidFill>
              </a:rPr>
              <a:t>0.0</a:t>
            </a:r>
            <a:r>
              <a:rPr lang="en-US" dirty="0" smtClean="0"/>
              <a:t>	6</a:t>
            </a:r>
          </a:p>
          <a:p>
            <a:pPr>
              <a:buNone/>
              <a:tabLst>
                <a:tab pos="1602423" algn="ctr"/>
                <a:tab pos="3253740" algn="ctr"/>
                <a:tab pos="5142865" algn="ctr"/>
              </a:tabLst>
            </a:pPr>
            <a:r>
              <a:rPr lang="en-US" dirty="0" smtClean="0"/>
              <a:t>		 </a:t>
            </a:r>
            <a:r>
              <a:rPr lang="en-US" i="1" dirty="0" smtClean="0"/>
              <a:t>P</a:t>
            </a:r>
            <a:r>
              <a:rPr lang="en-US" i="1" baseline="-25000" dirty="0" smtClean="0"/>
              <a:t>2 	</a:t>
            </a:r>
            <a:r>
              <a:rPr lang="en-US" dirty="0" smtClean="0">
                <a:solidFill>
                  <a:schemeClr val="bg1"/>
                </a:solidFill>
              </a:rPr>
              <a:t>2.0</a:t>
            </a:r>
            <a:r>
              <a:rPr lang="en-US" dirty="0" smtClean="0"/>
              <a:t>	8</a:t>
            </a:r>
          </a:p>
          <a:p>
            <a:pPr>
              <a:buNone/>
              <a:tabLst>
                <a:tab pos="1602423" algn="ctr"/>
                <a:tab pos="3253740" algn="ctr"/>
                <a:tab pos="5142865" algn="ctr"/>
              </a:tabLst>
            </a:pPr>
            <a:r>
              <a:rPr lang="en-US" dirty="0" smtClean="0"/>
              <a:t>		 </a:t>
            </a:r>
            <a:r>
              <a:rPr lang="en-US" i="1" dirty="0" smtClean="0"/>
              <a:t>P</a:t>
            </a:r>
            <a:r>
              <a:rPr lang="en-US" i="1" baseline="-25000" dirty="0" smtClean="0"/>
              <a:t>3</a:t>
            </a:r>
            <a:r>
              <a:rPr lang="en-US" dirty="0" smtClean="0"/>
              <a:t>	</a:t>
            </a:r>
            <a:r>
              <a:rPr lang="en-US" dirty="0" smtClean="0">
                <a:solidFill>
                  <a:schemeClr val="bg1"/>
                </a:solidFill>
              </a:rPr>
              <a:t>4.0</a:t>
            </a:r>
            <a:r>
              <a:rPr lang="en-US" dirty="0" smtClean="0"/>
              <a:t>	7</a:t>
            </a:r>
          </a:p>
          <a:p>
            <a:pPr>
              <a:buNone/>
              <a:tabLst>
                <a:tab pos="1602423" algn="ctr"/>
                <a:tab pos="3253740" algn="ctr"/>
                <a:tab pos="5142865" algn="ctr"/>
              </a:tabLst>
            </a:pPr>
            <a:r>
              <a:rPr lang="en-US" dirty="0" smtClean="0"/>
              <a:t>		 </a:t>
            </a:r>
            <a:r>
              <a:rPr lang="en-US" i="1" dirty="0" smtClean="0"/>
              <a:t>P</a:t>
            </a:r>
            <a:r>
              <a:rPr lang="en-US" i="1" baseline="-25000" dirty="0" smtClean="0"/>
              <a:t>4</a:t>
            </a:r>
            <a:r>
              <a:rPr lang="en-US" dirty="0" smtClean="0"/>
              <a:t>	</a:t>
            </a:r>
            <a:r>
              <a:rPr lang="en-US" dirty="0" smtClean="0">
                <a:solidFill>
                  <a:schemeClr val="bg1"/>
                </a:solidFill>
              </a:rPr>
              <a:t>5.0</a:t>
            </a:r>
            <a:r>
              <a:rPr lang="en-US" dirty="0" smtClean="0"/>
              <a:t>	3</a:t>
            </a:r>
          </a:p>
          <a:p>
            <a:pPr>
              <a:tabLst>
                <a:tab pos="1602423" algn="ctr"/>
                <a:tab pos="3253740" algn="ctr"/>
                <a:tab pos="5142865" algn="ctr"/>
              </a:tabLst>
            </a:pPr>
            <a:r>
              <a:rPr lang="en-US" dirty="0" smtClean="0"/>
              <a:t>SJF scheduling chart</a:t>
            </a:r>
          </a:p>
          <a:p>
            <a:pPr>
              <a:tabLst>
                <a:tab pos="1602423" algn="ctr"/>
                <a:tab pos="3253740" algn="ctr"/>
                <a:tab pos="5142865" algn="ctr"/>
              </a:tabLst>
            </a:pPr>
            <a:endParaRPr lang="en-US" dirty="0" smtClean="0"/>
          </a:p>
          <a:p>
            <a:pPr>
              <a:tabLst>
                <a:tab pos="1602423" algn="ctr"/>
                <a:tab pos="3253740" algn="ctr"/>
                <a:tab pos="5142865" algn="ctr"/>
              </a:tabLst>
            </a:pPr>
            <a:endParaRPr lang="en-US" dirty="0" smtClean="0"/>
          </a:p>
          <a:p>
            <a:pPr>
              <a:tabLst>
                <a:tab pos="1602423" algn="ctr"/>
                <a:tab pos="3253740" algn="ctr"/>
                <a:tab pos="5142865" algn="ctr"/>
              </a:tabLst>
            </a:pPr>
            <a:endParaRPr lang="en-US" dirty="0" smtClean="0"/>
          </a:p>
          <a:p>
            <a:pPr>
              <a:tabLst>
                <a:tab pos="1602423" algn="ctr"/>
                <a:tab pos="3253740" algn="ctr"/>
                <a:tab pos="5142865" algn="ctr"/>
              </a:tabLst>
            </a:pPr>
            <a:endParaRPr lang="en-US" dirty="0" smtClean="0"/>
          </a:p>
          <a:p>
            <a:pPr>
              <a:tabLst>
                <a:tab pos="1602423" algn="ctr"/>
                <a:tab pos="3253740" algn="ctr"/>
                <a:tab pos="5142865" algn="ctr"/>
              </a:tabLst>
            </a:pPr>
            <a:endParaRPr lang="en-US" dirty="0" smtClean="0"/>
          </a:p>
          <a:p>
            <a:pPr>
              <a:tabLst>
                <a:tab pos="1602423" algn="ctr"/>
                <a:tab pos="3253740" algn="ctr"/>
                <a:tab pos="5142865" algn="ctr"/>
              </a:tabLst>
            </a:pPr>
            <a:r>
              <a:rPr lang="en-US" dirty="0" smtClean="0"/>
              <a:t>Average waiting time = (3 + 16 + 9 + 0) / 4 = 7</a:t>
            </a:r>
            <a:endParaRPr lang="en-US" i="1" baseline="-25000" dirty="0" smtClean="0"/>
          </a:p>
        </p:txBody>
      </p:sp>
      <p:grpSp>
        <p:nvGrpSpPr>
          <p:cNvPr id="41988" name="Group 74"/>
          <p:cNvGrpSpPr>
            <a:grpSpLocks/>
          </p:cNvGrpSpPr>
          <p:nvPr/>
        </p:nvGrpSpPr>
        <p:grpSpPr bwMode="auto">
          <a:xfrm>
            <a:off x="1130825" y="3810000"/>
            <a:ext cx="5929853" cy="1163222"/>
            <a:chOff x="863" y="2352"/>
            <a:chExt cx="3735" cy="733"/>
          </a:xfrm>
        </p:grpSpPr>
        <p:sp>
          <p:nvSpPr>
            <p:cNvPr id="41989" name="Rectangle 37"/>
            <p:cNvSpPr>
              <a:spLocks noChangeArrowheads="1"/>
            </p:cNvSpPr>
            <p:nvPr/>
          </p:nvSpPr>
          <p:spPr bwMode="auto">
            <a:xfrm flipH="1">
              <a:off x="960" y="2373"/>
              <a:ext cx="3504" cy="38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990" name="Text Box 38"/>
            <p:cNvSpPr txBox="1">
              <a:spLocks noChangeArrowheads="1"/>
            </p:cNvSpPr>
            <p:nvPr/>
          </p:nvSpPr>
          <p:spPr bwMode="auto">
            <a:xfrm flipH="1">
              <a:off x="1008" y="2412"/>
              <a:ext cx="267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>
                  <a:latin typeface="Helvetica" charset="0"/>
                </a:rPr>
                <a:t>P</a:t>
              </a:r>
              <a:r>
                <a:rPr lang="en-US" baseline="-25000">
                  <a:latin typeface="Helvetica" charset="0"/>
                </a:rPr>
                <a:t>4</a:t>
              </a:r>
              <a:endParaRPr lang="en-US">
                <a:latin typeface="Helvetica" charset="0"/>
              </a:endParaRPr>
            </a:p>
          </p:txBody>
        </p:sp>
        <p:sp>
          <p:nvSpPr>
            <p:cNvPr id="41991" name="Text Box 39"/>
            <p:cNvSpPr txBox="1">
              <a:spLocks noChangeArrowheads="1"/>
            </p:cNvSpPr>
            <p:nvPr/>
          </p:nvSpPr>
          <p:spPr bwMode="auto">
            <a:xfrm flipH="1">
              <a:off x="2975" y="2399"/>
              <a:ext cx="267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>
                  <a:latin typeface="Helvetica" charset="0"/>
                </a:rPr>
                <a:t>P</a:t>
              </a:r>
              <a:r>
                <a:rPr lang="en-US" baseline="-25000">
                  <a:latin typeface="Helvetica" charset="0"/>
                </a:rPr>
                <a:t>3</a:t>
              </a:r>
              <a:endParaRPr lang="en-US">
                <a:latin typeface="Helvetica" charset="0"/>
              </a:endParaRPr>
            </a:p>
          </p:txBody>
        </p:sp>
        <p:sp>
          <p:nvSpPr>
            <p:cNvPr id="41992" name="Text Box 40"/>
            <p:cNvSpPr txBox="1">
              <a:spLocks noChangeArrowheads="1"/>
            </p:cNvSpPr>
            <p:nvPr/>
          </p:nvSpPr>
          <p:spPr bwMode="auto">
            <a:xfrm flipH="1">
              <a:off x="1968" y="2448"/>
              <a:ext cx="267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>
                  <a:latin typeface="Helvetica" charset="0"/>
                </a:rPr>
                <a:t>P</a:t>
              </a:r>
              <a:r>
                <a:rPr lang="en-US" baseline="-25000">
                  <a:latin typeface="Helvetica" charset="0"/>
                </a:rPr>
                <a:t>1</a:t>
              </a:r>
              <a:endParaRPr lang="en-US">
                <a:latin typeface="Helvetica" charset="0"/>
              </a:endParaRPr>
            </a:p>
          </p:txBody>
        </p:sp>
        <p:sp>
          <p:nvSpPr>
            <p:cNvPr id="41993" name="Line 41"/>
            <p:cNvSpPr>
              <a:spLocks noChangeShapeType="1"/>
            </p:cNvSpPr>
            <p:nvPr/>
          </p:nvSpPr>
          <p:spPr bwMode="auto">
            <a:xfrm flipH="1">
              <a:off x="4452" y="2748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994" name="Line 42"/>
            <p:cNvSpPr>
              <a:spLocks noChangeShapeType="1"/>
            </p:cNvSpPr>
            <p:nvPr/>
          </p:nvSpPr>
          <p:spPr bwMode="auto">
            <a:xfrm flipH="1">
              <a:off x="960" y="2757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995" name="Line 43"/>
            <p:cNvSpPr>
              <a:spLocks noChangeShapeType="1"/>
            </p:cNvSpPr>
            <p:nvPr/>
          </p:nvSpPr>
          <p:spPr bwMode="auto">
            <a:xfrm flipH="1">
              <a:off x="2688" y="2373"/>
              <a:ext cx="0" cy="3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996" name="Text Box 48"/>
            <p:cNvSpPr txBox="1">
              <a:spLocks noChangeArrowheads="1"/>
            </p:cNvSpPr>
            <p:nvPr/>
          </p:nvSpPr>
          <p:spPr bwMode="auto">
            <a:xfrm flipH="1">
              <a:off x="1536" y="2832"/>
              <a:ext cx="197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>
                  <a:latin typeface="Helvetica" charset="0"/>
                </a:rPr>
                <a:t>3</a:t>
              </a:r>
            </a:p>
          </p:txBody>
        </p:sp>
        <p:sp>
          <p:nvSpPr>
            <p:cNvPr id="41997" name="Text Box 49"/>
            <p:cNvSpPr txBox="1">
              <a:spLocks noChangeArrowheads="1"/>
            </p:cNvSpPr>
            <p:nvPr/>
          </p:nvSpPr>
          <p:spPr bwMode="auto">
            <a:xfrm flipH="1">
              <a:off x="3312" y="2844"/>
              <a:ext cx="278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>
                  <a:latin typeface="Helvetica" charset="0"/>
                </a:rPr>
                <a:t>16</a:t>
              </a:r>
            </a:p>
          </p:txBody>
        </p:sp>
        <p:sp>
          <p:nvSpPr>
            <p:cNvPr id="41998" name="Text Box 50"/>
            <p:cNvSpPr txBox="1">
              <a:spLocks noChangeArrowheads="1"/>
            </p:cNvSpPr>
            <p:nvPr/>
          </p:nvSpPr>
          <p:spPr bwMode="auto">
            <a:xfrm flipH="1">
              <a:off x="863" y="2852"/>
              <a:ext cx="197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>
                  <a:latin typeface="Helvetica" charset="0"/>
                </a:rPr>
                <a:t>0</a:t>
              </a:r>
            </a:p>
          </p:txBody>
        </p:sp>
        <p:sp>
          <p:nvSpPr>
            <p:cNvPr id="41999" name="Line 52"/>
            <p:cNvSpPr>
              <a:spLocks noChangeShapeType="1"/>
            </p:cNvSpPr>
            <p:nvPr/>
          </p:nvSpPr>
          <p:spPr bwMode="auto">
            <a:xfrm flipH="1">
              <a:off x="3456" y="2373"/>
              <a:ext cx="0" cy="3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000" name="Line 54"/>
            <p:cNvSpPr>
              <a:spLocks noChangeShapeType="1"/>
            </p:cNvSpPr>
            <p:nvPr/>
          </p:nvSpPr>
          <p:spPr bwMode="auto">
            <a:xfrm flipH="1">
              <a:off x="1632" y="2686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001" name="Line 58"/>
            <p:cNvSpPr>
              <a:spLocks noChangeShapeType="1"/>
            </p:cNvSpPr>
            <p:nvPr/>
          </p:nvSpPr>
          <p:spPr bwMode="auto">
            <a:xfrm flipH="1">
              <a:off x="2688" y="2757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002" name="Line 63"/>
            <p:cNvSpPr>
              <a:spLocks noChangeShapeType="1"/>
            </p:cNvSpPr>
            <p:nvPr/>
          </p:nvSpPr>
          <p:spPr bwMode="auto">
            <a:xfrm flipH="1">
              <a:off x="3456" y="2757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003" name="Text Box 64"/>
            <p:cNvSpPr txBox="1">
              <a:spLocks noChangeArrowheads="1"/>
            </p:cNvSpPr>
            <p:nvPr/>
          </p:nvSpPr>
          <p:spPr bwMode="auto">
            <a:xfrm flipH="1">
              <a:off x="2592" y="2832"/>
              <a:ext cx="197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>
                  <a:latin typeface="Helvetica" charset="0"/>
                </a:rPr>
                <a:t>9</a:t>
              </a:r>
            </a:p>
          </p:txBody>
        </p:sp>
        <p:sp>
          <p:nvSpPr>
            <p:cNvPr id="42004" name="Line 69"/>
            <p:cNvSpPr>
              <a:spLocks noChangeShapeType="1"/>
            </p:cNvSpPr>
            <p:nvPr/>
          </p:nvSpPr>
          <p:spPr bwMode="auto">
            <a:xfrm flipH="1">
              <a:off x="1632" y="2352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005" name="Text Box 70"/>
            <p:cNvSpPr txBox="1">
              <a:spLocks noChangeArrowheads="1"/>
            </p:cNvSpPr>
            <p:nvPr/>
          </p:nvSpPr>
          <p:spPr bwMode="auto">
            <a:xfrm flipH="1">
              <a:off x="3743" y="2399"/>
              <a:ext cx="267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>
                  <a:latin typeface="Helvetica" charset="0"/>
                </a:rPr>
                <a:t>P</a:t>
              </a:r>
              <a:r>
                <a:rPr lang="en-US" baseline="-25000">
                  <a:latin typeface="Helvetica" charset="0"/>
                </a:rPr>
                <a:t>2</a:t>
              </a:r>
              <a:endParaRPr lang="en-US">
                <a:latin typeface="Helvetica" charset="0"/>
              </a:endParaRPr>
            </a:p>
          </p:txBody>
        </p:sp>
        <p:sp>
          <p:nvSpPr>
            <p:cNvPr id="42006" name="Text Box 73"/>
            <p:cNvSpPr txBox="1">
              <a:spLocks noChangeArrowheads="1"/>
            </p:cNvSpPr>
            <p:nvPr/>
          </p:nvSpPr>
          <p:spPr bwMode="auto">
            <a:xfrm flipH="1">
              <a:off x="4320" y="2844"/>
              <a:ext cx="278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>
                  <a:latin typeface="Helvetica" charset="0"/>
                </a:rPr>
                <a:t>24</a:t>
              </a: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685800" y="5943600"/>
            <a:ext cx="6858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/>
              <a:t>Avg</a:t>
            </a:r>
            <a:r>
              <a:rPr lang="en-US" sz="2800" dirty="0" smtClean="0"/>
              <a:t> waiting time for FCFS?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09352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>
          <a:xfrm>
            <a:off x="739776" y="277416"/>
            <a:ext cx="7947025" cy="57626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 smtClean="0"/>
              <a:t>Process State diagram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" y="1162050"/>
            <a:ext cx="7543800" cy="302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28600" y="4112567"/>
            <a:ext cx="274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Multiprogramming</a:t>
            </a:r>
            <a:endParaRPr lang="en-US" sz="2400" dirty="0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3200400" y="4343400"/>
            <a:ext cx="5410200" cy="218459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 smtClean="0"/>
              <a:t>As a process executes, it changes </a:t>
            </a:r>
            <a:r>
              <a:rPr lang="en-US" sz="1800" i="1" dirty="0" smtClean="0"/>
              <a:t>state</a:t>
            </a:r>
            <a:endParaRPr lang="en-US" sz="1800" dirty="0" smtClean="0"/>
          </a:p>
          <a:p>
            <a:pPr lvl="1"/>
            <a:r>
              <a:rPr lang="en-US" sz="1800" b="1" dirty="0" smtClean="0"/>
              <a:t>new</a:t>
            </a:r>
            <a:r>
              <a:rPr lang="en-US" sz="1800" dirty="0" smtClean="0"/>
              <a:t>:  The process is being created</a:t>
            </a:r>
          </a:p>
          <a:p>
            <a:pPr lvl="1"/>
            <a:r>
              <a:rPr lang="en-US" sz="1800" b="1" dirty="0" smtClean="0"/>
              <a:t>running</a:t>
            </a:r>
            <a:r>
              <a:rPr lang="en-US" sz="1800" dirty="0" smtClean="0"/>
              <a:t>:  Instructions are being executed</a:t>
            </a:r>
          </a:p>
          <a:p>
            <a:pPr lvl="1"/>
            <a:r>
              <a:rPr lang="en-US" sz="1800" b="1" dirty="0" smtClean="0"/>
              <a:t>waiting</a:t>
            </a:r>
            <a:r>
              <a:rPr lang="en-US" sz="1800" dirty="0" smtClean="0"/>
              <a:t>:  The process is waiting for some event to occur</a:t>
            </a:r>
          </a:p>
          <a:p>
            <a:pPr lvl="1"/>
            <a:r>
              <a:rPr lang="en-US" sz="1800" b="1" dirty="0" smtClean="0"/>
              <a:t>ready</a:t>
            </a:r>
            <a:r>
              <a:rPr lang="en-US" sz="1800" dirty="0" smtClean="0"/>
              <a:t>:  The process is waiting to be assigned to a processor</a:t>
            </a:r>
          </a:p>
          <a:p>
            <a:pPr lvl="1"/>
            <a:r>
              <a:rPr lang="en-US" sz="1800" b="1" dirty="0" smtClean="0"/>
              <a:t>terminated</a:t>
            </a:r>
            <a:r>
              <a:rPr lang="en-US" sz="1800" dirty="0" smtClean="0"/>
              <a:t>:  The process has finished execution</a:t>
            </a:r>
          </a:p>
        </p:txBody>
      </p:sp>
      <p:sp>
        <p:nvSpPr>
          <p:cNvPr id="3" name="Can 2"/>
          <p:cNvSpPr/>
          <p:nvPr/>
        </p:nvSpPr>
        <p:spPr>
          <a:xfrm>
            <a:off x="228600" y="361950"/>
            <a:ext cx="1828800" cy="857250"/>
          </a:xfrm>
          <a:prstGeom prst="can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09600" y="697468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Job pool</a:t>
            </a:r>
            <a:endParaRPr lang="en-US" dirty="0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350908"/>
            <a:ext cx="705432" cy="4710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645092" y="1970452"/>
            <a:ext cx="800100" cy="1231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6477000" y="2209800"/>
            <a:ext cx="160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Single processor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1296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SJF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SJF is optimal – gives minimum average waiting time for a given set of </a:t>
            </a:r>
            <a:r>
              <a:rPr lang="en-US" dirty="0" smtClean="0"/>
              <a:t>processes </a:t>
            </a:r>
            <a:r>
              <a:rPr lang="en-US" dirty="0" smtClean="0">
                <a:solidFill>
                  <a:srgbClr val="C00000"/>
                </a:solidFill>
              </a:rPr>
              <a:t>(Proof: home work!)</a:t>
            </a:r>
            <a:endParaRPr lang="en-US" dirty="0">
              <a:solidFill>
                <a:srgbClr val="C00000"/>
              </a:solidFill>
            </a:endParaRPr>
          </a:p>
          <a:p>
            <a:r>
              <a:rPr lang="en-US" dirty="0"/>
              <a:t>The difficulty is knowing the length of the next CPU request</a:t>
            </a:r>
          </a:p>
          <a:p>
            <a:pPr marL="342900" lvl="2" indent="-342900"/>
            <a:r>
              <a:rPr lang="en-US" sz="3200" dirty="0" smtClean="0"/>
              <a:t>Useful for Long </a:t>
            </a:r>
            <a:r>
              <a:rPr lang="en-US" sz="3200" dirty="0"/>
              <a:t>term scheduler </a:t>
            </a:r>
          </a:p>
          <a:p>
            <a:pPr marL="800100" lvl="3" indent="-342900"/>
            <a:r>
              <a:rPr lang="en-US" dirty="0"/>
              <a:t>Batch </a:t>
            </a:r>
            <a:r>
              <a:rPr lang="en-US" dirty="0" smtClean="0"/>
              <a:t>system</a:t>
            </a:r>
          </a:p>
          <a:p>
            <a:pPr marL="800100" lvl="3" indent="-342900"/>
            <a:r>
              <a:rPr lang="en-US" dirty="0" smtClean="0"/>
              <a:t>Could </a:t>
            </a:r>
            <a:r>
              <a:rPr lang="en-US" dirty="0"/>
              <a:t>ask the user </a:t>
            </a:r>
            <a:r>
              <a:rPr lang="en-US" dirty="0" smtClean="0"/>
              <a:t>to estimate </a:t>
            </a:r>
          </a:p>
          <a:p>
            <a:pPr marL="800100" lvl="3" indent="-342900"/>
            <a:r>
              <a:rPr lang="en-US" dirty="0" smtClean="0"/>
              <a:t>Too low value may result in “time-limit-exceeded error”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3365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>
          <a:xfrm>
            <a:off x="1406525" y="277416"/>
            <a:ext cx="7280275" cy="57626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sz="3600" dirty="0" smtClean="0"/>
              <a:t>Preemptive version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smtClean="0"/>
              <a:t>Shortest-remaining-time-first</a:t>
            </a:r>
            <a:endParaRPr lang="en-US" sz="2800" dirty="0"/>
          </a:p>
        </p:txBody>
      </p:sp>
      <p:sp>
        <p:nvSpPr>
          <p:cNvPr id="50179" name="Rectangle 36"/>
          <p:cNvSpPr>
            <a:spLocks noGrp="1" noChangeArrowheads="1"/>
          </p:cNvSpPr>
          <p:nvPr>
            <p:ph type="body" idx="1"/>
          </p:nvPr>
        </p:nvSpPr>
        <p:spPr>
          <a:xfrm>
            <a:off x="304800" y="1219200"/>
            <a:ext cx="8382000" cy="5059363"/>
          </a:xfrm>
          <a:noFill/>
        </p:spPr>
        <p:txBody>
          <a:bodyPr>
            <a:normAutofit fontScale="62500" lnSpcReduction="20000"/>
          </a:bodyPr>
          <a:lstStyle/>
          <a:p>
            <a:pPr>
              <a:tabLst>
                <a:tab pos="1602423" algn="ctr"/>
                <a:tab pos="3253740" algn="ctr"/>
                <a:tab pos="5142865" algn="ctr"/>
              </a:tabLst>
            </a:pPr>
            <a:r>
              <a:rPr lang="en-US" dirty="0"/>
              <a:t>Preemptive version called </a:t>
            </a:r>
            <a:r>
              <a:rPr lang="en-US" b="1" dirty="0" smtClean="0"/>
              <a:t>shortest-remaining-time-first</a:t>
            </a:r>
            <a:endParaRPr lang="en-US" dirty="0" smtClean="0"/>
          </a:p>
          <a:p>
            <a:pPr>
              <a:tabLst>
                <a:tab pos="1602423" algn="ctr"/>
                <a:tab pos="3253740" algn="ctr"/>
                <a:tab pos="5142865" algn="ctr"/>
              </a:tabLst>
            </a:pPr>
            <a:r>
              <a:rPr lang="en-US" dirty="0" smtClean="0"/>
              <a:t>Concepts of varying arrival times and preemption to the analysis</a:t>
            </a:r>
          </a:p>
          <a:p>
            <a:pPr>
              <a:buNone/>
              <a:tabLst>
                <a:tab pos="1602423" algn="ctr"/>
                <a:tab pos="3253740" algn="ctr"/>
                <a:tab pos="5142865" algn="ctr"/>
              </a:tabLst>
            </a:pPr>
            <a:r>
              <a:rPr lang="en-US" dirty="0" smtClean="0"/>
              <a:t>		         </a:t>
            </a:r>
            <a:r>
              <a:rPr lang="en-US" u="sng" dirty="0" err="1" smtClean="0"/>
              <a:t>Process</a:t>
            </a:r>
            <a:r>
              <a:rPr lang="en-US" u="sng" dirty="0" err="1" smtClean="0">
                <a:solidFill>
                  <a:schemeClr val="bg1"/>
                </a:solidFill>
              </a:rPr>
              <a:t>A</a:t>
            </a:r>
            <a:r>
              <a:rPr lang="en-US" u="sng" dirty="0" smtClean="0">
                <a:solidFill>
                  <a:schemeClr val="bg1"/>
                </a:solidFill>
              </a:rPr>
              <a:t>	</a:t>
            </a:r>
            <a:r>
              <a:rPr lang="en-US" u="sng" dirty="0" err="1" smtClean="0">
                <a:solidFill>
                  <a:schemeClr val="bg1"/>
                </a:solidFill>
              </a:rPr>
              <a:t>arri</a:t>
            </a:r>
            <a:r>
              <a:rPr lang="en-US" u="sng" dirty="0" smtClean="0">
                <a:solidFill>
                  <a:schemeClr val="bg1"/>
                </a:solidFill>
              </a:rPr>
              <a:t> </a:t>
            </a:r>
            <a:r>
              <a:rPr lang="en-US" i="1" u="sng" dirty="0" smtClean="0"/>
              <a:t>Arrival </a:t>
            </a:r>
            <a:r>
              <a:rPr lang="en-US" u="sng" dirty="0" err="1" smtClean="0"/>
              <a:t>Time</a:t>
            </a:r>
            <a:r>
              <a:rPr lang="en-US" u="sng" dirty="0" err="1" smtClean="0">
                <a:solidFill>
                  <a:schemeClr val="bg1"/>
                </a:solidFill>
              </a:rPr>
              <a:t>T</a:t>
            </a:r>
            <a:r>
              <a:rPr lang="en-US" dirty="0" smtClean="0"/>
              <a:t>	</a:t>
            </a:r>
            <a:r>
              <a:rPr lang="en-US" u="sng" dirty="0" smtClean="0"/>
              <a:t>Burst Time</a:t>
            </a:r>
            <a:endParaRPr lang="en-US" dirty="0" smtClean="0"/>
          </a:p>
          <a:p>
            <a:pPr>
              <a:buNone/>
              <a:tabLst>
                <a:tab pos="1602423" algn="ctr"/>
                <a:tab pos="3253740" algn="ctr"/>
                <a:tab pos="5142865" algn="ctr"/>
              </a:tabLst>
            </a:pPr>
            <a:r>
              <a:rPr lang="en-US" dirty="0" smtClean="0"/>
              <a:t>		 </a:t>
            </a:r>
            <a:r>
              <a:rPr lang="en-US" i="1" dirty="0" smtClean="0"/>
              <a:t>P</a:t>
            </a:r>
            <a:r>
              <a:rPr lang="en-US" i="1" baseline="-25000" dirty="0" smtClean="0"/>
              <a:t>1</a:t>
            </a:r>
            <a:r>
              <a:rPr lang="en-US" dirty="0" smtClean="0"/>
              <a:t>	</a:t>
            </a:r>
            <a:r>
              <a:rPr lang="en-US" dirty="0" smtClean="0">
                <a:solidFill>
                  <a:srgbClr val="000000"/>
                </a:solidFill>
              </a:rPr>
              <a:t>0</a:t>
            </a:r>
            <a:r>
              <a:rPr lang="en-US" dirty="0" smtClean="0"/>
              <a:t>	8</a:t>
            </a:r>
          </a:p>
          <a:p>
            <a:pPr>
              <a:buNone/>
              <a:tabLst>
                <a:tab pos="1602423" algn="ctr"/>
                <a:tab pos="3253740" algn="ctr"/>
                <a:tab pos="5142865" algn="ctr"/>
              </a:tabLst>
            </a:pPr>
            <a:r>
              <a:rPr lang="en-US" dirty="0" smtClean="0"/>
              <a:t>		 </a:t>
            </a:r>
            <a:r>
              <a:rPr lang="en-US" i="1" dirty="0" smtClean="0"/>
              <a:t>P</a:t>
            </a:r>
            <a:r>
              <a:rPr lang="en-US" i="1" baseline="-25000" dirty="0" smtClean="0"/>
              <a:t>2 	</a:t>
            </a:r>
            <a:r>
              <a:rPr lang="en-US" dirty="0" smtClean="0">
                <a:solidFill>
                  <a:srgbClr val="000000"/>
                </a:solidFill>
              </a:rPr>
              <a:t>1</a:t>
            </a:r>
            <a:r>
              <a:rPr lang="en-US" dirty="0" smtClean="0"/>
              <a:t>	4</a:t>
            </a:r>
          </a:p>
          <a:p>
            <a:pPr>
              <a:buNone/>
              <a:tabLst>
                <a:tab pos="1602423" algn="ctr"/>
                <a:tab pos="3253740" algn="ctr"/>
                <a:tab pos="5142865" algn="ctr"/>
              </a:tabLst>
            </a:pPr>
            <a:r>
              <a:rPr lang="en-US" dirty="0" smtClean="0"/>
              <a:t>		 </a:t>
            </a:r>
            <a:r>
              <a:rPr lang="en-US" i="1" dirty="0" smtClean="0"/>
              <a:t>P</a:t>
            </a:r>
            <a:r>
              <a:rPr lang="en-US" i="1" baseline="-25000" dirty="0" smtClean="0"/>
              <a:t>3</a:t>
            </a:r>
            <a:r>
              <a:rPr lang="en-US" dirty="0" smtClean="0"/>
              <a:t>	</a:t>
            </a:r>
            <a:r>
              <a:rPr lang="en-US" dirty="0" smtClean="0">
                <a:solidFill>
                  <a:srgbClr val="000000"/>
                </a:solidFill>
              </a:rPr>
              <a:t>2</a:t>
            </a:r>
            <a:r>
              <a:rPr lang="en-US" dirty="0" smtClean="0"/>
              <a:t>	9</a:t>
            </a:r>
          </a:p>
          <a:p>
            <a:pPr>
              <a:buNone/>
              <a:tabLst>
                <a:tab pos="1602423" algn="ctr"/>
                <a:tab pos="3253740" algn="ctr"/>
                <a:tab pos="5142865" algn="ctr"/>
              </a:tabLst>
            </a:pPr>
            <a:r>
              <a:rPr lang="en-US" dirty="0" smtClean="0"/>
              <a:t>		 </a:t>
            </a:r>
            <a:r>
              <a:rPr lang="en-US" i="1" dirty="0" smtClean="0"/>
              <a:t>P</a:t>
            </a:r>
            <a:r>
              <a:rPr lang="en-US" i="1" baseline="-25000" dirty="0" smtClean="0"/>
              <a:t>4</a:t>
            </a:r>
            <a:r>
              <a:rPr lang="en-US" dirty="0" smtClean="0"/>
              <a:t>	</a:t>
            </a:r>
            <a:r>
              <a:rPr lang="en-US" dirty="0" smtClean="0">
                <a:solidFill>
                  <a:srgbClr val="000000"/>
                </a:solidFill>
              </a:rPr>
              <a:t>3</a:t>
            </a:r>
            <a:r>
              <a:rPr lang="en-US" dirty="0" smtClean="0"/>
              <a:t>	5</a:t>
            </a:r>
          </a:p>
          <a:p>
            <a:pPr>
              <a:tabLst>
                <a:tab pos="1602423" algn="ctr"/>
                <a:tab pos="3253740" algn="ctr"/>
                <a:tab pos="5142865" algn="ctr"/>
              </a:tabLst>
            </a:pPr>
            <a:endParaRPr lang="en-US" i="1" dirty="0" smtClean="0"/>
          </a:p>
          <a:p>
            <a:pPr>
              <a:tabLst>
                <a:tab pos="1602423" algn="ctr"/>
                <a:tab pos="3253740" algn="ctr"/>
                <a:tab pos="5142865" algn="ctr"/>
              </a:tabLst>
            </a:pPr>
            <a:r>
              <a:rPr lang="en-US" i="1" dirty="0" smtClean="0"/>
              <a:t>Preemptive </a:t>
            </a:r>
            <a:r>
              <a:rPr lang="en-US" dirty="0" smtClean="0"/>
              <a:t>SJF Gantt Chart</a:t>
            </a:r>
          </a:p>
          <a:p>
            <a:pPr>
              <a:tabLst>
                <a:tab pos="1602423" algn="ctr"/>
                <a:tab pos="3253740" algn="ctr"/>
                <a:tab pos="5142865" algn="ctr"/>
              </a:tabLst>
            </a:pPr>
            <a:endParaRPr lang="en-US" dirty="0" smtClean="0"/>
          </a:p>
          <a:p>
            <a:pPr>
              <a:tabLst>
                <a:tab pos="1602423" algn="ctr"/>
                <a:tab pos="3253740" algn="ctr"/>
                <a:tab pos="5142865" algn="ctr"/>
              </a:tabLst>
            </a:pPr>
            <a:endParaRPr lang="en-US" dirty="0" smtClean="0"/>
          </a:p>
          <a:p>
            <a:pPr>
              <a:tabLst>
                <a:tab pos="1602423" algn="ctr"/>
                <a:tab pos="3253740" algn="ctr"/>
                <a:tab pos="5142865" algn="ctr"/>
              </a:tabLst>
            </a:pPr>
            <a:endParaRPr lang="en-US" dirty="0" smtClean="0"/>
          </a:p>
          <a:p>
            <a:pPr>
              <a:tabLst>
                <a:tab pos="1602423" algn="ctr"/>
                <a:tab pos="3253740" algn="ctr"/>
                <a:tab pos="5142865" algn="ctr"/>
              </a:tabLst>
            </a:pPr>
            <a:endParaRPr lang="en-US" dirty="0" smtClean="0"/>
          </a:p>
          <a:p>
            <a:pPr>
              <a:tabLst>
                <a:tab pos="1602423" algn="ctr"/>
                <a:tab pos="3253740" algn="ctr"/>
                <a:tab pos="5142865" algn="ctr"/>
              </a:tabLst>
            </a:pPr>
            <a:endParaRPr lang="en-US" dirty="0" smtClean="0"/>
          </a:p>
          <a:p>
            <a:pPr>
              <a:tabLst>
                <a:tab pos="1602423" algn="ctr"/>
                <a:tab pos="3253740" algn="ctr"/>
                <a:tab pos="5142865" algn="ctr"/>
              </a:tabLst>
            </a:pPr>
            <a:r>
              <a:rPr lang="en-US" dirty="0" smtClean="0"/>
              <a:t>Average waiting time = [(10-1)+(1-1)+(17-2)+(5-3)]/4 = 26/4 = 6.5 </a:t>
            </a:r>
            <a:r>
              <a:rPr lang="en-US" dirty="0" err="1" smtClean="0"/>
              <a:t>msec</a:t>
            </a:r>
            <a:endParaRPr lang="en-US" dirty="0" smtClean="0"/>
          </a:p>
          <a:p>
            <a:pPr>
              <a:tabLst>
                <a:tab pos="1602423" algn="ctr"/>
                <a:tab pos="3253740" algn="ctr"/>
                <a:tab pos="5142865" algn="ctr"/>
              </a:tabLst>
            </a:pPr>
            <a:endParaRPr lang="en-US" i="1" baseline="-25000" dirty="0" smtClean="0"/>
          </a:p>
          <a:p>
            <a:pPr>
              <a:buNone/>
              <a:tabLst>
                <a:tab pos="1602423" algn="ctr"/>
                <a:tab pos="3253740" algn="ctr"/>
                <a:tab pos="5142865" algn="ctr"/>
              </a:tabLst>
            </a:pPr>
            <a:endParaRPr lang="en-US" i="1" baseline="-25000" dirty="0" smtClean="0"/>
          </a:p>
        </p:txBody>
      </p:sp>
      <p:grpSp>
        <p:nvGrpSpPr>
          <p:cNvPr id="50180" name="Group 74"/>
          <p:cNvGrpSpPr>
            <a:grpSpLocks/>
          </p:cNvGrpSpPr>
          <p:nvPr/>
        </p:nvGrpSpPr>
        <p:grpSpPr bwMode="auto">
          <a:xfrm>
            <a:off x="1615028" y="4419600"/>
            <a:ext cx="5928772" cy="1085851"/>
            <a:chOff x="868" y="2366"/>
            <a:chExt cx="3735" cy="684"/>
          </a:xfrm>
        </p:grpSpPr>
        <p:sp>
          <p:nvSpPr>
            <p:cNvPr id="50181" name="Rectangle 37"/>
            <p:cNvSpPr>
              <a:spLocks noChangeArrowheads="1"/>
            </p:cNvSpPr>
            <p:nvPr/>
          </p:nvSpPr>
          <p:spPr bwMode="auto">
            <a:xfrm flipH="1">
              <a:off x="960" y="2373"/>
              <a:ext cx="3504" cy="38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182" name="Text Box 38"/>
            <p:cNvSpPr txBox="1">
              <a:spLocks noChangeArrowheads="1"/>
            </p:cNvSpPr>
            <p:nvPr/>
          </p:nvSpPr>
          <p:spPr bwMode="auto">
            <a:xfrm flipH="1">
              <a:off x="1008" y="2412"/>
              <a:ext cx="267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>
                  <a:latin typeface="Helvetica" charset="0"/>
                </a:rPr>
                <a:t>P</a:t>
              </a:r>
              <a:r>
                <a:rPr lang="en-US" baseline="-25000">
                  <a:latin typeface="Helvetica" charset="0"/>
                </a:rPr>
                <a:t>1</a:t>
              </a:r>
              <a:endParaRPr lang="en-US">
                <a:latin typeface="Helvetica" charset="0"/>
              </a:endParaRPr>
            </a:p>
          </p:txBody>
        </p:sp>
        <p:sp>
          <p:nvSpPr>
            <p:cNvPr id="50183" name="Text Box 39"/>
            <p:cNvSpPr txBox="1">
              <a:spLocks noChangeArrowheads="1"/>
            </p:cNvSpPr>
            <p:nvPr/>
          </p:nvSpPr>
          <p:spPr bwMode="auto">
            <a:xfrm flipH="1">
              <a:off x="2975" y="2399"/>
              <a:ext cx="267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>
                  <a:latin typeface="Helvetica" charset="0"/>
                </a:rPr>
                <a:t>P</a:t>
              </a:r>
              <a:r>
                <a:rPr lang="en-US" baseline="-25000">
                  <a:latin typeface="Helvetica" charset="0"/>
                </a:rPr>
                <a:t>1</a:t>
              </a:r>
              <a:endParaRPr lang="en-US">
                <a:latin typeface="Helvetica" charset="0"/>
              </a:endParaRPr>
            </a:p>
          </p:txBody>
        </p:sp>
        <p:sp>
          <p:nvSpPr>
            <p:cNvPr id="50184" name="Text Box 40"/>
            <p:cNvSpPr txBox="1">
              <a:spLocks noChangeArrowheads="1"/>
            </p:cNvSpPr>
            <p:nvPr/>
          </p:nvSpPr>
          <p:spPr bwMode="auto">
            <a:xfrm flipH="1">
              <a:off x="1454" y="2410"/>
              <a:ext cx="267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>
                  <a:latin typeface="Helvetica" charset="0"/>
                </a:rPr>
                <a:t>P</a:t>
              </a:r>
              <a:r>
                <a:rPr lang="en-US" baseline="-25000">
                  <a:latin typeface="Helvetica" charset="0"/>
                </a:rPr>
                <a:t>2</a:t>
              </a:r>
              <a:endParaRPr lang="en-US">
                <a:latin typeface="Helvetica" charset="0"/>
              </a:endParaRPr>
            </a:p>
          </p:txBody>
        </p:sp>
        <p:sp>
          <p:nvSpPr>
            <p:cNvPr id="50185" name="Line 43"/>
            <p:cNvSpPr>
              <a:spLocks noChangeShapeType="1"/>
            </p:cNvSpPr>
            <p:nvPr/>
          </p:nvSpPr>
          <p:spPr bwMode="auto">
            <a:xfrm flipH="1">
              <a:off x="2688" y="2373"/>
              <a:ext cx="0" cy="3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186" name="Text Box 48"/>
            <p:cNvSpPr txBox="1">
              <a:spLocks noChangeArrowheads="1"/>
            </p:cNvSpPr>
            <p:nvPr/>
          </p:nvSpPr>
          <p:spPr bwMode="auto">
            <a:xfrm flipH="1">
              <a:off x="1211" y="2816"/>
              <a:ext cx="197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>
                  <a:latin typeface="Helvetica" charset="0"/>
                </a:rPr>
                <a:t>1</a:t>
              </a:r>
            </a:p>
          </p:txBody>
        </p:sp>
        <p:sp>
          <p:nvSpPr>
            <p:cNvPr id="50187" name="Text Box 49"/>
            <p:cNvSpPr txBox="1">
              <a:spLocks noChangeArrowheads="1"/>
            </p:cNvSpPr>
            <p:nvPr/>
          </p:nvSpPr>
          <p:spPr bwMode="auto">
            <a:xfrm flipH="1">
              <a:off x="3307" y="2817"/>
              <a:ext cx="278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>
                  <a:latin typeface="Helvetica" charset="0"/>
                </a:rPr>
                <a:t>17</a:t>
              </a:r>
            </a:p>
          </p:txBody>
        </p:sp>
        <p:sp>
          <p:nvSpPr>
            <p:cNvPr id="50188" name="Text Box 50"/>
            <p:cNvSpPr txBox="1">
              <a:spLocks noChangeArrowheads="1"/>
            </p:cNvSpPr>
            <p:nvPr/>
          </p:nvSpPr>
          <p:spPr bwMode="auto">
            <a:xfrm flipH="1">
              <a:off x="868" y="2814"/>
              <a:ext cx="197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>
                  <a:latin typeface="Helvetica" charset="0"/>
                </a:rPr>
                <a:t>0</a:t>
              </a:r>
            </a:p>
          </p:txBody>
        </p:sp>
        <p:sp>
          <p:nvSpPr>
            <p:cNvPr id="50189" name="Line 52"/>
            <p:cNvSpPr>
              <a:spLocks noChangeShapeType="1"/>
            </p:cNvSpPr>
            <p:nvPr/>
          </p:nvSpPr>
          <p:spPr bwMode="auto">
            <a:xfrm flipH="1">
              <a:off x="3456" y="2373"/>
              <a:ext cx="0" cy="3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190" name="Text Box 64"/>
            <p:cNvSpPr txBox="1">
              <a:spLocks noChangeArrowheads="1"/>
            </p:cNvSpPr>
            <p:nvPr/>
          </p:nvSpPr>
          <p:spPr bwMode="auto">
            <a:xfrm flipH="1">
              <a:off x="2551" y="2816"/>
              <a:ext cx="278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>
                  <a:latin typeface="Helvetica" charset="0"/>
                </a:rPr>
                <a:t>10</a:t>
              </a:r>
            </a:p>
          </p:txBody>
        </p:sp>
        <p:sp>
          <p:nvSpPr>
            <p:cNvPr id="50191" name="Line 69"/>
            <p:cNvSpPr>
              <a:spLocks noChangeShapeType="1"/>
            </p:cNvSpPr>
            <p:nvPr/>
          </p:nvSpPr>
          <p:spPr bwMode="auto">
            <a:xfrm flipH="1">
              <a:off x="1313" y="2374"/>
              <a:ext cx="5" cy="3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192" name="Text Box 70"/>
            <p:cNvSpPr txBox="1">
              <a:spLocks noChangeArrowheads="1"/>
            </p:cNvSpPr>
            <p:nvPr/>
          </p:nvSpPr>
          <p:spPr bwMode="auto">
            <a:xfrm flipH="1">
              <a:off x="3743" y="2399"/>
              <a:ext cx="267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>
                  <a:latin typeface="Helvetica" charset="0"/>
                </a:rPr>
                <a:t>P</a:t>
              </a:r>
              <a:r>
                <a:rPr lang="en-US" baseline="-25000">
                  <a:latin typeface="Helvetica" charset="0"/>
                </a:rPr>
                <a:t>3</a:t>
              </a:r>
              <a:endParaRPr lang="en-US">
                <a:latin typeface="Helvetica" charset="0"/>
              </a:endParaRPr>
            </a:p>
          </p:txBody>
        </p:sp>
        <p:sp>
          <p:nvSpPr>
            <p:cNvPr id="50193" name="Text Box 73"/>
            <p:cNvSpPr txBox="1">
              <a:spLocks noChangeArrowheads="1"/>
            </p:cNvSpPr>
            <p:nvPr/>
          </p:nvSpPr>
          <p:spPr bwMode="auto">
            <a:xfrm flipH="1">
              <a:off x="4325" y="2817"/>
              <a:ext cx="278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>
                  <a:latin typeface="Helvetica" charset="0"/>
                </a:rPr>
                <a:t>26</a:t>
              </a:r>
            </a:p>
          </p:txBody>
        </p:sp>
        <p:sp>
          <p:nvSpPr>
            <p:cNvPr id="50194" name="Line 43"/>
            <p:cNvSpPr>
              <a:spLocks noChangeShapeType="1"/>
            </p:cNvSpPr>
            <p:nvPr/>
          </p:nvSpPr>
          <p:spPr bwMode="auto">
            <a:xfrm flipH="1">
              <a:off x="1925" y="2366"/>
              <a:ext cx="0" cy="3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195" name="Text Box 64"/>
            <p:cNvSpPr txBox="1">
              <a:spLocks noChangeArrowheads="1"/>
            </p:cNvSpPr>
            <p:nvPr/>
          </p:nvSpPr>
          <p:spPr bwMode="auto">
            <a:xfrm flipH="1">
              <a:off x="1828" y="2814"/>
              <a:ext cx="197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>
                  <a:latin typeface="Helvetica" charset="0"/>
                </a:rPr>
                <a:t>5</a:t>
              </a:r>
            </a:p>
          </p:txBody>
        </p:sp>
        <p:sp>
          <p:nvSpPr>
            <p:cNvPr id="50196" name="Text Box 39"/>
            <p:cNvSpPr txBox="1">
              <a:spLocks noChangeArrowheads="1"/>
            </p:cNvSpPr>
            <p:nvPr/>
          </p:nvSpPr>
          <p:spPr bwMode="auto">
            <a:xfrm flipH="1">
              <a:off x="2141" y="2409"/>
              <a:ext cx="267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>
                  <a:latin typeface="Helvetica" charset="0"/>
                </a:rPr>
                <a:t>P</a:t>
              </a:r>
              <a:r>
                <a:rPr lang="en-US" baseline="-25000">
                  <a:latin typeface="Helvetica" charset="0"/>
                </a:rPr>
                <a:t>4</a:t>
              </a:r>
              <a:endParaRPr lang="en-US">
                <a:latin typeface="Helvetica" charset="0"/>
              </a:endParaRPr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685800" y="5943600"/>
            <a:ext cx="6858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/>
              <a:t>Avg</a:t>
            </a:r>
            <a:r>
              <a:rPr lang="en-US" sz="2800" dirty="0" smtClean="0"/>
              <a:t> waiting time for non preemptive?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508012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42888"/>
            <a:ext cx="8391525" cy="610791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 smtClean="0"/>
              <a:t>Determining Length of Next CPU Burst</a:t>
            </a:r>
          </a:p>
        </p:txBody>
      </p:sp>
      <p:sp>
        <p:nvSpPr>
          <p:cNvPr id="4403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1" y="1233488"/>
            <a:ext cx="8061326" cy="5395912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Estimation of the CPU burst length – should be similar to the previous burst</a:t>
            </a:r>
          </a:p>
          <a:p>
            <a:pPr lvl="1"/>
            <a:r>
              <a:rPr lang="en-US" dirty="0" smtClean="0"/>
              <a:t>Then pick process with shortest predicted next CPU burst</a:t>
            </a:r>
          </a:p>
          <a:p>
            <a:r>
              <a:rPr lang="en-US" dirty="0" smtClean="0"/>
              <a:t>Estimation can be done by using the length of previous CPU bursts, using time series analysis 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Commonly, </a:t>
            </a:r>
            <a:r>
              <a:rPr lang="en-US" dirty="0" smtClean="0">
                <a:latin typeface="Lucida Grande" charset="0"/>
              </a:rPr>
              <a:t>α </a:t>
            </a:r>
            <a:r>
              <a:rPr lang="en-US" dirty="0" smtClean="0"/>
              <a:t>set to ½</a:t>
            </a:r>
          </a:p>
          <a:p>
            <a:pPr lvl="1">
              <a:buFont typeface="Monotype Sorts" charset="2"/>
              <a:buNone/>
            </a:pPr>
            <a:endParaRPr lang="en-US" dirty="0" smtClean="0"/>
          </a:p>
          <a:p>
            <a:pPr lvl="1">
              <a:buFont typeface="Monotype Sorts" charset="2"/>
              <a:buNone/>
            </a:pPr>
            <a:endParaRPr lang="en-US" dirty="0" smtClean="0"/>
          </a:p>
        </p:txBody>
      </p:sp>
      <p:graphicFrame>
        <p:nvGraphicFramePr>
          <p:cNvPr id="44034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5584656"/>
              </p:ext>
            </p:extLst>
          </p:nvPr>
        </p:nvGraphicFramePr>
        <p:xfrm>
          <a:off x="1091142" y="3352800"/>
          <a:ext cx="4427008" cy="12537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4" name="Equation" r:id="rId4" imgW="6400800" imgH="1777680" progId="Equation.3">
                  <p:embed/>
                </p:oleObj>
              </mc:Choice>
              <mc:Fallback>
                <p:oleObj name="Equation" r:id="rId4" imgW="6400800" imgH="17776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91142" y="3352800"/>
                        <a:ext cx="4427008" cy="125372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035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66014653"/>
              </p:ext>
            </p:extLst>
          </p:nvPr>
        </p:nvGraphicFramePr>
        <p:xfrm>
          <a:off x="1905004" y="4592637"/>
          <a:ext cx="3200396" cy="588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5" name="Equation" r:id="rId6" imgW="1371600" imgH="253800" progId="Equation.DSMT4">
                  <p:embed/>
                </p:oleObj>
              </mc:Choice>
              <mc:Fallback>
                <p:oleObj name="Equation" r:id="rId6" imgW="137160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5004" y="4592637"/>
                        <a:ext cx="3200396" cy="588963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6629400" y="4267200"/>
            <a:ext cx="1524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Boundary cases </a:t>
            </a:r>
            <a:r>
              <a:rPr lang="el-GR" dirty="0" smtClean="0">
                <a:latin typeface="Times New Roman"/>
                <a:cs typeface="Times New Roman"/>
              </a:rPr>
              <a:t>α</a:t>
            </a:r>
            <a:r>
              <a:rPr lang="en-US" dirty="0" smtClean="0">
                <a:latin typeface="Times New Roman"/>
                <a:cs typeface="Times New Roman"/>
              </a:rPr>
              <a:t>=0, 1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4527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235076" y="277416"/>
            <a:ext cx="7451725" cy="57626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smtClean="0"/>
              <a:t>Examples of Exponential Averaging</a:t>
            </a:r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06450" y="1233487"/>
            <a:ext cx="7676092" cy="4530329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90000"/>
              </a:lnSpc>
            </a:pPr>
            <a:r>
              <a:rPr lang="en-US" dirty="0" smtClean="0">
                <a:sym typeface="Symbol" charset="2"/>
              </a:rPr>
              <a:t> =0</a:t>
            </a:r>
          </a:p>
          <a:p>
            <a:pPr lvl="1">
              <a:lnSpc>
                <a:spcPct val="90000"/>
              </a:lnSpc>
            </a:pPr>
            <a:r>
              <a:rPr lang="en-US" dirty="0" smtClean="0">
                <a:sym typeface="Symbol" charset="2"/>
              </a:rPr>
              <a:t></a:t>
            </a:r>
            <a:r>
              <a:rPr lang="en-US" baseline="-25000" dirty="0" smtClean="0">
                <a:sym typeface="Symbol" charset="2"/>
              </a:rPr>
              <a:t>n+1</a:t>
            </a:r>
            <a:r>
              <a:rPr lang="en-US" dirty="0" smtClean="0">
                <a:sym typeface="Symbol" charset="2"/>
              </a:rPr>
              <a:t> = </a:t>
            </a:r>
            <a:r>
              <a:rPr lang="en-US" baseline="-25000" dirty="0" smtClean="0">
                <a:sym typeface="Symbol" charset="2"/>
              </a:rPr>
              <a:t>n</a:t>
            </a:r>
          </a:p>
          <a:p>
            <a:pPr lvl="1">
              <a:lnSpc>
                <a:spcPct val="90000"/>
              </a:lnSpc>
            </a:pPr>
            <a:r>
              <a:rPr lang="en-US" dirty="0" smtClean="0">
                <a:sym typeface="Symbol" charset="2"/>
              </a:rPr>
              <a:t>Recent burst time does not count</a:t>
            </a:r>
          </a:p>
          <a:p>
            <a:pPr>
              <a:lnSpc>
                <a:spcPct val="90000"/>
              </a:lnSpc>
            </a:pPr>
            <a:r>
              <a:rPr lang="en-US" dirty="0" smtClean="0">
                <a:sym typeface="Symbol" charset="2"/>
              </a:rPr>
              <a:t> =1</a:t>
            </a:r>
          </a:p>
          <a:p>
            <a:pPr lvl="1">
              <a:lnSpc>
                <a:spcPct val="90000"/>
              </a:lnSpc>
            </a:pPr>
            <a:r>
              <a:rPr lang="en-US" dirty="0" smtClean="0">
                <a:sym typeface="Symbol" charset="2"/>
              </a:rPr>
              <a:t> </a:t>
            </a:r>
            <a:r>
              <a:rPr lang="en-US" baseline="-25000" dirty="0" smtClean="0">
                <a:sym typeface="Symbol" charset="2"/>
              </a:rPr>
              <a:t>n+1</a:t>
            </a:r>
            <a:r>
              <a:rPr lang="en-US" dirty="0" smtClean="0">
                <a:sym typeface="Symbol" charset="2"/>
              </a:rPr>
              <a:t> =  </a:t>
            </a:r>
            <a:r>
              <a:rPr lang="en-US" i="1" dirty="0" err="1" smtClean="0">
                <a:sym typeface="Symbol" charset="2"/>
              </a:rPr>
              <a:t>t</a:t>
            </a:r>
            <a:r>
              <a:rPr lang="en-US" baseline="-25000" dirty="0" err="1" smtClean="0">
                <a:sym typeface="Symbol" charset="2"/>
              </a:rPr>
              <a:t>n</a:t>
            </a:r>
            <a:endParaRPr lang="en-US" baseline="-25000" dirty="0" smtClean="0">
              <a:sym typeface="Symbol" charset="2"/>
            </a:endParaRPr>
          </a:p>
          <a:p>
            <a:pPr lvl="1">
              <a:lnSpc>
                <a:spcPct val="90000"/>
              </a:lnSpc>
            </a:pPr>
            <a:r>
              <a:rPr lang="en-US" dirty="0" smtClean="0">
                <a:sym typeface="Symbol" charset="2"/>
              </a:rPr>
              <a:t>Only the actual last CPU burst counts</a:t>
            </a:r>
          </a:p>
          <a:p>
            <a:pPr>
              <a:lnSpc>
                <a:spcPct val="90000"/>
              </a:lnSpc>
            </a:pPr>
            <a:r>
              <a:rPr lang="en-US" dirty="0" smtClean="0">
                <a:sym typeface="Symbol" charset="2"/>
              </a:rPr>
              <a:t>If we expand the formula, we get:</a:t>
            </a:r>
          </a:p>
          <a:p>
            <a:pPr lvl="2">
              <a:lnSpc>
                <a:spcPct val="90000"/>
              </a:lnSpc>
              <a:buFont typeface="Webdings" charset="2"/>
              <a:buNone/>
            </a:pPr>
            <a:r>
              <a:rPr lang="en-US" dirty="0" smtClean="0">
                <a:sym typeface="Symbol" charset="2"/>
              </a:rPr>
              <a:t></a:t>
            </a:r>
            <a:r>
              <a:rPr lang="en-US" i="1" baseline="-25000" dirty="0" smtClean="0">
                <a:sym typeface="Symbol" charset="2"/>
              </a:rPr>
              <a:t>n</a:t>
            </a:r>
            <a:r>
              <a:rPr lang="en-US" baseline="-25000" dirty="0" smtClean="0">
                <a:sym typeface="Symbol" charset="2"/>
              </a:rPr>
              <a:t>+1</a:t>
            </a:r>
            <a:r>
              <a:rPr lang="en-US" dirty="0" smtClean="0">
                <a:sym typeface="Symbol" charset="2"/>
              </a:rPr>
              <a:t> =  </a:t>
            </a:r>
            <a:r>
              <a:rPr lang="en-US" dirty="0" err="1" smtClean="0">
                <a:sym typeface="Symbol" charset="2"/>
              </a:rPr>
              <a:t>t</a:t>
            </a:r>
            <a:r>
              <a:rPr lang="en-US" i="1" baseline="-25000" dirty="0" err="1" smtClean="0">
                <a:sym typeface="Symbol" charset="2"/>
              </a:rPr>
              <a:t>n</a:t>
            </a:r>
            <a:r>
              <a:rPr lang="en-US" dirty="0" smtClean="0">
                <a:sym typeface="Symbol" charset="2"/>
              </a:rPr>
              <a:t>+(1</a:t>
            </a:r>
            <a:r>
              <a:rPr lang="en-US" i="1" dirty="0" smtClean="0">
                <a:sym typeface="Symbol" charset="2"/>
              </a:rPr>
              <a:t> - </a:t>
            </a:r>
            <a:r>
              <a:rPr lang="en-US" dirty="0" smtClean="0">
                <a:sym typeface="Symbol" charset="2"/>
              </a:rPr>
              <a:t></a:t>
            </a:r>
            <a:r>
              <a:rPr lang="en-US" i="1" dirty="0" smtClean="0">
                <a:sym typeface="Symbol" charset="2"/>
              </a:rPr>
              <a:t>)</a:t>
            </a:r>
            <a:r>
              <a:rPr lang="en-US" dirty="0" smtClean="0">
                <a:sym typeface="Symbol" charset="2"/>
              </a:rPr>
              <a:t> </a:t>
            </a:r>
            <a:r>
              <a:rPr lang="en-US" i="1" dirty="0" smtClean="0">
                <a:sym typeface="Symbol" charset="2"/>
              </a:rPr>
              <a:t>t</a:t>
            </a:r>
            <a:r>
              <a:rPr lang="en-US" i="1" baseline="-25000" dirty="0" smtClean="0">
                <a:sym typeface="Symbol" charset="2"/>
              </a:rPr>
              <a:t>n-1</a:t>
            </a:r>
            <a:r>
              <a:rPr lang="en-US" i="1" dirty="0" smtClean="0">
                <a:sym typeface="Symbol" charset="2"/>
              </a:rPr>
              <a:t>  </a:t>
            </a:r>
            <a:r>
              <a:rPr lang="en-US" dirty="0" smtClean="0">
                <a:sym typeface="Symbol" charset="2"/>
              </a:rPr>
              <a:t>+ …</a:t>
            </a:r>
          </a:p>
          <a:p>
            <a:pPr lvl="2">
              <a:lnSpc>
                <a:spcPct val="90000"/>
              </a:lnSpc>
              <a:buFont typeface="Webdings" charset="2"/>
              <a:buNone/>
            </a:pPr>
            <a:r>
              <a:rPr lang="en-US" dirty="0" smtClean="0">
                <a:sym typeface="Symbol" charset="2"/>
              </a:rPr>
              <a:t>            </a:t>
            </a:r>
            <a:r>
              <a:rPr lang="en-US" i="1" dirty="0" smtClean="0">
                <a:sym typeface="Symbol" charset="2"/>
              </a:rPr>
              <a:t>+(</a:t>
            </a:r>
            <a:r>
              <a:rPr lang="en-US" dirty="0" smtClean="0">
                <a:sym typeface="Symbol" charset="2"/>
              </a:rPr>
              <a:t>1 -  </a:t>
            </a:r>
            <a:r>
              <a:rPr lang="en-US" i="1" dirty="0" smtClean="0">
                <a:sym typeface="Symbol" charset="2"/>
              </a:rPr>
              <a:t>)</a:t>
            </a:r>
            <a:r>
              <a:rPr lang="en-US" i="1" baseline="30000" dirty="0" smtClean="0">
                <a:sym typeface="Symbol" charset="2"/>
              </a:rPr>
              <a:t>j</a:t>
            </a:r>
            <a:r>
              <a:rPr lang="en-US" baseline="30000" dirty="0" smtClean="0">
                <a:sym typeface="Symbol" charset="2"/>
              </a:rPr>
              <a:t> </a:t>
            </a:r>
            <a:r>
              <a:rPr lang="en-US" dirty="0" smtClean="0">
                <a:sym typeface="Symbol" charset="2"/>
              </a:rPr>
              <a:t> </a:t>
            </a:r>
            <a:r>
              <a:rPr lang="en-US" i="1" dirty="0" err="1" smtClean="0">
                <a:sym typeface="Symbol" charset="2"/>
              </a:rPr>
              <a:t>t</a:t>
            </a:r>
            <a:r>
              <a:rPr lang="en-US" i="1" baseline="-25000" dirty="0" err="1" smtClean="0">
                <a:sym typeface="Symbol" charset="2"/>
              </a:rPr>
              <a:t>n</a:t>
            </a:r>
            <a:r>
              <a:rPr lang="en-US" dirty="0" smtClean="0">
                <a:sym typeface="Symbol" charset="2"/>
              </a:rPr>
              <a:t> </a:t>
            </a:r>
            <a:r>
              <a:rPr lang="en-US" baseline="-25000" dirty="0" smtClean="0">
                <a:sym typeface="Symbol" charset="2"/>
              </a:rPr>
              <a:t>-</a:t>
            </a:r>
            <a:r>
              <a:rPr lang="en-US" i="1" baseline="-25000" dirty="0" smtClean="0">
                <a:sym typeface="Symbol" charset="2"/>
              </a:rPr>
              <a:t>j</a:t>
            </a:r>
            <a:r>
              <a:rPr lang="en-US" i="1" dirty="0" smtClean="0">
                <a:sym typeface="Symbol" charset="2"/>
              </a:rPr>
              <a:t> </a:t>
            </a:r>
            <a:r>
              <a:rPr lang="en-US" dirty="0" smtClean="0">
                <a:sym typeface="Symbol" charset="2"/>
              </a:rPr>
              <a:t>+ …</a:t>
            </a:r>
          </a:p>
          <a:p>
            <a:pPr lvl="2">
              <a:lnSpc>
                <a:spcPct val="90000"/>
              </a:lnSpc>
              <a:buFont typeface="Webdings" charset="2"/>
              <a:buNone/>
            </a:pPr>
            <a:r>
              <a:rPr lang="en-US" dirty="0" smtClean="0">
                <a:sym typeface="Symbol" charset="2"/>
              </a:rPr>
              <a:t>            </a:t>
            </a:r>
            <a:r>
              <a:rPr lang="en-US" i="1" dirty="0" smtClean="0">
                <a:sym typeface="Symbol" charset="2"/>
              </a:rPr>
              <a:t>+(</a:t>
            </a:r>
            <a:r>
              <a:rPr lang="en-US" dirty="0" smtClean="0">
                <a:sym typeface="Symbol" charset="2"/>
              </a:rPr>
              <a:t>1 -  </a:t>
            </a:r>
            <a:r>
              <a:rPr lang="en-US" i="1" dirty="0" smtClean="0">
                <a:sym typeface="Symbol" charset="2"/>
              </a:rPr>
              <a:t>)</a:t>
            </a:r>
            <a:r>
              <a:rPr lang="en-US" i="1" baseline="30000" dirty="0" smtClean="0">
                <a:sym typeface="Symbol" charset="2"/>
              </a:rPr>
              <a:t>n</a:t>
            </a:r>
            <a:r>
              <a:rPr lang="en-US" baseline="30000" dirty="0" smtClean="0">
                <a:sym typeface="Symbol" charset="2"/>
              </a:rPr>
              <a:t> +1 </a:t>
            </a:r>
            <a:r>
              <a:rPr lang="en-US" dirty="0" smtClean="0">
                <a:sym typeface="Symbol" charset="2"/>
              </a:rPr>
              <a:t></a:t>
            </a:r>
            <a:r>
              <a:rPr lang="en-US" baseline="-25000" dirty="0" smtClean="0">
                <a:sym typeface="Symbol" charset="2"/>
              </a:rPr>
              <a:t>0</a:t>
            </a:r>
            <a:br>
              <a:rPr lang="en-US" baseline="-25000" dirty="0" smtClean="0">
                <a:sym typeface="Symbol" charset="2"/>
              </a:rPr>
            </a:br>
            <a:endParaRPr lang="en-US" baseline="-25000" dirty="0" smtClean="0">
              <a:sym typeface="Symbol" charset="2"/>
            </a:endParaRPr>
          </a:p>
          <a:p>
            <a:pPr>
              <a:lnSpc>
                <a:spcPct val="90000"/>
              </a:lnSpc>
            </a:pPr>
            <a:r>
              <a:rPr lang="en-US" dirty="0" smtClean="0">
                <a:sym typeface="Symbol" charset="2"/>
              </a:rPr>
              <a:t>Since both  and (1 - ) are less than or equal to 1, each successive term has less weight than its predecessor</a:t>
            </a:r>
          </a:p>
          <a:p>
            <a:pPr>
              <a:lnSpc>
                <a:spcPct val="90000"/>
              </a:lnSpc>
              <a:buFont typeface="Monotype Sorts" charset="2"/>
              <a:buNone/>
            </a:pPr>
            <a:endParaRPr lang="en-US" dirty="0" smtClean="0">
              <a:sym typeface="Symbol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440647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>
          <a:xfrm>
            <a:off x="720726" y="241698"/>
            <a:ext cx="8223250" cy="678656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sz="2800"/>
              <a:t>Prediction of the Length of the </a:t>
            </a:r>
            <a:br>
              <a:rPr lang="en-US" sz="2800"/>
            </a:br>
            <a:r>
              <a:rPr lang="en-US" sz="2800"/>
              <a:t>Next CPU Burst</a:t>
            </a:r>
          </a:p>
        </p:txBody>
      </p:sp>
      <p:pic>
        <p:nvPicPr>
          <p:cNvPr id="46083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92817" y="1403748"/>
            <a:ext cx="5836709" cy="4211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Box 1"/>
          <p:cNvSpPr txBox="1"/>
          <p:nvPr/>
        </p:nvSpPr>
        <p:spPr>
          <a:xfrm>
            <a:off x="2133600" y="4419600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743200" y="4419600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352800" y="4431268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962400" y="4419600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791200" y="4419600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6</a:t>
            </a:r>
            <a:endParaRPr lang="en-US" dirty="0"/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2971800" y="5181600"/>
            <a:ext cx="457200" cy="1524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3505200" y="5181600"/>
            <a:ext cx="457200" cy="1524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4038600" y="5181600"/>
            <a:ext cx="457200" cy="1524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3249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>
          <a:xfrm>
            <a:off x="964142" y="277416"/>
            <a:ext cx="7722658" cy="57626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 smtClean="0"/>
              <a:t>Priority Scheduling</a:t>
            </a:r>
          </a:p>
        </p:txBody>
      </p:sp>
      <p:sp>
        <p:nvSpPr>
          <p:cNvPr id="522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233487"/>
            <a:ext cx="8292042" cy="5472113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A priority number (integer) is associated with each process</a:t>
            </a:r>
          </a:p>
          <a:p>
            <a:endParaRPr lang="en-US" sz="800" dirty="0"/>
          </a:p>
          <a:p>
            <a:r>
              <a:rPr lang="en-US" dirty="0" smtClean="0"/>
              <a:t>The CPU is allocated to the process with the highest priority (smallest integer </a:t>
            </a:r>
            <a:r>
              <a:rPr lang="en-US" dirty="0" smtClean="0">
                <a:sym typeface="Symbol" charset="2"/>
              </a:rPr>
              <a:t> highest priority)</a:t>
            </a:r>
          </a:p>
          <a:p>
            <a:r>
              <a:rPr lang="en-US" dirty="0" smtClean="0"/>
              <a:t>Set priority value</a:t>
            </a:r>
          </a:p>
          <a:p>
            <a:pPr lvl="1"/>
            <a:r>
              <a:rPr lang="en-US" dirty="0" smtClean="0"/>
              <a:t>Internal (time limit, memory req., ratio of I/O </a:t>
            </a:r>
            <a:r>
              <a:rPr lang="en-US" dirty="0" err="1" smtClean="0"/>
              <a:t>Vs</a:t>
            </a:r>
            <a:r>
              <a:rPr lang="en-US" dirty="0" smtClean="0"/>
              <a:t> CPU burst) </a:t>
            </a:r>
          </a:p>
          <a:p>
            <a:pPr lvl="1"/>
            <a:r>
              <a:rPr lang="en-US" dirty="0" smtClean="0"/>
              <a:t>External (importance, fund </a:t>
            </a:r>
            <a:r>
              <a:rPr lang="en-US" dirty="0" err="1" smtClean="0"/>
              <a:t>etc</a:t>
            </a:r>
            <a:r>
              <a:rPr lang="en-US" dirty="0" smtClean="0"/>
              <a:t>)</a:t>
            </a:r>
          </a:p>
          <a:p>
            <a:pPr lvl="1"/>
            <a:endParaRPr lang="en-US" sz="800" dirty="0"/>
          </a:p>
          <a:p>
            <a:r>
              <a:rPr lang="en-US" dirty="0" smtClean="0"/>
              <a:t>SJF is priority scheduling where priority is the inverse of predicted next CPU burst time</a:t>
            </a:r>
          </a:p>
          <a:p>
            <a:endParaRPr lang="en-US" dirty="0" smtClean="0"/>
          </a:p>
          <a:p>
            <a:r>
              <a:rPr lang="en-US" dirty="0" smtClean="0"/>
              <a:t>Two types</a:t>
            </a:r>
          </a:p>
          <a:p>
            <a:pPr lvl="1"/>
            <a:r>
              <a:rPr lang="en-US" dirty="0"/>
              <a:t>Preemptive</a:t>
            </a:r>
          </a:p>
          <a:p>
            <a:pPr lvl="1"/>
            <a:r>
              <a:rPr lang="en-US" dirty="0" err="1" smtClean="0"/>
              <a:t>Nonpreemptive</a:t>
            </a:r>
            <a:endParaRPr lang="en-US" dirty="0"/>
          </a:p>
          <a:p>
            <a:endParaRPr lang="en-US" dirty="0" smtClean="0"/>
          </a:p>
          <a:p>
            <a:endParaRPr lang="en-US" sz="800" dirty="0"/>
          </a:p>
          <a:p>
            <a:r>
              <a:rPr lang="en-US" dirty="0" smtClean="0"/>
              <a:t>Problem </a:t>
            </a:r>
            <a:r>
              <a:rPr lang="en-US" dirty="0" smtClean="0">
                <a:sym typeface="Symbol" charset="2"/>
              </a:rPr>
              <a:t> </a:t>
            </a:r>
            <a:r>
              <a:rPr lang="en-US" b="1" dirty="0" smtClean="0">
                <a:sym typeface="Symbol" charset="2"/>
              </a:rPr>
              <a:t>Starvation </a:t>
            </a:r>
            <a:r>
              <a:rPr lang="en-US" dirty="0" smtClean="0">
                <a:sym typeface="Symbol" charset="2"/>
              </a:rPr>
              <a:t>– low priority processes may never execute</a:t>
            </a:r>
          </a:p>
          <a:p>
            <a:endParaRPr lang="en-US" sz="800" dirty="0">
              <a:sym typeface="Symbol" charset="2"/>
            </a:endParaRPr>
          </a:p>
          <a:p>
            <a:r>
              <a:rPr lang="en-US" dirty="0" smtClean="0">
                <a:sym typeface="Symbol" charset="2"/>
              </a:rPr>
              <a:t>Solution  </a:t>
            </a:r>
            <a:r>
              <a:rPr lang="en-US" b="1" dirty="0" smtClean="0">
                <a:sym typeface="Symbol" charset="2"/>
              </a:rPr>
              <a:t>Aging </a:t>
            </a:r>
            <a:r>
              <a:rPr lang="en-US" dirty="0" smtClean="0">
                <a:sym typeface="Symbol" charset="2"/>
              </a:rPr>
              <a:t>– as time progresses increase the priority of the process</a:t>
            </a:r>
          </a:p>
          <a:p>
            <a:pPr>
              <a:buFont typeface="Monotype Sorts" charset="2"/>
              <a:buNone/>
            </a:pPr>
            <a:endParaRPr lang="en-US" dirty="0" smtClean="0">
              <a:sym typeface="Symbol" charset="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086600" y="1828800"/>
            <a:ext cx="1447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C00000"/>
                </a:solidFill>
              </a:rPr>
              <a:t>nice</a:t>
            </a:r>
            <a:endParaRPr lang="en-US" sz="40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9135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>
          <a:xfrm>
            <a:off x="1406525" y="277416"/>
            <a:ext cx="7280275" cy="576263"/>
          </a:xfrm>
        </p:spPr>
        <p:txBody>
          <a:bodyPr/>
          <a:lstStyle/>
          <a:p>
            <a:pPr eaLnBrk="1" hangingPunct="1"/>
            <a:r>
              <a:rPr lang="en-US" sz="2800"/>
              <a:t>Example of Priority Scheduling</a:t>
            </a:r>
          </a:p>
        </p:txBody>
      </p:sp>
      <p:sp>
        <p:nvSpPr>
          <p:cNvPr id="54275" name="Rectangle 36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>
            <a:normAutofit fontScale="70000" lnSpcReduction="20000"/>
          </a:bodyPr>
          <a:lstStyle/>
          <a:p>
            <a:pPr>
              <a:buNone/>
              <a:tabLst>
                <a:tab pos="1602423" algn="ctr"/>
                <a:tab pos="3253740" algn="ctr"/>
                <a:tab pos="5142865" algn="ctr"/>
              </a:tabLst>
            </a:pPr>
            <a:r>
              <a:rPr lang="en-US" smtClean="0"/>
              <a:t>		         </a:t>
            </a:r>
            <a:r>
              <a:rPr lang="en-US" u="sng" smtClean="0"/>
              <a:t>Process</a:t>
            </a:r>
            <a:r>
              <a:rPr lang="en-US" u="sng" smtClean="0">
                <a:solidFill>
                  <a:schemeClr val="bg1"/>
                </a:solidFill>
              </a:rPr>
              <a:t>A	arri </a:t>
            </a:r>
            <a:r>
              <a:rPr lang="en-US" u="sng" smtClean="0"/>
              <a:t>Burst Time</a:t>
            </a:r>
            <a:r>
              <a:rPr lang="en-US" u="sng" smtClean="0">
                <a:solidFill>
                  <a:schemeClr val="bg1"/>
                </a:solidFill>
              </a:rPr>
              <a:t>T</a:t>
            </a:r>
            <a:r>
              <a:rPr lang="en-US" smtClean="0"/>
              <a:t>	</a:t>
            </a:r>
            <a:r>
              <a:rPr lang="en-US" u="sng" smtClean="0"/>
              <a:t>Priority</a:t>
            </a:r>
            <a:endParaRPr lang="en-US" smtClean="0"/>
          </a:p>
          <a:p>
            <a:pPr>
              <a:buNone/>
              <a:tabLst>
                <a:tab pos="1602423" algn="ctr"/>
                <a:tab pos="3253740" algn="ctr"/>
                <a:tab pos="5142865" algn="ctr"/>
              </a:tabLst>
            </a:pPr>
            <a:r>
              <a:rPr lang="en-US" smtClean="0"/>
              <a:t>		 </a:t>
            </a:r>
            <a:r>
              <a:rPr lang="en-US" i="1" smtClean="0"/>
              <a:t>P</a:t>
            </a:r>
            <a:r>
              <a:rPr lang="en-US" i="1" baseline="-25000" smtClean="0"/>
              <a:t>1</a:t>
            </a:r>
            <a:r>
              <a:rPr lang="en-US" smtClean="0"/>
              <a:t>	1</a:t>
            </a:r>
            <a:r>
              <a:rPr lang="en-US" smtClean="0">
                <a:solidFill>
                  <a:srgbClr val="000000"/>
                </a:solidFill>
              </a:rPr>
              <a:t>0</a:t>
            </a:r>
            <a:r>
              <a:rPr lang="en-US" smtClean="0"/>
              <a:t>	3</a:t>
            </a:r>
          </a:p>
          <a:p>
            <a:pPr>
              <a:buNone/>
              <a:tabLst>
                <a:tab pos="1602423" algn="ctr"/>
                <a:tab pos="3253740" algn="ctr"/>
                <a:tab pos="5142865" algn="ctr"/>
              </a:tabLst>
            </a:pPr>
            <a:r>
              <a:rPr lang="en-US" smtClean="0"/>
              <a:t>		 </a:t>
            </a:r>
            <a:r>
              <a:rPr lang="en-US" i="1" smtClean="0"/>
              <a:t>P</a:t>
            </a:r>
            <a:r>
              <a:rPr lang="en-US" i="1" baseline="-25000" smtClean="0"/>
              <a:t>2 	</a:t>
            </a:r>
            <a:r>
              <a:rPr lang="en-US" smtClean="0">
                <a:solidFill>
                  <a:srgbClr val="000000"/>
                </a:solidFill>
              </a:rPr>
              <a:t>1</a:t>
            </a:r>
            <a:r>
              <a:rPr lang="en-US" smtClean="0"/>
              <a:t>	1</a:t>
            </a:r>
          </a:p>
          <a:p>
            <a:pPr>
              <a:buNone/>
              <a:tabLst>
                <a:tab pos="1602423" algn="ctr"/>
                <a:tab pos="3253740" algn="ctr"/>
                <a:tab pos="5142865" algn="ctr"/>
              </a:tabLst>
            </a:pPr>
            <a:r>
              <a:rPr lang="en-US" smtClean="0"/>
              <a:t>		 </a:t>
            </a:r>
            <a:r>
              <a:rPr lang="en-US" i="1" smtClean="0"/>
              <a:t>P</a:t>
            </a:r>
            <a:r>
              <a:rPr lang="en-US" i="1" baseline="-25000" smtClean="0"/>
              <a:t>3</a:t>
            </a:r>
            <a:r>
              <a:rPr lang="en-US" smtClean="0"/>
              <a:t>	</a:t>
            </a:r>
            <a:r>
              <a:rPr lang="en-US" smtClean="0">
                <a:solidFill>
                  <a:srgbClr val="000000"/>
                </a:solidFill>
              </a:rPr>
              <a:t>2</a:t>
            </a:r>
            <a:r>
              <a:rPr lang="en-US" smtClean="0"/>
              <a:t>	4</a:t>
            </a:r>
          </a:p>
          <a:p>
            <a:pPr>
              <a:buNone/>
              <a:tabLst>
                <a:tab pos="1602423" algn="ctr"/>
                <a:tab pos="3253740" algn="ctr"/>
                <a:tab pos="5142865" algn="ctr"/>
              </a:tabLst>
            </a:pPr>
            <a:r>
              <a:rPr lang="en-US" smtClean="0"/>
              <a:t>		 </a:t>
            </a:r>
            <a:r>
              <a:rPr lang="en-US" i="1" smtClean="0"/>
              <a:t>P</a:t>
            </a:r>
            <a:r>
              <a:rPr lang="en-US" i="1" baseline="-25000" smtClean="0"/>
              <a:t>4</a:t>
            </a:r>
            <a:r>
              <a:rPr lang="en-US" smtClean="0"/>
              <a:t>	</a:t>
            </a:r>
            <a:r>
              <a:rPr lang="en-US" smtClean="0">
                <a:solidFill>
                  <a:srgbClr val="000000"/>
                </a:solidFill>
              </a:rPr>
              <a:t>1</a:t>
            </a:r>
            <a:r>
              <a:rPr lang="en-US" smtClean="0"/>
              <a:t>	5</a:t>
            </a:r>
          </a:p>
          <a:p>
            <a:pPr>
              <a:buNone/>
              <a:tabLst>
                <a:tab pos="1602423" algn="ctr"/>
                <a:tab pos="3253740" algn="ctr"/>
                <a:tab pos="5142865" algn="ctr"/>
              </a:tabLst>
            </a:pPr>
            <a:r>
              <a:rPr lang="en-US" smtClean="0"/>
              <a:t>		</a:t>
            </a:r>
            <a:r>
              <a:rPr lang="en-US" i="1" smtClean="0"/>
              <a:t>P</a:t>
            </a:r>
            <a:r>
              <a:rPr lang="en-US" i="1" baseline="-25000" smtClean="0"/>
              <a:t>5	</a:t>
            </a:r>
            <a:r>
              <a:rPr lang="en-US" smtClean="0"/>
              <a:t>5	2</a:t>
            </a:r>
            <a:endParaRPr lang="en-US" baseline="-25000" smtClean="0"/>
          </a:p>
          <a:p>
            <a:pPr>
              <a:tabLst>
                <a:tab pos="1602423" algn="ctr"/>
                <a:tab pos="3253740" algn="ctr"/>
                <a:tab pos="5142865" algn="ctr"/>
              </a:tabLst>
            </a:pPr>
            <a:r>
              <a:rPr lang="en-US" smtClean="0"/>
              <a:t>Priority scheduling Gantt Chart</a:t>
            </a:r>
          </a:p>
          <a:p>
            <a:pPr>
              <a:tabLst>
                <a:tab pos="1602423" algn="ctr"/>
                <a:tab pos="3253740" algn="ctr"/>
                <a:tab pos="5142865" algn="ctr"/>
              </a:tabLst>
            </a:pPr>
            <a:endParaRPr lang="en-US" smtClean="0"/>
          </a:p>
          <a:p>
            <a:pPr>
              <a:tabLst>
                <a:tab pos="1602423" algn="ctr"/>
                <a:tab pos="3253740" algn="ctr"/>
                <a:tab pos="5142865" algn="ctr"/>
              </a:tabLst>
            </a:pPr>
            <a:endParaRPr lang="en-US" smtClean="0"/>
          </a:p>
          <a:p>
            <a:pPr>
              <a:tabLst>
                <a:tab pos="1602423" algn="ctr"/>
                <a:tab pos="3253740" algn="ctr"/>
                <a:tab pos="5142865" algn="ctr"/>
              </a:tabLst>
            </a:pPr>
            <a:endParaRPr lang="en-US" smtClean="0"/>
          </a:p>
          <a:p>
            <a:pPr>
              <a:tabLst>
                <a:tab pos="1602423" algn="ctr"/>
                <a:tab pos="3253740" algn="ctr"/>
                <a:tab pos="5142865" algn="ctr"/>
              </a:tabLst>
            </a:pPr>
            <a:endParaRPr lang="en-US" smtClean="0"/>
          </a:p>
          <a:p>
            <a:pPr>
              <a:tabLst>
                <a:tab pos="1602423" algn="ctr"/>
                <a:tab pos="3253740" algn="ctr"/>
                <a:tab pos="5142865" algn="ctr"/>
              </a:tabLst>
            </a:pPr>
            <a:endParaRPr lang="en-US" smtClean="0"/>
          </a:p>
          <a:p>
            <a:pPr>
              <a:tabLst>
                <a:tab pos="1602423" algn="ctr"/>
                <a:tab pos="3253740" algn="ctr"/>
                <a:tab pos="5142865" algn="ctr"/>
              </a:tabLst>
            </a:pPr>
            <a:r>
              <a:rPr lang="en-US" smtClean="0"/>
              <a:t>Average waiting time = 8.2 msec</a:t>
            </a:r>
            <a:endParaRPr lang="en-US" i="1" baseline="-25000" smtClean="0"/>
          </a:p>
        </p:txBody>
      </p:sp>
      <p:grpSp>
        <p:nvGrpSpPr>
          <p:cNvPr id="54276" name="Group 74"/>
          <p:cNvGrpSpPr>
            <a:grpSpLocks/>
          </p:cNvGrpSpPr>
          <p:nvPr/>
        </p:nvGrpSpPr>
        <p:grpSpPr bwMode="auto">
          <a:xfrm>
            <a:off x="1258889" y="4248149"/>
            <a:ext cx="5165726" cy="1085851"/>
            <a:chOff x="868" y="2366"/>
            <a:chExt cx="3254" cy="684"/>
          </a:xfrm>
        </p:grpSpPr>
        <p:sp>
          <p:nvSpPr>
            <p:cNvPr id="54277" name="Rectangle 37"/>
            <p:cNvSpPr>
              <a:spLocks noChangeArrowheads="1"/>
            </p:cNvSpPr>
            <p:nvPr/>
          </p:nvSpPr>
          <p:spPr bwMode="auto">
            <a:xfrm flipH="1">
              <a:off x="960" y="2373"/>
              <a:ext cx="3024" cy="38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278" name="Text Box 38"/>
            <p:cNvSpPr txBox="1">
              <a:spLocks noChangeArrowheads="1"/>
            </p:cNvSpPr>
            <p:nvPr/>
          </p:nvSpPr>
          <p:spPr bwMode="auto">
            <a:xfrm flipH="1">
              <a:off x="1008" y="2412"/>
              <a:ext cx="267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>
                  <a:latin typeface="Helvetica" charset="0"/>
                </a:rPr>
                <a:t>P</a:t>
              </a:r>
              <a:r>
                <a:rPr lang="en-US" baseline="-25000">
                  <a:latin typeface="Helvetica" charset="0"/>
                </a:rPr>
                <a:t>2</a:t>
              </a:r>
              <a:endParaRPr lang="en-US">
                <a:latin typeface="Helvetica" charset="0"/>
              </a:endParaRPr>
            </a:p>
          </p:txBody>
        </p:sp>
        <p:sp>
          <p:nvSpPr>
            <p:cNvPr id="54279" name="Text Box 39"/>
            <p:cNvSpPr txBox="1">
              <a:spLocks noChangeArrowheads="1"/>
            </p:cNvSpPr>
            <p:nvPr/>
          </p:nvSpPr>
          <p:spPr bwMode="auto">
            <a:xfrm flipH="1">
              <a:off x="3191" y="2410"/>
              <a:ext cx="267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>
                  <a:latin typeface="Helvetica" charset="0"/>
                </a:rPr>
                <a:t>P</a:t>
              </a:r>
              <a:r>
                <a:rPr lang="en-US" baseline="-25000">
                  <a:latin typeface="Helvetica" charset="0"/>
                </a:rPr>
                <a:t>3</a:t>
              </a:r>
              <a:endParaRPr lang="en-US">
                <a:latin typeface="Helvetica" charset="0"/>
              </a:endParaRPr>
            </a:p>
          </p:txBody>
        </p:sp>
        <p:sp>
          <p:nvSpPr>
            <p:cNvPr id="54280" name="Text Box 40"/>
            <p:cNvSpPr txBox="1">
              <a:spLocks noChangeArrowheads="1"/>
            </p:cNvSpPr>
            <p:nvPr/>
          </p:nvSpPr>
          <p:spPr bwMode="auto">
            <a:xfrm flipH="1">
              <a:off x="1454" y="2410"/>
              <a:ext cx="267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>
                  <a:latin typeface="Helvetica" charset="0"/>
                </a:rPr>
                <a:t>P</a:t>
              </a:r>
              <a:r>
                <a:rPr lang="en-US" baseline="-25000">
                  <a:latin typeface="Helvetica" charset="0"/>
                </a:rPr>
                <a:t>5</a:t>
              </a:r>
              <a:endParaRPr lang="en-US">
                <a:latin typeface="Helvetica" charset="0"/>
              </a:endParaRPr>
            </a:p>
          </p:txBody>
        </p:sp>
        <p:sp>
          <p:nvSpPr>
            <p:cNvPr id="54281" name="Line 43"/>
            <p:cNvSpPr>
              <a:spLocks noChangeShapeType="1"/>
            </p:cNvSpPr>
            <p:nvPr/>
          </p:nvSpPr>
          <p:spPr bwMode="auto">
            <a:xfrm flipH="1">
              <a:off x="3174" y="2378"/>
              <a:ext cx="0" cy="3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282" name="Text Box 48"/>
            <p:cNvSpPr txBox="1">
              <a:spLocks noChangeArrowheads="1"/>
            </p:cNvSpPr>
            <p:nvPr/>
          </p:nvSpPr>
          <p:spPr bwMode="auto">
            <a:xfrm flipH="1">
              <a:off x="1211" y="2816"/>
              <a:ext cx="197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>
                  <a:latin typeface="Helvetica" charset="0"/>
                </a:rPr>
                <a:t>1</a:t>
              </a:r>
            </a:p>
          </p:txBody>
        </p:sp>
        <p:sp>
          <p:nvSpPr>
            <p:cNvPr id="54283" name="Text Box 49"/>
            <p:cNvSpPr txBox="1">
              <a:spLocks noChangeArrowheads="1"/>
            </p:cNvSpPr>
            <p:nvPr/>
          </p:nvSpPr>
          <p:spPr bwMode="auto">
            <a:xfrm flipH="1">
              <a:off x="3534" y="2817"/>
              <a:ext cx="278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>
                  <a:latin typeface="Helvetica" charset="0"/>
                </a:rPr>
                <a:t>18</a:t>
              </a:r>
            </a:p>
          </p:txBody>
        </p:sp>
        <p:sp>
          <p:nvSpPr>
            <p:cNvPr id="54284" name="Text Box 50"/>
            <p:cNvSpPr txBox="1">
              <a:spLocks noChangeArrowheads="1"/>
            </p:cNvSpPr>
            <p:nvPr/>
          </p:nvSpPr>
          <p:spPr bwMode="auto">
            <a:xfrm flipH="1">
              <a:off x="868" y="2814"/>
              <a:ext cx="197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>
                  <a:latin typeface="Helvetica" charset="0"/>
                </a:rPr>
                <a:t>0</a:t>
              </a:r>
            </a:p>
          </p:txBody>
        </p:sp>
        <p:sp>
          <p:nvSpPr>
            <p:cNvPr id="54285" name="Line 52"/>
            <p:cNvSpPr>
              <a:spLocks noChangeShapeType="1"/>
            </p:cNvSpPr>
            <p:nvPr/>
          </p:nvSpPr>
          <p:spPr bwMode="auto">
            <a:xfrm flipH="1">
              <a:off x="3683" y="2373"/>
              <a:ext cx="0" cy="3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286" name="Text Box 64"/>
            <p:cNvSpPr txBox="1">
              <a:spLocks noChangeArrowheads="1"/>
            </p:cNvSpPr>
            <p:nvPr/>
          </p:nvSpPr>
          <p:spPr bwMode="auto">
            <a:xfrm flipH="1">
              <a:off x="3043" y="2816"/>
              <a:ext cx="278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>
                  <a:latin typeface="Helvetica" charset="0"/>
                </a:rPr>
                <a:t>16</a:t>
              </a:r>
            </a:p>
          </p:txBody>
        </p:sp>
        <p:sp>
          <p:nvSpPr>
            <p:cNvPr id="54287" name="Line 69"/>
            <p:cNvSpPr>
              <a:spLocks noChangeShapeType="1"/>
            </p:cNvSpPr>
            <p:nvPr/>
          </p:nvSpPr>
          <p:spPr bwMode="auto">
            <a:xfrm flipH="1">
              <a:off x="1313" y="2374"/>
              <a:ext cx="5" cy="3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288" name="Text Box 70"/>
            <p:cNvSpPr txBox="1">
              <a:spLocks noChangeArrowheads="1"/>
            </p:cNvSpPr>
            <p:nvPr/>
          </p:nvSpPr>
          <p:spPr bwMode="auto">
            <a:xfrm flipH="1">
              <a:off x="3678" y="2410"/>
              <a:ext cx="267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>
                  <a:latin typeface="Helvetica" charset="0"/>
                </a:rPr>
                <a:t>P</a:t>
              </a:r>
              <a:r>
                <a:rPr lang="en-US" baseline="-25000">
                  <a:latin typeface="Helvetica" charset="0"/>
                </a:rPr>
                <a:t>4</a:t>
              </a:r>
              <a:endParaRPr lang="en-US">
                <a:latin typeface="Helvetica" charset="0"/>
              </a:endParaRPr>
            </a:p>
          </p:txBody>
        </p:sp>
        <p:sp>
          <p:nvSpPr>
            <p:cNvPr id="54289" name="Text Box 73"/>
            <p:cNvSpPr txBox="1">
              <a:spLocks noChangeArrowheads="1"/>
            </p:cNvSpPr>
            <p:nvPr/>
          </p:nvSpPr>
          <p:spPr bwMode="auto">
            <a:xfrm flipH="1">
              <a:off x="3844" y="2817"/>
              <a:ext cx="278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>
                  <a:latin typeface="Helvetica" charset="0"/>
                </a:rPr>
                <a:t>19</a:t>
              </a:r>
            </a:p>
          </p:txBody>
        </p:sp>
        <p:sp>
          <p:nvSpPr>
            <p:cNvPr id="54290" name="Line 43"/>
            <p:cNvSpPr>
              <a:spLocks noChangeShapeType="1"/>
            </p:cNvSpPr>
            <p:nvPr/>
          </p:nvSpPr>
          <p:spPr bwMode="auto">
            <a:xfrm flipH="1">
              <a:off x="1925" y="2366"/>
              <a:ext cx="0" cy="3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291" name="Text Box 64"/>
            <p:cNvSpPr txBox="1">
              <a:spLocks noChangeArrowheads="1"/>
            </p:cNvSpPr>
            <p:nvPr/>
          </p:nvSpPr>
          <p:spPr bwMode="auto">
            <a:xfrm flipH="1">
              <a:off x="1828" y="2814"/>
              <a:ext cx="197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>
                  <a:latin typeface="Helvetica" charset="0"/>
                </a:rPr>
                <a:t>6</a:t>
              </a:r>
            </a:p>
          </p:txBody>
        </p:sp>
        <p:sp>
          <p:nvSpPr>
            <p:cNvPr id="54292" name="Text Box 39"/>
            <p:cNvSpPr txBox="1">
              <a:spLocks noChangeArrowheads="1"/>
            </p:cNvSpPr>
            <p:nvPr/>
          </p:nvSpPr>
          <p:spPr bwMode="auto">
            <a:xfrm flipH="1">
              <a:off x="2525" y="2409"/>
              <a:ext cx="267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>
                  <a:latin typeface="Helvetica" charset="0"/>
                </a:rPr>
                <a:t>P</a:t>
              </a:r>
              <a:r>
                <a:rPr lang="en-US" baseline="-25000">
                  <a:latin typeface="Helvetica" charset="0"/>
                </a:rPr>
                <a:t>1</a:t>
              </a:r>
              <a:endParaRPr lang="en-US">
                <a:latin typeface="Helvetica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73487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Round Robin (RR)</a:t>
            </a:r>
          </a:p>
        </p:txBody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396604"/>
            <a:ext cx="8058150" cy="5080396"/>
          </a:xfrm>
        </p:spPr>
        <p:txBody>
          <a:bodyPr>
            <a:normAutofit fontScale="92500" lnSpcReduction="20000"/>
          </a:bodyPr>
          <a:lstStyle/>
          <a:p>
            <a:r>
              <a:rPr lang="en-US" sz="2400" dirty="0" smtClean="0"/>
              <a:t>Designed for time sharing system</a:t>
            </a:r>
          </a:p>
          <a:p>
            <a:r>
              <a:rPr lang="en-US" sz="2400" dirty="0" smtClean="0"/>
              <a:t>Each process gets a small unit of CPU time (</a:t>
            </a:r>
            <a:r>
              <a:rPr lang="en-US" sz="2400" b="1" dirty="0" smtClean="0"/>
              <a:t>time quantum </a:t>
            </a:r>
            <a:r>
              <a:rPr lang="en-US" sz="2400" dirty="0" smtClean="0"/>
              <a:t>q), usually 10-100 milliseconds.  </a:t>
            </a:r>
          </a:p>
          <a:p>
            <a:r>
              <a:rPr lang="en-US" sz="2400" dirty="0" smtClean="0"/>
              <a:t>After this time has elapsed, the process is preempted and added to the end of the ready queue.</a:t>
            </a:r>
          </a:p>
          <a:p>
            <a:r>
              <a:rPr lang="en-US" sz="2400" dirty="0" smtClean="0"/>
              <a:t>Implementation</a:t>
            </a:r>
          </a:p>
          <a:p>
            <a:pPr lvl="1"/>
            <a:r>
              <a:rPr lang="en-US" sz="2000" dirty="0" smtClean="0"/>
              <a:t>Ready queue as FIFO queue </a:t>
            </a:r>
          </a:p>
          <a:p>
            <a:pPr lvl="1"/>
            <a:r>
              <a:rPr lang="en-US" sz="2000" dirty="0" smtClean="0"/>
              <a:t>CPU scheduler picks the first process from the ready queue </a:t>
            </a:r>
          </a:p>
          <a:p>
            <a:pPr lvl="1"/>
            <a:r>
              <a:rPr lang="en-US" sz="2000" dirty="0" smtClean="0"/>
              <a:t>Sets the timer for 1 time quantum</a:t>
            </a:r>
          </a:p>
          <a:p>
            <a:pPr lvl="1"/>
            <a:r>
              <a:rPr lang="en-US" sz="2000" dirty="0" smtClean="0"/>
              <a:t>Invokes  despatcher </a:t>
            </a:r>
          </a:p>
          <a:p>
            <a:r>
              <a:rPr lang="en-US" sz="2400" dirty="0" smtClean="0"/>
              <a:t>If CPU burst time &lt; quantum </a:t>
            </a:r>
          </a:p>
          <a:p>
            <a:pPr lvl="1"/>
            <a:r>
              <a:rPr lang="en-US" sz="2000" dirty="0" smtClean="0"/>
              <a:t>Process releases CPU</a:t>
            </a:r>
          </a:p>
          <a:p>
            <a:r>
              <a:rPr lang="en-US" sz="2400" dirty="0" smtClean="0"/>
              <a:t>Else Interrupt </a:t>
            </a:r>
          </a:p>
          <a:p>
            <a:pPr lvl="1"/>
            <a:r>
              <a:rPr lang="en-US" sz="2000" dirty="0" smtClean="0"/>
              <a:t>Context switch</a:t>
            </a:r>
          </a:p>
          <a:p>
            <a:pPr lvl="1"/>
            <a:r>
              <a:rPr lang="en-US" sz="2000" dirty="0" smtClean="0"/>
              <a:t>Add the process at the tail of the ready queue</a:t>
            </a:r>
          </a:p>
          <a:p>
            <a:pPr lvl="1"/>
            <a:r>
              <a:rPr lang="en-US" sz="2000" dirty="0" smtClean="0"/>
              <a:t>Select the front process of the ready queue and allocate CPU</a:t>
            </a:r>
          </a:p>
        </p:txBody>
      </p:sp>
    </p:spTree>
    <p:extLst>
      <p:ext uri="{BB962C8B-B14F-4D97-AF65-F5344CB8AC3E}">
        <p14:creationId xmlns:p14="http://schemas.microsoft.com/office/powerpoint/2010/main" val="4040943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1" y="375046"/>
            <a:ext cx="8435976" cy="844154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 smtClean="0"/>
              <a:t>Example of RR with Time Quantum = 4</a:t>
            </a:r>
          </a:p>
        </p:txBody>
      </p:sp>
      <p:sp>
        <p:nvSpPr>
          <p:cNvPr id="583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1" y="1510904"/>
            <a:ext cx="8305800" cy="5118496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90000"/>
              </a:lnSpc>
              <a:buNone/>
              <a:tabLst>
                <a:tab pos="2221389" algn="ctr"/>
                <a:tab pos="3996055" algn="ctr"/>
              </a:tabLst>
            </a:pPr>
            <a:r>
              <a:rPr lang="en-US" dirty="0" smtClean="0"/>
              <a:t>		</a:t>
            </a:r>
            <a:r>
              <a:rPr lang="en-US" u="sng" dirty="0" smtClean="0"/>
              <a:t>Process</a:t>
            </a:r>
            <a:r>
              <a:rPr lang="en-US" dirty="0" smtClean="0"/>
              <a:t>	</a:t>
            </a:r>
            <a:r>
              <a:rPr lang="en-US" u="sng" dirty="0" smtClean="0"/>
              <a:t>Burst Time</a:t>
            </a:r>
          </a:p>
          <a:p>
            <a:pPr>
              <a:lnSpc>
                <a:spcPct val="90000"/>
              </a:lnSpc>
              <a:buNone/>
              <a:tabLst>
                <a:tab pos="2221389" algn="ctr"/>
                <a:tab pos="3996055" algn="ctr"/>
              </a:tabLst>
            </a:pPr>
            <a:r>
              <a:rPr lang="en-US" i="1" dirty="0" smtClean="0"/>
              <a:t>		P</a:t>
            </a:r>
            <a:r>
              <a:rPr lang="en-US" i="1" baseline="-25000" dirty="0" smtClean="0"/>
              <a:t>1	</a:t>
            </a:r>
            <a:r>
              <a:rPr lang="en-US" dirty="0" smtClean="0"/>
              <a:t>24</a:t>
            </a:r>
          </a:p>
          <a:p>
            <a:pPr>
              <a:lnSpc>
                <a:spcPct val="90000"/>
              </a:lnSpc>
              <a:buNone/>
              <a:tabLst>
                <a:tab pos="2221389" algn="ctr"/>
                <a:tab pos="3996055" algn="ctr"/>
              </a:tabLst>
            </a:pPr>
            <a:r>
              <a:rPr lang="en-US" dirty="0" smtClean="0"/>
              <a:t>		 </a:t>
            </a:r>
            <a:r>
              <a:rPr lang="en-US" i="1" dirty="0" smtClean="0"/>
              <a:t>P</a:t>
            </a:r>
            <a:r>
              <a:rPr lang="en-US" i="1" baseline="-25000" dirty="0" smtClean="0"/>
              <a:t>2	 </a:t>
            </a:r>
            <a:r>
              <a:rPr lang="en-US" dirty="0" smtClean="0"/>
              <a:t>3</a:t>
            </a:r>
          </a:p>
          <a:p>
            <a:pPr>
              <a:lnSpc>
                <a:spcPct val="90000"/>
              </a:lnSpc>
              <a:buNone/>
              <a:tabLst>
                <a:tab pos="2221389" algn="ctr"/>
                <a:tab pos="3996055" algn="ctr"/>
              </a:tabLst>
            </a:pPr>
            <a:r>
              <a:rPr lang="en-US" dirty="0" smtClean="0"/>
              <a:t>		 </a:t>
            </a:r>
            <a:r>
              <a:rPr lang="en-US" i="1" dirty="0" smtClean="0"/>
              <a:t>P</a:t>
            </a:r>
            <a:r>
              <a:rPr lang="en-US" i="1" baseline="-25000" dirty="0" smtClean="0"/>
              <a:t>3	</a:t>
            </a:r>
            <a:r>
              <a:rPr lang="en-US" dirty="0" smtClean="0"/>
              <a:t>3</a:t>
            </a:r>
          </a:p>
          <a:p>
            <a:pPr>
              <a:lnSpc>
                <a:spcPct val="90000"/>
              </a:lnSpc>
              <a:buNone/>
              <a:tabLst>
                <a:tab pos="2221389" algn="ctr"/>
                <a:tab pos="3996055" algn="ctr"/>
              </a:tabLst>
            </a:pPr>
            <a:r>
              <a:rPr lang="en-US" dirty="0" smtClean="0"/>
              <a:t>		</a:t>
            </a:r>
          </a:p>
          <a:p>
            <a:pPr>
              <a:lnSpc>
                <a:spcPct val="90000"/>
              </a:lnSpc>
              <a:tabLst>
                <a:tab pos="2221389" algn="ctr"/>
                <a:tab pos="3996055" algn="ctr"/>
              </a:tabLst>
            </a:pPr>
            <a:r>
              <a:rPr lang="en-US" dirty="0" smtClean="0"/>
              <a:t>The Gantt chart is: 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>
              <a:lnSpc>
                <a:spcPct val="90000"/>
              </a:lnSpc>
              <a:tabLst>
                <a:tab pos="2221389" algn="ctr"/>
                <a:tab pos="3996055" algn="ctr"/>
              </a:tabLst>
            </a:pPr>
            <a:r>
              <a:rPr lang="en-US" dirty="0" err="1" smtClean="0"/>
              <a:t>Avg</a:t>
            </a:r>
            <a:r>
              <a:rPr lang="en-US" dirty="0" smtClean="0"/>
              <a:t> waiting time = ((10-4)+4+7)/3=5.66</a:t>
            </a:r>
          </a:p>
          <a:p>
            <a:pPr>
              <a:lnSpc>
                <a:spcPct val="90000"/>
              </a:lnSpc>
              <a:tabLst>
                <a:tab pos="2221389" algn="ctr"/>
                <a:tab pos="3996055" algn="ctr"/>
              </a:tabLst>
            </a:pPr>
            <a:endParaRPr lang="en-US" dirty="0" smtClean="0"/>
          </a:p>
        </p:txBody>
      </p:sp>
      <p:grpSp>
        <p:nvGrpSpPr>
          <p:cNvPr id="58372" name="Group 27"/>
          <p:cNvGrpSpPr>
            <a:grpSpLocks/>
          </p:cNvGrpSpPr>
          <p:nvPr/>
        </p:nvGrpSpPr>
        <p:grpSpPr bwMode="auto">
          <a:xfrm>
            <a:off x="1271296" y="4272981"/>
            <a:ext cx="4812256" cy="989430"/>
            <a:chOff x="1055" y="2640"/>
            <a:chExt cx="3031" cy="623"/>
          </a:xfrm>
        </p:grpSpPr>
        <p:grpSp>
          <p:nvGrpSpPr>
            <p:cNvPr id="58373" name="Group 14"/>
            <p:cNvGrpSpPr>
              <a:grpSpLocks/>
            </p:cNvGrpSpPr>
            <p:nvPr/>
          </p:nvGrpSpPr>
          <p:grpSpPr bwMode="auto">
            <a:xfrm>
              <a:off x="1152" y="2640"/>
              <a:ext cx="2842" cy="384"/>
              <a:chOff x="1152" y="2736"/>
              <a:chExt cx="2304" cy="288"/>
            </a:xfrm>
          </p:grpSpPr>
          <p:sp>
            <p:nvSpPr>
              <p:cNvPr id="58383" name="Rectangle 4"/>
              <p:cNvSpPr>
                <a:spLocks noChangeArrowheads="1"/>
              </p:cNvSpPr>
              <p:nvPr/>
            </p:nvSpPr>
            <p:spPr bwMode="auto">
              <a:xfrm>
                <a:off x="1152" y="2736"/>
                <a:ext cx="288" cy="288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>
                    <a:latin typeface="Helvetica" charset="0"/>
                  </a:rPr>
                  <a:t>P</a:t>
                </a:r>
                <a:r>
                  <a:rPr lang="en-US" baseline="-25000">
                    <a:latin typeface="Helvetica" charset="0"/>
                  </a:rPr>
                  <a:t>1</a:t>
                </a:r>
                <a:endParaRPr lang="en-US">
                  <a:latin typeface="Helvetica" charset="0"/>
                </a:endParaRPr>
              </a:p>
            </p:txBody>
          </p:sp>
          <p:sp>
            <p:nvSpPr>
              <p:cNvPr id="58384" name="Rectangle 5"/>
              <p:cNvSpPr>
                <a:spLocks noChangeArrowheads="1"/>
              </p:cNvSpPr>
              <p:nvPr/>
            </p:nvSpPr>
            <p:spPr bwMode="auto">
              <a:xfrm>
                <a:off x="1440" y="2736"/>
                <a:ext cx="288" cy="288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dirty="0">
                    <a:latin typeface="Helvetica" charset="0"/>
                  </a:rPr>
                  <a:t>P</a:t>
                </a:r>
                <a:r>
                  <a:rPr lang="en-US" baseline="-25000" dirty="0">
                    <a:latin typeface="Helvetica" charset="0"/>
                  </a:rPr>
                  <a:t>2</a:t>
                </a:r>
              </a:p>
            </p:txBody>
          </p:sp>
          <p:sp>
            <p:nvSpPr>
              <p:cNvPr id="58385" name="Rectangle 6"/>
              <p:cNvSpPr>
                <a:spLocks noChangeArrowheads="1"/>
              </p:cNvSpPr>
              <p:nvPr/>
            </p:nvSpPr>
            <p:spPr bwMode="auto">
              <a:xfrm>
                <a:off x="1728" y="2736"/>
                <a:ext cx="288" cy="288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>
                    <a:latin typeface="Helvetica" charset="0"/>
                  </a:rPr>
                  <a:t>P</a:t>
                </a:r>
                <a:r>
                  <a:rPr lang="en-US" baseline="-25000">
                    <a:latin typeface="Helvetica" charset="0"/>
                  </a:rPr>
                  <a:t>3</a:t>
                </a:r>
              </a:p>
            </p:txBody>
          </p:sp>
          <p:sp>
            <p:nvSpPr>
              <p:cNvPr id="58386" name="Rectangle 7"/>
              <p:cNvSpPr>
                <a:spLocks noChangeArrowheads="1"/>
              </p:cNvSpPr>
              <p:nvPr/>
            </p:nvSpPr>
            <p:spPr bwMode="auto">
              <a:xfrm>
                <a:off x="2016" y="2736"/>
                <a:ext cx="288" cy="288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>
                    <a:latin typeface="Helvetica" charset="0"/>
                  </a:rPr>
                  <a:t>P</a:t>
                </a:r>
                <a:r>
                  <a:rPr lang="en-US" baseline="-25000">
                    <a:latin typeface="Helvetica" charset="0"/>
                  </a:rPr>
                  <a:t>1</a:t>
                </a:r>
              </a:p>
            </p:txBody>
          </p:sp>
          <p:sp>
            <p:nvSpPr>
              <p:cNvPr id="58387" name="Rectangle 8"/>
              <p:cNvSpPr>
                <a:spLocks noChangeArrowheads="1"/>
              </p:cNvSpPr>
              <p:nvPr/>
            </p:nvSpPr>
            <p:spPr bwMode="auto">
              <a:xfrm>
                <a:off x="2304" y="2736"/>
                <a:ext cx="288" cy="288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>
                    <a:latin typeface="Helvetica" charset="0"/>
                  </a:rPr>
                  <a:t>P</a:t>
                </a:r>
                <a:r>
                  <a:rPr lang="en-US" baseline="-25000">
                    <a:latin typeface="Helvetica" charset="0"/>
                  </a:rPr>
                  <a:t>1</a:t>
                </a:r>
              </a:p>
            </p:txBody>
          </p:sp>
          <p:sp>
            <p:nvSpPr>
              <p:cNvPr id="58388" name="Rectangle 9"/>
              <p:cNvSpPr>
                <a:spLocks noChangeArrowheads="1"/>
              </p:cNvSpPr>
              <p:nvPr/>
            </p:nvSpPr>
            <p:spPr bwMode="auto">
              <a:xfrm>
                <a:off x="2592" y="2736"/>
                <a:ext cx="288" cy="288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>
                    <a:latin typeface="Helvetica" charset="0"/>
                  </a:rPr>
                  <a:t>P</a:t>
                </a:r>
                <a:r>
                  <a:rPr lang="en-US" baseline="-25000">
                    <a:latin typeface="Helvetica" charset="0"/>
                  </a:rPr>
                  <a:t>1</a:t>
                </a:r>
              </a:p>
            </p:txBody>
          </p:sp>
          <p:sp>
            <p:nvSpPr>
              <p:cNvPr id="58389" name="Rectangle 10"/>
              <p:cNvSpPr>
                <a:spLocks noChangeArrowheads="1"/>
              </p:cNvSpPr>
              <p:nvPr/>
            </p:nvSpPr>
            <p:spPr bwMode="auto">
              <a:xfrm>
                <a:off x="2880" y="2736"/>
                <a:ext cx="288" cy="288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>
                    <a:latin typeface="Helvetica" charset="0"/>
                  </a:rPr>
                  <a:t>P</a:t>
                </a:r>
                <a:r>
                  <a:rPr lang="en-US" baseline="-25000">
                    <a:latin typeface="Helvetica" charset="0"/>
                  </a:rPr>
                  <a:t>1</a:t>
                </a:r>
              </a:p>
            </p:txBody>
          </p:sp>
          <p:sp>
            <p:nvSpPr>
              <p:cNvPr id="58390" name="Rectangle 11"/>
              <p:cNvSpPr>
                <a:spLocks noChangeArrowheads="1"/>
              </p:cNvSpPr>
              <p:nvPr/>
            </p:nvSpPr>
            <p:spPr bwMode="auto">
              <a:xfrm>
                <a:off x="3168" y="2736"/>
                <a:ext cx="288" cy="288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>
                    <a:latin typeface="Helvetica" charset="0"/>
                  </a:rPr>
                  <a:t>P</a:t>
                </a:r>
                <a:r>
                  <a:rPr lang="en-US" baseline="-25000">
                    <a:latin typeface="Helvetica" charset="0"/>
                  </a:rPr>
                  <a:t>1</a:t>
                </a:r>
              </a:p>
            </p:txBody>
          </p:sp>
        </p:grpSp>
        <p:sp>
          <p:nvSpPr>
            <p:cNvPr id="58374" name="Text Box 15"/>
            <p:cNvSpPr txBox="1">
              <a:spLocks noChangeArrowheads="1"/>
            </p:cNvSpPr>
            <p:nvPr/>
          </p:nvSpPr>
          <p:spPr bwMode="auto">
            <a:xfrm>
              <a:off x="1055" y="3023"/>
              <a:ext cx="197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>
                  <a:latin typeface="Helvetica" charset="0"/>
                </a:rPr>
                <a:t>0</a:t>
              </a:r>
            </a:p>
          </p:txBody>
        </p:sp>
        <p:sp>
          <p:nvSpPr>
            <p:cNvPr id="58375" name="Text Box 16"/>
            <p:cNvSpPr txBox="1">
              <a:spLocks noChangeArrowheads="1"/>
            </p:cNvSpPr>
            <p:nvPr/>
          </p:nvSpPr>
          <p:spPr bwMode="auto">
            <a:xfrm>
              <a:off x="1386" y="3030"/>
              <a:ext cx="197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>
                  <a:latin typeface="Helvetica" charset="0"/>
                </a:rPr>
                <a:t>4</a:t>
              </a:r>
            </a:p>
          </p:txBody>
        </p:sp>
        <p:sp>
          <p:nvSpPr>
            <p:cNvPr id="58376" name="Text Box 17"/>
            <p:cNvSpPr txBox="1">
              <a:spLocks noChangeArrowheads="1"/>
            </p:cNvSpPr>
            <p:nvPr/>
          </p:nvSpPr>
          <p:spPr bwMode="auto">
            <a:xfrm>
              <a:off x="1770" y="3030"/>
              <a:ext cx="197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>
                  <a:latin typeface="Helvetica" charset="0"/>
                </a:rPr>
                <a:t>7</a:t>
              </a:r>
            </a:p>
          </p:txBody>
        </p:sp>
        <p:sp>
          <p:nvSpPr>
            <p:cNvPr id="58377" name="Text Box 18"/>
            <p:cNvSpPr txBox="1">
              <a:spLocks noChangeArrowheads="1"/>
            </p:cNvSpPr>
            <p:nvPr/>
          </p:nvSpPr>
          <p:spPr bwMode="auto">
            <a:xfrm>
              <a:off x="2068" y="3024"/>
              <a:ext cx="278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>
                  <a:latin typeface="Helvetica" charset="0"/>
                </a:rPr>
                <a:t>10</a:t>
              </a:r>
            </a:p>
          </p:txBody>
        </p:sp>
        <p:sp>
          <p:nvSpPr>
            <p:cNvPr id="58378" name="Text Box 19"/>
            <p:cNvSpPr txBox="1">
              <a:spLocks noChangeArrowheads="1"/>
            </p:cNvSpPr>
            <p:nvPr/>
          </p:nvSpPr>
          <p:spPr bwMode="auto">
            <a:xfrm>
              <a:off x="2456" y="3024"/>
              <a:ext cx="278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>
                  <a:latin typeface="Helvetica" charset="0"/>
                </a:rPr>
                <a:t>14</a:t>
              </a:r>
            </a:p>
          </p:txBody>
        </p:sp>
        <p:sp>
          <p:nvSpPr>
            <p:cNvPr id="58379" name="Text Box 20"/>
            <p:cNvSpPr txBox="1">
              <a:spLocks noChangeArrowheads="1"/>
            </p:cNvSpPr>
            <p:nvPr/>
          </p:nvSpPr>
          <p:spPr bwMode="auto">
            <a:xfrm>
              <a:off x="2792" y="3024"/>
              <a:ext cx="278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>
                  <a:latin typeface="Helvetica" charset="0"/>
                </a:rPr>
                <a:t>18</a:t>
              </a:r>
            </a:p>
          </p:txBody>
        </p:sp>
        <p:sp>
          <p:nvSpPr>
            <p:cNvPr id="58380" name="Text Box 21"/>
            <p:cNvSpPr txBox="1">
              <a:spLocks noChangeArrowheads="1"/>
            </p:cNvSpPr>
            <p:nvPr/>
          </p:nvSpPr>
          <p:spPr bwMode="auto">
            <a:xfrm>
              <a:off x="3088" y="3024"/>
              <a:ext cx="278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>
                  <a:latin typeface="Helvetica" charset="0"/>
                </a:rPr>
                <a:t>22</a:t>
              </a:r>
            </a:p>
          </p:txBody>
        </p:sp>
        <p:sp>
          <p:nvSpPr>
            <p:cNvPr id="58381" name="Text Box 22"/>
            <p:cNvSpPr txBox="1">
              <a:spLocks noChangeArrowheads="1"/>
            </p:cNvSpPr>
            <p:nvPr/>
          </p:nvSpPr>
          <p:spPr bwMode="auto">
            <a:xfrm>
              <a:off x="3472" y="3024"/>
              <a:ext cx="278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>
                  <a:latin typeface="Helvetica" charset="0"/>
                </a:rPr>
                <a:t>26</a:t>
              </a:r>
            </a:p>
          </p:txBody>
        </p:sp>
        <p:sp>
          <p:nvSpPr>
            <p:cNvPr id="58382" name="Text Box 24"/>
            <p:cNvSpPr txBox="1">
              <a:spLocks noChangeArrowheads="1"/>
            </p:cNvSpPr>
            <p:nvPr/>
          </p:nvSpPr>
          <p:spPr bwMode="auto">
            <a:xfrm>
              <a:off x="3808" y="3024"/>
              <a:ext cx="278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>
                  <a:latin typeface="Helvetica" charset="0"/>
                </a:rPr>
                <a:t>30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30515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57188" y="1295400"/>
            <a:ext cx="8328025" cy="5421312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400" dirty="0"/>
              <a:t>Each process has a time quantum </a:t>
            </a:r>
            <a:r>
              <a:rPr lang="en-US" sz="2400" i="1" dirty="0"/>
              <a:t>T</a:t>
            </a:r>
            <a:r>
              <a:rPr lang="en-US" sz="2400" dirty="0"/>
              <a:t> allotted to it</a:t>
            </a:r>
          </a:p>
          <a:p>
            <a:pPr>
              <a:lnSpc>
                <a:spcPct val="90000"/>
              </a:lnSpc>
            </a:pPr>
            <a:r>
              <a:rPr lang="en-US" sz="2400" dirty="0"/>
              <a:t>Dispatcher starts process P</a:t>
            </a:r>
            <a:r>
              <a:rPr lang="en-US" sz="2400" baseline="-25000" dirty="0"/>
              <a:t>0</a:t>
            </a:r>
            <a:r>
              <a:rPr lang="en-US" sz="2400" dirty="0"/>
              <a:t>, loads a external counter (timer) with counts to count down from </a:t>
            </a:r>
            <a:r>
              <a:rPr lang="en-US" sz="2400" i="1" dirty="0"/>
              <a:t>T</a:t>
            </a:r>
            <a:r>
              <a:rPr lang="en-US" sz="2400" dirty="0"/>
              <a:t> to 0</a:t>
            </a:r>
          </a:p>
          <a:p>
            <a:pPr>
              <a:lnSpc>
                <a:spcPct val="90000"/>
              </a:lnSpc>
            </a:pPr>
            <a:r>
              <a:rPr lang="en-US" sz="2400" dirty="0"/>
              <a:t>When the timer expires, the CPU is interrupted</a:t>
            </a:r>
          </a:p>
          <a:p>
            <a:pPr>
              <a:lnSpc>
                <a:spcPct val="90000"/>
              </a:lnSpc>
            </a:pPr>
            <a:r>
              <a:rPr lang="en-US" sz="2400" dirty="0"/>
              <a:t>The </a:t>
            </a:r>
            <a:r>
              <a:rPr lang="en-US" sz="2400" dirty="0" smtClean="0"/>
              <a:t>context switch ISR gets invoked </a:t>
            </a:r>
            <a:endParaRPr lang="en-US" sz="2400" dirty="0"/>
          </a:p>
          <a:p>
            <a:pPr>
              <a:lnSpc>
                <a:spcPct val="90000"/>
              </a:lnSpc>
            </a:pPr>
            <a:r>
              <a:rPr lang="en-US" sz="2400" dirty="0"/>
              <a:t>The </a:t>
            </a:r>
            <a:r>
              <a:rPr lang="en-US" sz="2400" dirty="0" smtClean="0"/>
              <a:t>context switch </a:t>
            </a:r>
            <a:r>
              <a:rPr lang="en-US" sz="2400" dirty="0"/>
              <a:t>saves the context of P</a:t>
            </a:r>
            <a:r>
              <a:rPr lang="en-US" sz="2400" baseline="-25000" dirty="0"/>
              <a:t>0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PCB of P</a:t>
            </a:r>
            <a:r>
              <a:rPr lang="en-US" baseline="-25000" dirty="0"/>
              <a:t>0</a:t>
            </a:r>
            <a:r>
              <a:rPr lang="en-US" sz="2000" dirty="0"/>
              <a:t> tells where to save</a:t>
            </a:r>
          </a:p>
          <a:p>
            <a:pPr>
              <a:lnSpc>
                <a:spcPct val="90000"/>
              </a:lnSpc>
            </a:pPr>
            <a:r>
              <a:rPr lang="en-US" sz="2400" dirty="0"/>
              <a:t>The </a:t>
            </a:r>
            <a:r>
              <a:rPr lang="en-US" sz="2400" dirty="0" smtClean="0"/>
              <a:t>scheduler </a:t>
            </a:r>
            <a:r>
              <a:rPr lang="en-US" sz="2400" dirty="0"/>
              <a:t>selects P</a:t>
            </a:r>
            <a:r>
              <a:rPr lang="en-US" sz="2400" baseline="-25000" dirty="0"/>
              <a:t>1</a:t>
            </a:r>
            <a:r>
              <a:rPr lang="en-US" sz="2400" dirty="0"/>
              <a:t> from ready queue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The PCB of P</a:t>
            </a:r>
            <a:r>
              <a:rPr lang="en-US" baseline="-25000" dirty="0"/>
              <a:t>1</a:t>
            </a:r>
            <a:r>
              <a:rPr lang="en-US" sz="2000" dirty="0"/>
              <a:t> tells where the old state, if any, is saved</a:t>
            </a:r>
          </a:p>
          <a:p>
            <a:pPr>
              <a:lnSpc>
                <a:spcPct val="90000"/>
              </a:lnSpc>
            </a:pPr>
            <a:r>
              <a:rPr lang="en-US" sz="2400" dirty="0"/>
              <a:t>The dispatcher loads the context of P</a:t>
            </a:r>
            <a:r>
              <a:rPr lang="en-US" sz="2400" baseline="-25000" dirty="0"/>
              <a:t>1</a:t>
            </a:r>
          </a:p>
          <a:p>
            <a:pPr>
              <a:lnSpc>
                <a:spcPct val="90000"/>
              </a:lnSpc>
            </a:pPr>
            <a:r>
              <a:rPr lang="en-US" sz="2400" dirty="0"/>
              <a:t>The dispatcher reloads the counter (timer) with </a:t>
            </a:r>
            <a:r>
              <a:rPr lang="en-US" sz="2400" i="1" dirty="0"/>
              <a:t>T</a:t>
            </a:r>
          </a:p>
          <a:p>
            <a:pPr>
              <a:lnSpc>
                <a:spcPct val="90000"/>
              </a:lnSpc>
            </a:pPr>
            <a:r>
              <a:rPr lang="en-US" sz="2400" dirty="0"/>
              <a:t>The ISR returns, restarting P</a:t>
            </a:r>
            <a:r>
              <a:rPr lang="en-US" sz="2400" baseline="-25000" dirty="0"/>
              <a:t>1</a:t>
            </a:r>
            <a:r>
              <a:rPr lang="en-US" sz="2400" dirty="0"/>
              <a:t> (since P</a:t>
            </a:r>
            <a:r>
              <a:rPr lang="en-US" sz="2400" baseline="-25000" dirty="0"/>
              <a:t>1</a:t>
            </a:r>
            <a:r>
              <a:rPr lang="en-US" sz="2400" dirty="0"/>
              <a:t>’s PC is now loaded as part of the new context loaded)</a:t>
            </a:r>
          </a:p>
          <a:p>
            <a:pPr>
              <a:lnSpc>
                <a:spcPct val="90000"/>
              </a:lnSpc>
            </a:pPr>
            <a:r>
              <a:rPr lang="en-US" sz="2400" dirty="0"/>
              <a:t>P</a:t>
            </a:r>
            <a:r>
              <a:rPr lang="en-US" sz="2400" baseline="-25000" dirty="0"/>
              <a:t>1</a:t>
            </a:r>
            <a:r>
              <a:rPr lang="en-US" sz="2400" dirty="0"/>
              <a:t> starts running</a:t>
            </a:r>
          </a:p>
          <a:p>
            <a:pPr>
              <a:lnSpc>
                <a:spcPct val="90000"/>
              </a:lnSpc>
            </a:pPr>
            <a:endParaRPr lang="en-US" sz="2400" dirty="0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pPr eaLnBrk="1" hangingPunct="1"/>
            <a:r>
              <a:rPr lang="en-US" dirty="0" smtClean="0"/>
              <a:t>Round Robin (RR)</a:t>
            </a:r>
          </a:p>
        </p:txBody>
      </p:sp>
    </p:spTree>
    <p:extLst>
      <p:ext uri="{BB962C8B-B14F-4D97-AF65-F5344CB8AC3E}">
        <p14:creationId xmlns:p14="http://schemas.microsoft.com/office/powerpoint/2010/main" val="1562911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3" name="Picture 9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000" y="914400"/>
            <a:ext cx="7550150" cy="300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228600" y="3957935"/>
            <a:ext cx="381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Multitasking/Time sharing</a:t>
            </a:r>
            <a:endParaRPr lang="en-US" sz="2400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739776" y="277416"/>
            <a:ext cx="7947025" cy="5762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Process State diagram</a:t>
            </a: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3429000" y="4444808"/>
            <a:ext cx="5410200" cy="218459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 smtClean="0"/>
              <a:t>As a process executes, it changes </a:t>
            </a:r>
            <a:r>
              <a:rPr lang="en-US" sz="1800" i="1" dirty="0" smtClean="0"/>
              <a:t>state</a:t>
            </a:r>
            <a:endParaRPr lang="en-US" sz="1800" dirty="0" smtClean="0"/>
          </a:p>
          <a:p>
            <a:pPr lvl="1"/>
            <a:r>
              <a:rPr lang="en-US" sz="1800" b="1" dirty="0" smtClean="0"/>
              <a:t>new</a:t>
            </a:r>
            <a:r>
              <a:rPr lang="en-US" sz="1800" dirty="0" smtClean="0"/>
              <a:t>:  The process is being created</a:t>
            </a:r>
          </a:p>
          <a:p>
            <a:pPr lvl="1"/>
            <a:r>
              <a:rPr lang="en-US" sz="1800" b="1" dirty="0" smtClean="0"/>
              <a:t>running</a:t>
            </a:r>
            <a:r>
              <a:rPr lang="en-US" sz="1800" dirty="0" smtClean="0"/>
              <a:t>:  Instructions are being executed</a:t>
            </a:r>
          </a:p>
          <a:p>
            <a:pPr lvl="1"/>
            <a:r>
              <a:rPr lang="en-US" sz="1800" b="1" dirty="0" smtClean="0"/>
              <a:t>waiting</a:t>
            </a:r>
            <a:r>
              <a:rPr lang="en-US" sz="1800" dirty="0" smtClean="0"/>
              <a:t>:  The process is waiting for some event to occur</a:t>
            </a:r>
          </a:p>
          <a:p>
            <a:pPr lvl="1"/>
            <a:r>
              <a:rPr lang="en-US" sz="1800" b="1" dirty="0" smtClean="0"/>
              <a:t>ready</a:t>
            </a:r>
            <a:r>
              <a:rPr lang="en-US" sz="1800" dirty="0" smtClean="0"/>
              <a:t>:  The process is waiting to be assigned to a processor</a:t>
            </a:r>
          </a:p>
          <a:p>
            <a:pPr lvl="1"/>
            <a:r>
              <a:rPr lang="en-US" sz="1800" b="1" dirty="0" smtClean="0"/>
              <a:t>terminated</a:t>
            </a:r>
            <a:r>
              <a:rPr lang="en-US" sz="1800" dirty="0" smtClean="0"/>
              <a:t>:  The process has finished execution</a:t>
            </a:r>
          </a:p>
        </p:txBody>
      </p:sp>
      <p:sp>
        <p:nvSpPr>
          <p:cNvPr id="8" name="Can 7"/>
          <p:cNvSpPr/>
          <p:nvPr/>
        </p:nvSpPr>
        <p:spPr>
          <a:xfrm>
            <a:off x="228600" y="76200"/>
            <a:ext cx="1828800" cy="857250"/>
          </a:xfrm>
          <a:prstGeom prst="can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09600" y="411718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Job pool</a:t>
            </a:r>
            <a:endParaRPr lang="en-US" dirty="0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065158"/>
            <a:ext cx="705432" cy="4710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645092" y="1684702"/>
            <a:ext cx="800100" cy="1231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367092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Round Robin (RR)</a:t>
            </a:r>
          </a:p>
        </p:txBody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396604"/>
            <a:ext cx="8058150" cy="5080396"/>
          </a:xfrm>
        </p:spPr>
        <p:txBody>
          <a:bodyPr>
            <a:normAutofit/>
          </a:bodyPr>
          <a:lstStyle/>
          <a:p>
            <a:r>
              <a:rPr lang="en-US" sz="2400" dirty="0" smtClean="0"/>
              <a:t>If there are </a:t>
            </a:r>
            <a:r>
              <a:rPr lang="en-US" sz="2400" i="1" dirty="0" smtClean="0"/>
              <a:t>n</a:t>
            </a:r>
            <a:r>
              <a:rPr lang="en-US" sz="2400" dirty="0" smtClean="0"/>
              <a:t> processes in the ready queue and the time quantum is </a:t>
            </a:r>
            <a:r>
              <a:rPr lang="en-US" sz="2400" i="1" dirty="0" smtClean="0"/>
              <a:t>q</a:t>
            </a:r>
            <a:endParaRPr lang="en-US" sz="2400" dirty="0"/>
          </a:p>
          <a:p>
            <a:pPr lvl="1"/>
            <a:r>
              <a:rPr lang="en-US" sz="2000" dirty="0" smtClean="0"/>
              <a:t>then each process gets 1/</a:t>
            </a:r>
            <a:r>
              <a:rPr lang="en-US" sz="2000" i="1" dirty="0" smtClean="0"/>
              <a:t>n</a:t>
            </a:r>
            <a:r>
              <a:rPr lang="en-US" sz="2000" dirty="0" smtClean="0"/>
              <a:t> of the CPU time in chunks of at most </a:t>
            </a:r>
            <a:r>
              <a:rPr lang="en-US" sz="2000" i="1" dirty="0" smtClean="0"/>
              <a:t>q</a:t>
            </a:r>
            <a:r>
              <a:rPr lang="en-US" sz="2000" dirty="0" smtClean="0"/>
              <a:t> time units at once.  </a:t>
            </a:r>
          </a:p>
          <a:p>
            <a:pPr lvl="1"/>
            <a:r>
              <a:rPr lang="en-US" sz="2000" dirty="0" smtClean="0"/>
              <a:t>No process waits more than (</a:t>
            </a:r>
            <a:r>
              <a:rPr lang="en-US" sz="2000" i="1" dirty="0" smtClean="0"/>
              <a:t>n</a:t>
            </a:r>
            <a:r>
              <a:rPr lang="en-US" sz="2000" dirty="0" smtClean="0"/>
              <a:t>-1)</a:t>
            </a:r>
            <a:r>
              <a:rPr lang="en-US" sz="2000" i="1" dirty="0" smtClean="0"/>
              <a:t>q </a:t>
            </a:r>
            <a:r>
              <a:rPr lang="en-US" sz="2000" dirty="0" smtClean="0"/>
              <a:t>time units.</a:t>
            </a:r>
          </a:p>
          <a:p>
            <a:r>
              <a:rPr lang="en-US" sz="2400" dirty="0" smtClean="0"/>
              <a:t>Timer interrupts every quantum to schedule next process</a:t>
            </a:r>
          </a:p>
          <a:p>
            <a:r>
              <a:rPr lang="en-US" sz="2400" dirty="0" smtClean="0"/>
              <a:t>Performance depends on time quantum q</a:t>
            </a:r>
          </a:p>
          <a:p>
            <a:pPr lvl="1"/>
            <a:r>
              <a:rPr lang="en-US" sz="2400" i="1" dirty="0" smtClean="0"/>
              <a:t>q</a:t>
            </a:r>
            <a:r>
              <a:rPr lang="en-US" sz="2400" dirty="0" smtClean="0"/>
              <a:t> large </a:t>
            </a:r>
            <a:r>
              <a:rPr lang="en-US" sz="2400" dirty="0" smtClean="0">
                <a:sym typeface="Symbol" charset="2"/>
              </a:rPr>
              <a:t> FIFO</a:t>
            </a:r>
          </a:p>
          <a:p>
            <a:pPr lvl="1"/>
            <a:r>
              <a:rPr lang="en-US" sz="2400" i="1" dirty="0" smtClean="0">
                <a:sym typeface="Symbol" charset="2"/>
              </a:rPr>
              <a:t>q </a:t>
            </a:r>
            <a:r>
              <a:rPr lang="en-US" sz="2400" dirty="0" smtClean="0">
                <a:sym typeface="Symbol" charset="2"/>
              </a:rPr>
              <a:t>small  Processor sharing (n processes has own CPU running at 1/n speed)</a:t>
            </a:r>
          </a:p>
        </p:txBody>
      </p:sp>
    </p:spTree>
    <p:extLst>
      <p:ext uri="{BB962C8B-B14F-4D97-AF65-F5344CB8AC3E}">
        <p14:creationId xmlns:p14="http://schemas.microsoft.com/office/powerpoint/2010/main" val="2097586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title"/>
          </p:nvPr>
        </p:nvSpPr>
        <p:spPr>
          <a:xfrm>
            <a:off x="1025526" y="385763"/>
            <a:ext cx="7829550" cy="525066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sz="3100" dirty="0" smtClean="0"/>
              <a:t>Effect of Time </a:t>
            </a:r>
            <a:r>
              <a:rPr lang="en-US" sz="3100" dirty="0"/>
              <a:t>Quantum and Context Switch Time</a:t>
            </a:r>
          </a:p>
        </p:txBody>
      </p:sp>
      <p:pic>
        <p:nvPicPr>
          <p:cNvPr id="60419" name="Picture 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3400" y="1857375"/>
            <a:ext cx="7065433" cy="314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Rectangle 1"/>
          <p:cNvSpPr/>
          <p:nvPr/>
        </p:nvSpPr>
        <p:spPr>
          <a:xfrm>
            <a:off x="609600" y="5373469"/>
            <a:ext cx="55626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i="1" dirty="0">
                <a:sym typeface="Symbol" charset="2"/>
              </a:rPr>
              <a:t>q </a:t>
            </a:r>
            <a:r>
              <a:rPr lang="en-US" dirty="0">
                <a:sym typeface="Symbol" charset="2"/>
              </a:rPr>
              <a:t>must be large with respect to context switch, otherwise overhead is too </a:t>
            </a:r>
            <a:r>
              <a:rPr lang="en-US" dirty="0" smtClean="0">
                <a:sym typeface="Symbol" charset="2"/>
              </a:rPr>
              <a:t>high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q usually 10ms to 100ms, context switch &lt; 10 </a:t>
            </a:r>
            <a:r>
              <a:rPr lang="en-US" dirty="0" err="1" smtClean="0"/>
              <a:t>microsec</a:t>
            </a:r>
            <a:endParaRPr lang="en-US" dirty="0"/>
          </a:p>
          <a:p>
            <a:endParaRPr lang="en-US" dirty="0">
              <a:sym typeface="Symbol" charset="2"/>
            </a:endParaRPr>
          </a:p>
        </p:txBody>
      </p:sp>
      <p:sp>
        <p:nvSpPr>
          <p:cNvPr id="3" name="Down Arrow 2"/>
          <p:cNvSpPr/>
          <p:nvPr/>
        </p:nvSpPr>
        <p:spPr>
          <a:xfrm>
            <a:off x="7162800" y="4600575"/>
            <a:ext cx="152400" cy="35242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7010400" y="4944070"/>
            <a:ext cx="2133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Too much overhead!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Slowing the execution time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667000" y="990600"/>
            <a:ext cx="4191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Performance of RR scheduling 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7391400" y="2667000"/>
            <a:ext cx="1828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No overhead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However, poor response time </a:t>
            </a:r>
            <a:endParaRPr lang="en-US" dirty="0"/>
          </a:p>
        </p:txBody>
      </p:sp>
      <p:sp>
        <p:nvSpPr>
          <p:cNvPr id="8" name="Right Arrow 7"/>
          <p:cNvSpPr/>
          <p:nvPr/>
        </p:nvSpPr>
        <p:spPr>
          <a:xfrm>
            <a:off x="7391400" y="2373868"/>
            <a:ext cx="317500" cy="2931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753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title"/>
          </p:nvPr>
        </p:nvSpPr>
        <p:spPr>
          <a:xfrm>
            <a:off x="513292" y="477441"/>
            <a:ext cx="8535458" cy="4572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sz="2600" dirty="0" smtClean="0"/>
              <a:t>Effect on Turnaround Time</a:t>
            </a:r>
            <a:endParaRPr lang="en-US" sz="2600" dirty="0"/>
          </a:p>
        </p:txBody>
      </p:sp>
      <p:pic>
        <p:nvPicPr>
          <p:cNvPr id="62467" name="Picture 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067379" y="1897856"/>
            <a:ext cx="4485821" cy="36944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2468" name="TextBox 3"/>
          <p:cNvSpPr txBox="1">
            <a:spLocks noChangeArrowheads="1"/>
          </p:cNvSpPr>
          <p:nvPr/>
        </p:nvSpPr>
        <p:spPr bwMode="auto">
          <a:xfrm>
            <a:off x="5715000" y="4486874"/>
            <a:ext cx="2313517" cy="9233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5" tIns="45718" rIns="91435" bIns="45718">
            <a:spAutoFit/>
          </a:bodyPr>
          <a:lstStyle/>
          <a:p>
            <a:r>
              <a:rPr lang="en-US" dirty="0"/>
              <a:t>80% of CPU bursts should be shorter than q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08517" y="5657469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Response time </a:t>
            </a:r>
            <a:endParaRPr lang="en-US" b="1" dirty="0"/>
          </a:p>
        </p:txBody>
      </p:sp>
      <p:sp>
        <p:nvSpPr>
          <p:cNvPr id="6" name="Rectangle 5"/>
          <p:cNvSpPr/>
          <p:nvPr/>
        </p:nvSpPr>
        <p:spPr>
          <a:xfrm>
            <a:off x="2487296" y="5657468"/>
            <a:ext cx="4572000" cy="59093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90000"/>
              </a:lnSpc>
              <a:tabLst>
                <a:tab pos="2221389" algn="ctr"/>
                <a:tab pos="3996055" algn="ctr"/>
              </a:tabLst>
            </a:pPr>
            <a:r>
              <a:rPr lang="en-US" dirty="0"/>
              <a:t>Typically, higher average turnaround than SJF, but better </a:t>
            </a:r>
            <a:r>
              <a:rPr lang="en-US" i="1" dirty="0" smtClean="0"/>
              <a:t>response time</a:t>
            </a:r>
            <a:endParaRPr lang="en-US" i="1" dirty="0"/>
          </a:p>
        </p:txBody>
      </p:sp>
      <p:sp>
        <p:nvSpPr>
          <p:cNvPr id="4" name="TextBox 3"/>
          <p:cNvSpPr txBox="1"/>
          <p:nvPr/>
        </p:nvSpPr>
        <p:spPr>
          <a:xfrm>
            <a:off x="304800" y="914400"/>
            <a:ext cx="6934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TT depends on the time quantum and CPU burst time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 smtClean="0"/>
              <a:t>Better if most processes complete there next CPU burst in a single q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705600" y="1837730"/>
            <a:ext cx="22098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Large q=&gt; processes in ready queue suffer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Small q=&gt; Completion will take more time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6682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Turnaround Time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5823607"/>
              </p:ext>
            </p:extLst>
          </p:nvPr>
        </p:nvGraphicFramePr>
        <p:xfrm>
          <a:off x="228600" y="2286000"/>
          <a:ext cx="8458200" cy="6400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422910"/>
                <a:gridCol w="422910"/>
                <a:gridCol w="422910"/>
                <a:gridCol w="422910"/>
                <a:gridCol w="422910"/>
                <a:gridCol w="422910"/>
                <a:gridCol w="422910"/>
                <a:gridCol w="422910"/>
                <a:gridCol w="422910"/>
                <a:gridCol w="422910"/>
                <a:gridCol w="422910"/>
                <a:gridCol w="422910"/>
                <a:gridCol w="422910"/>
                <a:gridCol w="422910"/>
                <a:gridCol w="422910"/>
                <a:gridCol w="422910"/>
                <a:gridCol w="422910"/>
                <a:gridCol w="422910"/>
                <a:gridCol w="422910"/>
                <a:gridCol w="422910"/>
              </a:tblGrid>
              <a:tr h="609600">
                <a:tc>
                  <a:txBody>
                    <a:bodyPr/>
                    <a:lstStyle/>
                    <a:p>
                      <a:r>
                        <a:rPr lang="en-US" dirty="0" smtClean="0"/>
                        <a:t>P1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P1`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76200" y="1944469"/>
            <a:ext cx="228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0  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57200" y="1944469"/>
            <a:ext cx="228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  <a:r>
              <a:rPr lang="en-US" dirty="0" smtClean="0"/>
              <a:t>  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838200" y="1944469"/>
            <a:ext cx="228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  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295400" y="1944469"/>
            <a:ext cx="228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  <a:r>
              <a:rPr lang="en-US" dirty="0" smtClean="0"/>
              <a:t>  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1676400" y="1944469"/>
            <a:ext cx="228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4  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2133600" y="1944469"/>
            <a:ext cx="228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5  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590800" y="1944469"/>
            <a:ext cx="228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6  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2971800" y="1944469"/>
            <a:ext cx="228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</a:t>
            </a:r>
            <a:r>
              <a:rPr lang="en-US" dirty="0" smtClean="0"/>
              <a:t>  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3352800" y="1944469"/>
            <a:ext cx="228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8  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3810000" y="1944469"/>
            <a:ext cx="228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9  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4191000" y="1944469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10  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4572000" y="1944469"/>
            <a:ext cx="495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11  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5029200" y="1944469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12  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86400" y="1944469"/>
            <a:ext cx="495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13  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5867400" y="1944469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14  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6324600" y="1944469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15  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6705600" y="1905000"/>
            <a:ext cx="495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16  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7162800" y="1944469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17  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457200" y="3581400"/>
            <a:ext cx="3581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/>
              <a:t>Avg</a:t>
            </a:r>
            <a:r>
              <a:rPr lang="en-US" sz="2800" dirty="0" smtClean="0"/>
              <a:t> Turnaround time= (15+9+3+17)/4=11</a:t>
            </a:r>
            <a:endParaRPr lang="en-US" sz="2800" dirty="0"/>
          </a:p>
        </p:txBody>
      </p:sp>
      <p:graphicFrame>
        <p:nvGraphicFramePr>
          <p:cNvPr id="30" name="Table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0437865"/>
              </p:ext>
            </p:extLst>
          </p:nvPr>
        </p:nvGraphicFramePr>
        <p:xfrm>
          <a:off x="609600" y="5410200"/>
          <a:ext cx="6096000" cy="447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"/>
                <a:gridCol w="1219200"/>
                <a:gridCol w="438694"/>
                <a:gridCol w="1999706"/>
                <a:gridCol w="1219200"/>
              </a:tblGrid>
              <a:tr h="447040">
                <a:tc>
                  <a:txBody>
                    <a:bodyPr/>
                    <a:lstStyle/>
                    <a:p>
                      <a:r>
                        <a:rPr lang="en-US" dirty="0" smtClean="0"/>
                        <a:t>P1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P4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1" name="TextBox 30"/>
          <p:cNvSpPr txBox="1"/>
          <p:nvPr/>
        </p:nvSpPr>
        <p:spPr>
          <a:xfrm>
            <a:off x="457200" y="5068669"/>
            <a:ext cx="228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0  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1600200" y="5068669"/>
            <a:ext cx="228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6  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2819400" y="5068669"/>
            <a:ext cx="228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9  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3200400" y="5068669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10  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5257800" y="5068669"/>
            <a:ext cx="476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16  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6477000" y="5068669"/>
            <a:ext cx="476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17  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4819650" y="1447800"/>
            <a:ext cx="17335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q</a:t>
            </a:r>
            <a:r>
              <a:rPr lang="en-US" sz="3200" dirty="0" smtClean="0"/>
              <a:t>=1</a:t>
            </a:r>
            <a:endParaRPr lang="en-US" sz="3200" dirty="0"/>
          </a:p>
        </p:txBody>
      </p:sp>
      <p:sp>
        <p:nvSpPr>
          <p:cNvPr id="38" name="TextBox 37"/>
          <p:cNvSpPr txBox="1"/>
          <p:nvPr/>
        </p:nvSpPr>
        <p:spPr>
          <a:xfrm>
            <a:off x="4876800" y="5943600"/>
            <a:ext cx="17335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q=6</a:t>
            </a:r>
            <a:endParaRPr lang="en-US" sz="3200" dirty="0"/>
          </a:p>
        </p:txBody>
      </p:sp>
      <p:sp>
        <p:nvSpPr>
          <p:cNvPr id="39" name="TextBox 38"/>
          <p:cNvSpPr txBox="1"/>
          <p:nvPr/>
        </p:nvSpPr>
        <p:spPr>
          <a:xfrm>
            <a:off x="457200" y="6235987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(6+9+10+17)/4=10.5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8076" y="3313343"/>
            <a:ext cx="1655173" cy="14872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33562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Process classification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7"/>
            <a:ext cx="8229600" cy="4525963"/>
          </a:xfrm>
        </p:spPr>
        <p:txBody>
          <a:bodyPr>
            <a:noAutofit/>
          </a:bodyPr>
          <a:lstStyle/>
          <a:p>
            <a:r>
              <a:rPr lang="en-US" sz="2800" dirty="0" smtClean="0"/>
              <a:t>Foreground process</a:t>
            </a:r>
          </a:p>
          <a:p>
            <a:pPr lvl="1"/>
            <a:r>
              <a:rPr lang="en-US" dirty="0" smtClean="0"/>
              <a:t>Interactive </a:t>
            </a:r>
          </a:p>
          <a:p>
            <a:pPr lvl="1"/>
            <a:r>
              <a:rPr lang="en-US" dirty="0" smtClean="0"/>
              <a:t>Frequent I/O request</a:t>
            </a:r>
          </a:p>
          <a:p>
            <a:pPr lvl="1"/>
            <a:r>
              <a:rPr lang="en-US" dirty="0" smtClean="0"/>
              <a:t>Requires low response time</a:t>
            </a:r>
          </a:p>
          <a:p>
            <a:r>
              <a:rPr lang="en-US" sz="2800" dirty="0" smtClean="0"/>
              <a:t>Background Process</a:t>
            </a:r>
          </a:p>
          <a:p>
            <a:pPr lvl="1"/>
            <a:r>
              <a:rPr lang="en-US" dirty="0" smtClean="0"/>
              <a:t>Less interactive</a:t>
            </a:r>
          </a:p>
          <a:p>
            <a:pPr lvl="1"/>
            <a:r>
              <a:rPr lang="en-US" dirty="0" smtClean="0"/>
              <a:t>Like batch process </a:t>
            </a:r>
          </a:p>
          <a:p>
            <a:pPr lvl="1"/>
            <a:r>
              <a:rPr lang="en-US" dirty="0" smtClean="0"/>
              <a:t>Allows high response time</a:t>
            </a:r>
          </a:p>
          <a:p>
            <a:r>
              <a:rPr lang="en-US" sz="2800" dirty="0" smtClean="0"/>
              <a:t>Can use different scheduling algorithms for two types of processes ?</a:t>
            </a:r>
          </a:p>
          <a:p>
            <a:pPr marL="0" indent="0">
              <a:buNone/>
            </a:pPr>
            <a:endParaRPr lang="en-US" sz="2800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4540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title"/>
          </p:nvPr>
        </p:nvSpPr>
        <p:spPr>
          <a:xfrm>
            <a:off x="973667" y="305991"/>
            <a:ext cx="7713133" cy="57626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smtClean="0"/>
              <a:t>Multilevel Queue</a:t>
            </a:r>
          </a:p>
        </p:txBody>
      </p:sp>
      <p:sp>
        <p:nvSpPr>
          <p:cNvPr id="645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295400"/>
            <a:ext cx="8458200" cy="5220891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Ready queue is partitioned into separate queues, </a:t>
            </a:r>
            <a:r>
              <a:rPr lang="en-US" dirty="0" err="1" smtClean="0"/>
              <a:t>eg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foreground (interactive)</a:t>
            </a:r>
          </a:p>
          <a:p>
            <a:pPr lvl="1"/>
            <a:r>
              <a:rPr lang="en-US" dirty="0" smtClean="0"/>
              <a:t>background (batch)</a:t>
            </a:r>
          </a:p>
          <a:p>
            <a:r>
              <a:rPr lang="en-US" dirty="0" smtClean="0"/>
              <a:t>Process permanently assigned in a given queue</a:t>
            </a:r>
          </a:p>
          <a:p>
            <a:pPr lvl="1"/>
            <a:r>
              <a:rPr lang="en-US" dirty="0" smtClean="0"/>
              <a:t>Based on process type, priority, memory req.</a:t>
            </a:r>
          </a:p>
          <a:p>
            <a:pPr lvl="1"/>
            <a:endParaRPr lang="en-US" sz="800" dirty="0"/>
          </a:p>
          <a:p>
            <a:r>
              <a:rPr lang="en-US" dirty="0" smtClean="0"/>
              <a:t>Each queue has its own scheduling algorithm:</a:t>
            </a:r>
          </a:p>
          <a:p>
            <a:pPr lvl="1"/>
            <a:r>
              <a:rPr lang="en-US" dirty="0" smtClean="0"/>
              <a:t>foreground – RR</a:t>
            </a:r>
          </a:p>
          <a:p>
            <a:pPr lvl="1"/>
            <a:r>
              <a:rPr lang="en-US" dirty="0" smtClean="0"/>
              <a:t>background – FCFS</a:t>
            </a:r>
          </a:p>
          <a:p>
            <a:pPr lvl="1"/>
            <a:endParaRPr lang="en-US" sz="800" dirty="0"/>
          </a:p>
          <a:p>
            <a:r>
              <a:rPr lang="en-US" dirty="0" smtClean="0"/>
              <a:t>Scheduling must be done between the queues:</a:t>
            </a:r>
          </a:p>
          <a:p>
            <a:pPr lvl="1"/>
            <a:r>
              <a:rPr lang="en-US" dirty="0" smtClean="0"/>
              <a:t>Fixed priority scheduling; (i.e., serve all from foreground then from background).  </a:t>
            </a:r>
          </a:p>
          <a:p>
            <a:pPr lvl="1"/>
            <a:r>
              <a:rPr lang="en-US" dirty="0" smtClean="0"/>
              <a:t>Possibility of starvation.</a:t>
            </a:r>
          </a:p>
        </p:txBody>
      </p:sp>
    </p:spTree>
    <p:extLst>
      <p:ext uri="{BB962C8B-B14F-4D97-AF65-F5344CB8AC3E}">
        <p14:creationId xmlns:p14="http://schemas.microsoft.com/office/powerpoint/2010/main" val="1747132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title"/>
          </p:nvPr>
        </p:nvSpPr>
        <p:spPr>
          <a:xfrm>
            <a:off x="1091142" y="277416"/>
            <a:ext cx="7595658" cy="57626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smtClean="0"/>
              <a:t>Multilevel Queue Scheduling</a:t>
            </a:r>
          </a:p>
        </p:txBody>
      </p:sp>
      <p:pic>
        <p:nvPicPr>
          <p:cNvPr id="66563" name="Picture 4" descr="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1000" y="1175148"/>
            <a:ext cx="4886325" cy="32337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Rectangle 1"/>
          <p:cNvSpPr/>
          <p:nvPr/>
        </p:nvSpPr>
        <p:spPr>
          <a:xfrm>
            <a:off x="228600" y="4953000"/>
            <a:ext cx="88392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b="1" dirty="0" smtClean="0"/>
              <a:t>Another possibility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 smtClean="0"/>
              <a:t>Time </a:t>
            </a:r>
            <a:r>
              <a:rPr lang="en-US" dirty="0"/>
              <a:t>slice – each queue gets a certain amount of CPU time which it can schedule amongst its processes; i.e., 80% to foreground in RR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/>
              <a:t>20% to background in FCFS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638800" y="1371600"/>
            <a:ext cx="3200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No process in batch queue could run unless upper queues are empty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If new process enters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 smtClean="0"/>
              <a:t>Preempt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1637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title"/>
          </p:nvPr>
        </p:nvSpPr>
        <p:spPr>
          <a:xfrm>
            <a:off x="660400" y="277416"/>
            <a:ext cx="8026400" cy="57626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smtClean="0"/>
              <a:t>Multilevel Feedback Queue</a:t>
            </a:r>
          </a:p>
        </p:txBody>
      </p:sp>
      <p:sp>
        <p:nvSpPr>
          <p:cNvPr id="686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066800"/>
            <a:ext cx="8077199" cy="5410199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So a process is permanently assigned a queue when they enter in the system</a:t>
            </a:r>
          </a:p>
          <a:p>
            <a:pPr lvl="1"/>
            <a:r>
              <a:rPr lang="en-US" dirty="0" smtClean="0"/>
              <a:t>They do not move</a:t>
            </a:r>
          </a:p>
          <a:p>
            <a:r>
              <a:rPr lang="en-US" sz="4100" b="1" dirty="0" smtClean="0"/>
              <a:t>Flexibility!</a:t>
            </a:r>
          </a:p>
          <a:p>
            <a:pPr lvl="1"/>
            <a:r>
              <a:rPr lang="en-US" sz="3200" dirty="0"/>
              <a:t>Multilevel-feedback-queue </a:t>
            </a:r>
            <a:r>
              <a:rPr lang="en-US" sz="3200" dirty="0" smtClean="0"/>
              <a:t>scheduling </a:t>
            </a:r>
            <a:endParaRPr lang="en-US" sz="3700" b="1" dirty="0" smtClean="0"/>
          </a:p>
          <a:p>
            <a:r>
              <a:rPr lang="en-US" dirty="0" smtClean="0"/>
              <a:t>A process can move between the various queues; </a:t>
            </a:r>
          </a:p>
          <a:p>
            <a:r>
              <a:rPr lang="en-US" dirty="0" smtClean="0"/>
              <a:t>Separate processes based of the CPU bursts </a:t>
            </a:r>
          </a:p>
          <a:p>
            <a:pPr lvl="1"/>
            <a:r>
              <a:rPr lang="en-US" dirty="0" smtClean="0"/>
              <a:t>Process using too much CPU time can be moved to lower priority</a:t>
            </a:r>
          </a:p>
          <a:p>
            <a:pPr lvl="1"/>
            <a:r>
              <a:rPr lang="en-US" dirty="0" smtClean="0"/>
              <a:t>Interactive process =&gt; Higher priority </a:t>
            </a:r>
            <a:endParaRPr lang="en-US" dirty="0"/>
          </a:p>
          <a:p>
            <a:r>
              <a:rPr lang="en-US" dirty="0" smtClean="0"/>
              <a:t>Move process from low to high priority </a:t>
            </a:r>
          </a:p>
          <a:p>
            <a:pPr lvl="1"/>
            <a:r>
              <a:rPr lang="en-US" dirty="0" smtClean="0"/>
              <a:t>Implement aging </a:t>
            </a:r>
          </a:p>
          <a:p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401843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ChangeArrowheads="1"/>
          </p:cNvSpPr>
          <p:nvPr>
            <p:ph type="title"/>
          </p:nvPr>
        </p:nvSpPr>
        <p:spPr>
          <a:xfrm>
            <a:off x="1132417" y="222646"/>
            <a:ext cx="7772400" cy="844154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 smtClean="0"/>
              <a:t>Example of Multilevel Feedback Queue</a:t>
            </a:r>
          </a:p>
        </p:txBody>
      </p:sp>
      <p:sp>
        <p:nvSpPr>
          <p:cNvPr id="706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900" y="1489471"/>
            <a:ext cx="7607300" cy="4530329"/>
          </a:xfrm>
        </p:spPr>
        <p:txBody>
          <a:bodyPr>
            <a:noAutofit/>
          </a:bodyPr>
          <a:lstStyle/>
          <a:p>
            <a:r>
              <a:rPr lang="en-US" sz="2000" dirty="0" smtClean="0"/>
              <a:t>Three queues: </a:t>
            </a:r>
          </a:p>
          <a:p>
            <a:pPr lvl="1"/>
            <a:r>
              <a:rPr lang="en-US" sz="2000" i="1" dirty="0" smtClean="0"/>
              <a:t>Q</a:t>
            </a:r>
            <a:r>
              <a:rPr lang="en-US" sz="2000" baseline="-25000" dirty="0" smtClean="0"/>
              <a:t>0</a:t>
            </a:r>
            <a:r>
              <a:rPr lang="en-US" sz="2000" dirty="0" smtClean="0"/>
              <a:t> – RR with time quantum 8 milliseconds</a:t>
            </a:r>
          </a:p>
          <a:p>
            <a:pPr lvl="1"/>
            <a:r>
              <a:rPr lang="en-US" sz="2000" i="1" dirty="0" smtClean="0"/>
              <a:t>Q</a:t>
            </a:r>
            <a:r>
              <a:rPr lang="en-US" sz="2000" baseline="-25000" dirty="0" smtClean="0"/>
              <a:t>1</a:t>
            </a:r>
            <a:r>
              <a:rPr lang="en-US" sz="2000" dirty="0" smtClean="0"/>
              <a:t> – RR time quantum 16 milliseconds</a:t>
            </a:r>
          </a:p>
          <a:p>
            <a:pPr lvl="1"/>
            <a:r>
              <a:rPr lang="en-US" sz="2000" i="1" dirty="0" smtClean="0"/>
              <a:t>Q</a:t>
            </a:r>
            <a:r>
              <a:rPr lang="en-US" sz="2000" baseline="-25000" dirty="0" smtClean="0"/>
              <a:t>2</a:t>
            </a:r>
            <a:r>
              <a:rPr lang="en-US" sz="2000" dirty="0" smtClean="0"/>
              <a:t> – FCFS</a:t>
            </a:r>
          </a:p>
          <a:p>
            <a:pPr lvl="1"/>
            <a:endParaRPr lang="en-US" sz="2000" dirty="0" smtClean="0"/>
          </a:p>
          <a:p>
            <a:r>
              <a:rPr lang="en-US" sz="2000" dirty="0" smtClean="0"/>
              <a:t>Scheduling</a:t>
            </a:r>
          </a:p>
          <a:p>
            <a:pPr lvl="1"/>
            <a:r>
              <a:rPr lang="en-US" sz="2000" dirty="0" smtClean="0"/>
              <a:t>A new job enters queue </a:t>
            </a:r>
            <a:r>
              <a:rPr lang="en-US" sz="2000" i="1" dirty="0" smtClean="0"/>
              <a:t>Q</a:t>
            </a:r>
            <a:r>
              <a:rPr lang="en-US" sz="2000" i="1" baseline="-25000" dirty="0" smtClean="0"/>
              <a:t>0</a:t>
            </a:r>
            <a:endParaRPr lang="en-US" sz="2000" dirty="0" smtClean="0"/>
          </a:p>
          <a:p>
            <a:pPr lvl="2"/>
            <a:r>
              <a:rPr lang="en-US" sz="2000" dirty="0" smtClean="0"/>
              <a:t>When it gains CPU, job receives 8 milliseconds</a:t>
            </a:r>
          </a:p>
          <a:p>
            <a:pPr lvl="2"/>
            <a:r>
              <a:rPr lang="en-US" sz="2000" dirty="0" smtClean="0"/>
              <a:t>If it does not finish in 8 milliseconds, job is moved to queue </a:t>
            </a:r>
            <a:r>
              <a:rPr lang="en-US" sz="2000" i="1" dirty="0" smtClean="0"/>
              <a:t>Q</a:t>
            </a:r>
            <a:r>
              <a:rPr lang="en-US" sz="2000" baseline="-25000" dirty="0" smtClean="0"/>
              <a:t>1</a:t>
            </a:r>
            <a:endParaRPr lang="en-US" sz="2000" dirty="0" smtClean="0"/>
          </a:p>
          <a:p>
            <a:pPr lvl="1"/>
            <a:r>
              <a:rPr lang="en-US" sz="2000" dirty="0" smtClean="0"/>
              <a:t>At </a:t>
            </a:r>
            <a:r>
              <a:rPr lang="en-US" sz="2000" i="1" dirty="0" smtClean="0"/>
              <a:t>Q</a:t>
            </a:r>
            <a:r>
              <a:rPr lang="en-US" sz="2000" baseline="-25000" dirty="0" smtClean="0"/>
              <a:t>1</a:t>
            </a:r>
            <a:r>
              <a:rPr lang="en-US" sz="2000" dirty="0" smtClean="0"/>
              <a:t> job is again receives 16 milliseconds</a:t>
            </a:r>
          </a:p>
          <a:p>
            <a:pPr lvl="2"/>
            <a:r>
              <a:rPr lang="en-US" sz="2000" dirty="0" smtClean="0"/>
              <a:t>If it still does not complete, it is preempted and moved to queue </a:t>
            </a:r>
            <a:r>
              <a:rPr lang="en-US" sz="2000" i="1" dirty="0" smtClean="0"/>
              <a:t>Q</a:t>
            </a:r>
            <a:r>
              <a:rPr lang="en-US" sz="2000" baseline="-25000" dirty="0" smtClean="0"/>
              <a:t>2</a:t>
            </a:r>
            <a:endParaRPr lang="en-US" sz="2000" dirty="0" smtClean="0"/>
          </a:p>
        </p:txBody>
      </p:sp>
      <p:pic>
        <p:nvPicPr>
          <p:cNvPr id="4" name="Picture 4" descr="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562600" y="1600200"/>
            <a:ext cx="3130804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Box 1"/>
          <p:cNvSpPr txBox="1"/>
          <p:nvPr/>
        </p:nvSpPr>
        <p:spPr>
          <a:xfrm>
            <a:off x="6172200" y="1295400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Q</a:t>
            </a:r>
            <a:r>
              <a:rPr lang="en-US" baseline="-25000" dirty="0" smtClean="0"/>
              <a:t>0</a:t>
            </a:r>
            <a:endParaRPr lang="en-US" baseline="-25000" dirty="0"/>
          </a:p>
        </p:txBody>
      </p:sp>
      <p:sp>
        <p:nvSpPr>
          <p:cNvPr id="6" name="TextBox 5"/>
          <p:cNvSpPr txBox="1"/>
          <p:nvPr/>
        </p:nvSpPr>
        <p:spPr>
          <a:xfrm>
            <a:off x="6172200" y="2069068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Q</a:t>
            </a:r>
            <a:r>
              <a:rPr lang="en-US" baseline="-25000" dirty="0" smtClean="0"/>
              <a:t>1</a:t>
            </a:r>
            <a:endParaRPr lang="en-US" baseline="-25000" dirty="0"/>
          </a:p>
        </p:txBody>
      </p:sp>
      <p:sp>
        <p:nvSpPr>
          <p:cNvPr id="7" name="TextBox 6"/>
          <p:cNvSpPr txBox="1"/>
          <p:nvPr/>
        </p:nvSpPr>
        <p:spPr>
          <a:xfrm>
            <a:off x="6172200" y="2907268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Q</a:t>
            </a:r>
            <a:r>
              <a:rPr lang="en-US" baseline="-25000" dirty="0" smtClean="0"/>
              <a:t>2</a:t>
            </a:r>
            <a:endParaRPr lang="en-US" baseline="-25000" dirty="0"/>
          </a:p>
        </p:txBody>
      </p:sp>
    </p:spTree>
    <p:extLst>
      <p:ext uri="{BB962C8B-B14F-4D97-AF65-F5344CB8AC3E}">
        <p14:creationId xmlns:p14="http://schemas.microsoft.com/office/powerpoint/2010/main" val="1946368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ChangeArrowheads="1"/>
          </p:cNvSpPr>
          <p:nvPr>
            <p:ph type="title"/>
          </p:nvPr>
        </p:nvSpPr>
        <p:spPr>
          <a:xfrm>
            <a:off x="1002242" y="277416"/>
            <a:ext cx="7684558" cy="57626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smtClean="0"/>
              <a:t>Multilevel Feedback Queues</a:t>
            </a:r>
          </a:p>
        </p:txBody>
      </p:sp>
      <p:pic>
        <p:nvPicPr>
          <p:cNvPr id="72707" name="Picture 4" descr="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71550" y="1460898"/>
            <a:ext cx="3109279" cy="18919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Box 1"/>
          <p:cNvSpPr txBox="1"/>
          <p:nvPr/>
        </p:nvSpPr>
        <p:spPr>
          <a:xfrm>
            <a:off x="4876800" y="1600200"/>
            <a:ext cx="3429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Highest Priority to processes 	CPU burst time &lt;8 </a:t>
            </a:r>
            <a:r>
              <a:rPr lang="en-US" dirty="0" err="1" smtClean="0"/>
              <a:t>ms</a:t>
            </a: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Then processes &gt;8 and &lt;24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6237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represent a process?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382000" cy="4876800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Process is a dynamic entity</a:t>
            </a:r>
          </a:p>
          <a:p>
            <a:pPr lvl="1"/>
            <a:r>
              <a:rPr lang="en-US" dirty="0" smtClean="0"/>
              <a:t>Program in execution</a:t>
            </a:r>
          </a:p>
          <a:p>
            <a:r>
              <a:rPr lang="en-US" dirty="0" smtClean="0"/>
              <a:t>Program code</a:t>
            </a:r>
          </a:p>
          <a:p>
            <a:pPr lvl="1"/>
            <a:r>
              <a:rPr lang="en-US" dirty="0" smtClean="0"/>
              <a:t>Contains the text section</a:t>
            </a:r>
          </a:p>
          <a:p>
            <a:r>
              <a:rPr lang="en-US" dirty="0" smtClean="0"/>
              <a:t>Program counter (PC)</a:t>
            </a:r>
          </a:p>
          <a:p>
            <a:r>
              <a:rPr lang="en-US" dirty="0" smtClean="0"/>
              <a:t>Values of different registers </a:t>
            </a:r>
          </a:p>
          <a:p>
            <a:pPr lvl="1"/>
            <a:r>
              <a:rPr lang="en-US" dirty="0" smtClean="0"/>
              <a:t>Stack pointer (SP) (maintains process stack)</a:t>
            </a:r>
          </a:p>
          <a:p>
            <a:pPr lvl="2"/>
            <a:r>
              <a:rPr lang="en-US" dirty="0" smtClean="0"/>
              <a:t>Return address, Function parameters</a:t>
            </a:r>
          </a:p>
          <a:p>
            <a:pPr lvl="1"/>
            <a:r>
              <a:rPr lang="en-US" dirty="0" smtClean="0"/>
              <a:t>Program status word (PSW)</a:t>
            </a:r>
          </a:p>
          <a:p>
            <a:pPr lvl="1"/>
            <a:r>
              <a:rPr lang="en-US" dirty="0" smtClean="0"/>
              <a:t>General purpose registers </a:t>
            </a:r>
          </a:p>
          <a:p>
            <a:r>
              <a:rPr lang="en-US" dirty="0" smtClean="0"/>
              <a:t>Main Memory allocation </a:t>
            </a:r>
          </a:p>
          <a:p>
            <a:pPr lvl="1"/>
            <a:r>
              <a:rPr lang="en-US" dirty="0" smtClean="0"/>
              <a:t>Data section</a:t>
            </a:r>
          </a:p>
          <a:p>
            <a:pPr lvl="2"/>
            <a:r>
              <a:rPr lang="en-US" dirty="0" smtClean="0"/>
              <a:t>Variables </a:t>
            </a:r>
          </a:p>
          <a:p>
            <a:pPr lvl="1"/>
            <a:r>
              <a:rPr lang="en-US" dirty="0" smtClean="0"/>
              <a:t>Heap</a:t>
            </a:r>
          </a:p>
          <a:p>
            <a:pPr lvl="2"/>
            <a:r>
              <a:rPr lang="en-US" dirty="0" smtClean="0"/>
              <a:t>Dynamic allocation of memory during process execution</a:t>
            </a:r>
          </a:p>
          <a:p>
            <a:pPr lvl="1"/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9530690"/>
              </p:ext>
            </p:extLst>
          </p:nvPr>
        </p:nvGraphicFramePr>
        <p:xfrm>
          <a:off x="4953000" y="4191000"/>
          <a:ext cx="2362199" cy="370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337457"/>
                <a:gridCol w="337457"/>
                <a:gridCol w="337457"/>
                <a:gridCol w="337457"/>
                <a:gridCol w="337457"/>
                <a:gridCol w="337457"/>
                <a:gridCol w="337457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Z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Right Arrow 6"/>
          <p:cNvSpPr/>
          <p:nvPr/>
        </p:nvSpPr>
        <p:spPr>
          <a:xfrm>
            <a:off x="4191000" y="4191000"/>
            <a:ext cx="457200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110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Multilevel-feedback-queue scheduler defined by the following parameters:</a:t>
            </a:r>
          </a:p>
          <a:p>
            <a:pPr lvl="1"/>
            <a:r>
              <a:rPr lang="en-US" dirty="0"/>
              <a:t>number of queues</a:t>
            </a:r>
          </a:p>
          <a:p>
            <a:pPr lvl="1"/>
            <a:r>
              <a:rPr lang="en-US" dirty="0"/>
              <a:t>scheduling algorithms for each queue</a:t>
            </a:r>
          </a:p>
          <a:p>
            <a:pPr lvl="1"/>
            <a:r>
              <a:rPr lang="en-US" dirty="0"/>
              <a:t>method used to determine when to upgrade a process</a:t>
            </a:r>
          </a:p>
          <a:p>
            <a:pPr lvl="1"/>
            <a:r>
              <a:rPr lang="en-US" dirty="0"/>
              <a:t>method used to determine when to demote a process</a:t>
            </a:r>
          </a:p>
          <a:p>
            <a:pPr lvl="1"/>
            <a:r>
              <a:rPr lang="en-US" dirty="0"/>
              <a:t>method used to determine which queue a process will enter when that process needs service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9271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Unix scheduling 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752600"/>
            <a:ext cx="4251791" cy="1881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4343400"/>
            <a:ext cx="6029325" cy="129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5181600"/>
            <a:ext cx="2476500" cy="1257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1575" y="1066800"/>
            <a:ext cx="3771900" cy="3276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04800" y="6096000"/>
            <a:ext cx="60077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Time_critical</a:t>
            </a:r>
            <a:r>
              <a:rPr lang="en-US" dirty="0" smtClean="0"/>
              <a:t>, Highest, </a:t>
            </a:r>
            <a:r>
              <a:rPr lang="en-US" dirty="0" err="1" smtClean="0"/>
              <a:t>Above_Normal</a:t>
            </a:r>
            <a:r>
              <a:rPr lang="en-US" dirty="0" smtClean="0"/>
              <a:t>, normal, </a:t>
            </a:r>
            <a:r>
              <a:rPr lang="en-US" dirty="0" err="1" smtClean="0"/>
              <a:t>Below_Normal</a:t>
            </a:r>
            <a:endParaRPr lang="en-US" dirty="0" smtClean="0"/>
          </a:p>
          <a:p>
            <a:r>
              <a:rPr lang="en-US" dirty="0" smtClean="0"/>
              <a:t>Lowest, Idle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2115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Unix scheduling 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999" y="1323975"/>
            <a:ext cx="5553075" cy="5457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74198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Title 1"/>
          <p:cNvSpPr>
            <a:spLocks noGrp="1"/>
          </p:cNvSpPr>
          <p:nvPr>
            <p:ph type="title" idx="4294967295"/>
          </p:nvPr>
        </p:nvSpPr>
        <p:spPr>
          <a:xfrm>
            <a:off x="460375" y="122238"/>
            <a:ext cx="7543800" cy="1295400"/>
          </a:xfrm>
        </p:spPr>
        <p:txBody>
          <a:bodyPr anchor="ctr"/>
          <a:lstStyle/>
          <a:p>
            <a:r>
              <a:rPr lang="en-US" dirty="0"/>
              <a:t>Linux </a:t>
            </a:r>
            <a:r>
              <a:rPr lang="en-US" dirty="0" smtClean="0"/>
              <a:t>scheduler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4294967295"/>
          </p:nvPr>
        </p:nvGraphicFramePr>
        <p:xfrm>
          <a:off x="607112" y="2430286"/>
          <a:ext cx="7691651" cy="1997864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3608428"/>
                <a:gridCol w="4083223"/>
              </a:tblGrid>
              <a:tr h="499466">
                <a:tc>
                  <a:txBody>
                    <a:bodyPr/>
                    <a:lstStyle/>
                    <a:p>
                      <a:r>
                        <a:rPr lang="en-US" sz="2300" b="1" dirty="0" smtClean="0"/>
                        <a:t>Linux version</a:t>
                      </a:r>
                      <a:endParaRPr lang="en-US" sz="2300" b="1" dirty="0"/>
                    </a:p>
                  </a:txBody>
                  <a:tcPr marL="92300" marR="92300" marT="44565" marB="44565" anchor="ctr"/>
                </a:tc>
                <a:tc>
                  <a:txBody>
                    <a:bodyPr/>
                    <a:lstStyle/>
                    <a:p>
                      <a:r>
                        <a:rPr lang="en-US" sz="2300" b="1" dirty="0" smtClean="0"/>
                        <a:t>Scheduler</a:t>
                      </a:r>
                      <a:endParaRPr lang="en-US" sz="2300" b="1" dirty="0"/>
                    </a:p>
                  </a:txBody>
                  <a:tcPr marL="92300" marR="92300" marT="44565" marB="44565" anchor="ctr"/>
                </a:tc>
              </a:tr>
              <a:tr h="499466">
                <a:tc>
                  <a:txBody>
                    <a:bodyPr/>
                    <a:lstStyle/>
                    <a:p>
                      <a:r>
                        <a:rPr lang="en-US" sz="2300" dirty="0"/>
                        <a:t>Linux pre 2.5</a:t>
                      </a:r>
                    </a:p>
                  </a:txBody>
                  <a:tcPr marL="92300" marR="92300" marT="44565" marB="44565" anchor="ctr"/>
                </a:tc>
                <a:tc>
                  <a:txBody>
                    <a:bodyPr/>
                    <a:lstStyle/>
                    <a:p>
                      <a:r>
                        <a:rPr lang="en-US" sz="2300" dirty="0"/>
                        <a:t>Multilevel Feedback Queue</a:t>
                      </a:r>
                    </a:p>
                  </a:txBody>
                  <a:tcPr marL="92300" marR="92300" marT="44565" marB="44565" anchor="ctr"/>
                </a:tc>
              </a:tr>
              <a:tr h="499466">
                <a:tc>
                  <a:txBody>
                    <a:bodyPr/>
                    <a:lstStyle/>
                    <a:p>
                      <a:r>
                        <a:rPr lang="en-US" sz="2300" dirty="0"/>
                        <a:t>Linux 2.5-2.6.23</a:t>
                      </a:r>
                    </a:p>
                  </a:txBody>
                  <a:tcPr marL="92300" marR="92300" marT="44565" marB="44565" anchor="ctr"/>
                </a:tc>
                <a:tc>
                  <a:txBody>
                    <a:bodyPr/>
                    <a:lstStyle/>
                    <a:p>
                      <a:r>
                        <a:rPr lang="en-US" sz="2300" dirty="0"/>
                        <a:t>O(1) scheduler</a:t>
                      </a:r>
                    </a:p>
                  </a:txBody>
                  <a:tcPr marL="92300" marR="92300" marT="44565" marB="44565" anchor="ctr"/>
                </a:tc>
              </a:tr>
              <a:tr h="499466">
                <a:tc>
                  <a:txBody>
                    <a:bodyPr/>
                    <a:lstStyle/>
                    <a:p>
                      <a:r>
                        <a:rPr lang="en-US" sz="2300" dirty="0"/>
                        <a:t>Linux post 2.6.23</a:t>
                      </a:r>
                    </a:p>
                  </a:txBody>
                  <a:tcPr marL="92300" marR="92300" marT="44565" marB="44565" anchor="ctr"/>
                </a:tc>
                <a:tc>
                  <a:txBody>
                    <a:bodyPr/>
                    <a:lstStyle/>
                    <a:p>
                      <a:r>
                        <a:rPr lang="en-US" sz="2300" dirty="0"/>
                        <a:t>Completely Fair Scheduler</a:t>
                      </a:r>
                    </a:p>
                  </a:txBody>
                  <a:tcPr marL="92300" marR="92300" marT="44565" marB="44565" anchor="ctr"/>
                </a:tc>
              </a:tr>
            </a:tbl>
          </a:graphicData>
        </a:graphic>
      </p:graphicFrame>
      <p:sp>
        <p:nvSpPr>
          <p:cNvPr id="79876" name="Text Box 4"/>
          <p:cNvSpPr txBox="1">
            <a:spLocks noChangeArrowheads="1"/>
          </p:cNvSpPr>
          <p:nvPr/>
        </p:nvSpPr>
        <p:spPr bwMode="auto">
          <a:xfrm>
            <a:off x="762000" y="5461000"/>
            <a:ext cx="50228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/>
              <a:t>We will be talking about the O(1) scheduler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752600" y="1676400"/>
            <a:ext cx="38059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ea typeface="新細明體" pitchFamily="18" charset="-120"/>
              </a:rPr>
              <a:t>Pre-emptive, priority based scheduling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2749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Title 1"/>
          <p:cNvSpPr>
            <a:spLocks noGrp="1"/>
          </p:cNvSpPr>
          <p:nvPr>
            <p:ph type="title" idx="4294967295"/>
          </p:nvPr>
        </p:nvSpPr>
        <p:spPr>
          <a:xfrm>
            <a:off x="460375" y="122238"/>
            <a:ext cx="7543800" cy="1295400"/>
          </a:xfrm>
        </p:spPr>
        <p:txBody>
          <a:bodyPr anchor="ctr"/>
          <a:lstStyle/>
          <a:p>
            <a:r>
              <a:rPr lang="en-US" sz="3000" dirty="0" err="1" smtClean="0"/>
              <a:t>Runqueue</a:t>
            </a:r>
            <a:r>
              <a:rPr lang="en-US" sz="3000" dirty="0" smtClean="0"/>
              <a:t> </a:t>
            </a:r>
            <a:r>
              <a:rPr lang="en-US" sz="3000" dirty="0"/>
              <a:t>in 2.4 and 2.6 versions</a:t>
            </a:r>
          </a:p>
        </p:txBody>
      </p:sp>
      <p:sp>
        <p:nvSpPr>
          <p:cNvPr id="4" name="Rectangle 3"/>
          <p:cNvSpPr/>
          <p:nvPr/>
        </p:nvSpPr>
        <p:spPr>
          <a:xfrm>
            <a:off x="2362200" y="2657475"/>
            <a:ext cx="381000" cy="1676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2362200" y="4333875"/>
            <a:ext cx="381000" cy="381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219200" y="5172075"/>
            <a:ext cx="838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CPU1</a:t>
            </a:r>
          </a:p>
        </p:txBody>
      </p:sp>
      <p:sp>
        <p:nvSpPr>
          <p:cNvPr id="7" name="Rectangle 6"/>
          <p:cNvSpPr/>
          <p:nvPr/>
        </p:nvSpPr>
        <p:spPr>
          <a:xfrm>
            <a:off x="2133600" y="5172075"/>
            <a:ext cx="838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CPU2</a:t>
            </a:r>
          </a:p>
        </p:txBody>
      </p:sp>
      <p:sp>
        <p:nvSpPr>
          <p:cNvPr id="8" name="Rectangle 7"/>
          <p:cNvSpPr/>
          <p:nvPr/>
        </p:nvSpPr>
        <p:spPr>
          <a:xfrm>
            <a:off x="3048000" y="5172075"/>
            <a:ext cx="838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CPU3</a:t>
            </a:r>
          </a:p>
        </p:txBody>
      </p:sp>
      <p:cxnSp>
        <p:nvCxnSpPr>
          <p:cNvPr id="10" name="Straight Arrow Connector 9"/>
          <p:cNvCxnSpPr>
            <a:stCxn id="6" idx="0"/>
            <a:endCxn id="5" idx="4"/>
          </p:cNvCxnSpPr>
          <p:nvPr/>
        </p:nvCxnSpPr>
        <p:spPr>
          <a:xfrm rot="5400000" flipH="1" flipV="1">
            <a:off x="1866900" y="4486275"/>
            <a:ext cx="457200" cy="9144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7" idx="0"/>
            <a:endCxn id="5" idx="4"/>
          </p:cNvCxnSpPr>
          <p:nvPr/>
        </p:nvCxnSpPr>
        <p:spPr>
          <a:xfrm rot="5400000" flipH="1" flipV="1">
            <a:off x="2324101" y="4943475"/>
            <a:ext cx="457200" cy="317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8" idx="0"/>
            <a:endCxn id="5" idx="4"/>
          </p:cNvCxnSpPr>
          <p:nvPr/>
        </p:nvCxnSpPr>
        <p:spPr>
          <a:xfrm rot="16200000" flipV="1">
            <a:off x="2781300" y="4486275"/>
            <a:ext cx="457200" cy="9144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5257800" y="2657475"/>
            <a:ext cx="381000" cy="1676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5257800" y="4333875"/>
            <a:ext cx="381000" cy="381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5029200" y="5181600"/>
            <a:ext cx="838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CPU1</a:t>
            </a:r>
          </a:p>
        </p:txBody>
      </p:sp>
      <p:cxnSp>
        <p:nvCxnSpPr>
          <p:cNvPr id="21" name="Straight Arrow Connector 20"/>
          <p:cNvCxnSpPr>
            <a:stCxn id="18" idx="0"/>
            <a:endCxn id="17" idx="4"/>
          </p:cNvCxnSpPr>
          <p:nvPr/>
        </p:nvCxnSpPr>
        <p:spPr>
          <a:xfrm rot="5400000" flipH="1" flipV="1">
            <a:off x="5215731" y="4949032"/>
            <a:ext cx="466725" cy="158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6172200" y="2657475"/>
            <a:ext cx="381000" cy="1676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6172200" y="4333875"/>
            <a:ext cx="381000" cy="381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5943600" y="5181600"/>
            <a:ext cx="838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CPU2</a:t>
            </a:r>
          </a:p>
        </p:txBody>
      </p:sp>
      <p:cxnSp>
        <p:nvCxnSpPr>
          <p:cNvPr id="30" name="Straight Arrow Connector 29"/>
          <p:cNvCxnSpPr>
            <a:stCxn id="29" idx="0"/>
            <a:endCxn id="28" idx="4"/>
          </p:cNvCxnSpPr>
          <p:nvPr/>
        </p:nvCxnSpPr>
        <p:spPr>
          <a:xfrm rot="5400000" flipH="1" flipV="1">
            <a:off x="6130131" y="4949032"/>
            <a:ext cx="466725" cy="158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7086600" y="2657475"/>
            <a:ext cx="381000" cy="1676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7086600" y="4333875"/>
            <a:ext cx="381000" cy="381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6858000" y="5181600"/>
            <a:ext cx="838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CPU3</a:t>
            </a:r>
          </a:p>
        </p:txBody>
      </p:sp>
      <p:cxnSp>
        <p:nvCxnSpPr>
          <p:cNvPr id="34" name="Straight Arrow Connector 33"/>
          <p:cNvCxnSpPr>
            <a:stCxn id="33" idx="0"/>
            <a:endCxn id="32" idx="4"/>
          </p:cNvCxnSpPr>
          <p:nvPr/>
        </p:nvCxnSpPr>
        <p:spPr>
          <a:xfrm rot="5400000" flipH="1" flipV="1">
            <a:off x="7044531" y="4949032"/>
            <a:ext cx="466725" cy="158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944" name="TextBox 34"/>
          <p:cNvSpPr txBox="1">
            <a:spLocks noChangeArrowheads="1"/>
          </p:cNvSpPr>
          <p:nvPr/>
        </p:nvSpPr>
        <p:spPr bwMode="auto">
          <a:xfrm>
            <a:off x="1752600" y="1981200"/>
            <a:ext cx="16541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2800">
                <a:latin typeface="Tw Cen MT" pitchFamily="34" charset="0"/>
              </a:rPr>
              <a:t>2.4 Kernel</a:t>
            </a:r>
          </a:p>
        </p:txBody>
      </p:sp>
      <p:sp>
        <p:nvSpPr>
          <p:cNvPr id="81945" name="TextBox 35"/>
          <p:cNvSpPr txBox="1">
            <a:spLocks noChangeArrowheads="1"/>
          </p:cNvSpPr>
          <p:nvPr/>
        </p:nvSpPr>
        <p:spPr bwMode="auto">
          <a:xfrm>
            <a:off x="5562600" y="1990725"/>
            <a:ext cx="16541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2800">
                <a:latin typeface="Tw Cen MT" pitchFamily="34" charset="0"/>
              </a:rPr>
              <a:t>2.6 Kernel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447800" y="1524000"/>
            <a:ext cx="2884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List of all runnable processes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3969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228600"/>
            <a:ext cx="7772400" cy="838200"/>
          </a:xfrm>
        </p:spPr>
        <p:txBody>
          <a:bodyPr/>
          <a:lstStyle/>
          <a:p>
            <a:r>
              <a:rPr lang="en-US"/>
              <a:t>Linux Scheduling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7772400" cy="5029200"/>
          </a:xfrm>
        </p:spPr>
        <p:txBody>
          <a:bodyPr/>
          <a:lstStyle/>
          <a:p>
            <a:r>
              <a:rPr lang="en-US" sz="2800" dirty="0" smtClean="0"/>
              <a:t>3 scheduling classes</a:t>
            </a:r>
          </a:p>
          <a:p>
            <a:pPr lvl="1"/>
            <a:r>
              <a:rPr lang="en-US" sz="2800" dirty="0" smtClean="0">
                <a:solidFill>
                  <a:srgbClr val="0000FF"/>
                </a:solidFill>
              </a:rPr>
              <a:t>SCHED_FIFO</a:t>
            </a:r>
            <a:r>
              <a:rPr lang="en-US" sz="2800" dirty="0" smtClean="0"/>
              <a:t> and </a:t>
            </a:r>
            <a:r>
              <a:rPr lang="en-US" sz="2800" dirty="0" smtClean="0">
                <a:solidFill>
                  <a:srgbClr val="0000FF"/>
                </a:solidFill>
              </a:rPr>
              <a:t>SCHED_RR</a:t>
            </a:r>
            <a:r>
              <a:rPr lang="en-US" sz="2800" dirty="0" smtClean="0"/>
              <a:t> are real-time classes</a:t>
            </a:r>
          </a:p>
          <a:p>
            <a:pPr lvl="1"/>
            <a:r>
              <a:rPr lang="en-US" sz="2800" dirty="0" smtClean="0">
                <a:solidFill>
                  <a:srgbClr val="0000FF"/>
                </a:solidFill>
              </a:rPr>
              <a:t>SCHED_OTHER</a:t>
            </a:r>
            <a:r>
              <a:rPr lang="en-US" sz="2800" dirty="0" smtClean="0"/>
              <a:t> is for the rest</a:t>
            </a:r>
          </a:p>
          <a:p>
            <a:pPr>
              <a:lnSpc>
                <a:spcPct val="80000"/>
              </a:lnSpc>
            </a:pPr>
            <a:r>
              <a:rPr lang="en-US" sz="2800" dirty="0" smtClean="0"/>
              <a:t>140 </a:t>
            </a:r>
            <a:r>
              <a:rPr lang="en-US" sz="2800" dirty="0"/>
              <a:t>Priority levels</a:t>
            </a:r>
          </a:p>
          <a:p>
            <a:pPr lvl="1">
              <a:lnSpc>
                <a:spcPct val="80000"/>
              </a:lnSpc>
            </a:pPr>
            <a:r>
              <a:rPr lang="en-US" dirty="0" smtClean="0"/>
              <a:t>0</a:t>
            </a:r>
            <a:r>
              <a:rPr lang="en-US" sz="2800" dirty="0" smtClean="0"/>
              <a:t>-99 </a:t>
            </a:r>
            <a:r>
              <a:rPr lang="en-US" sz="2800" dirty="0"/>
              <a:t>: RT priority</a:t>
            </a:r>
          </a:p>
          <a:p>
            <a:pPr lvl="1">
              <a:lnSpc>
                <a:spcPct val="80000"/>
              </a:lnSpc>
            </a:pPr>
            <a:r>
              <a:rPr lang="pt-BR" sz="2800" dirty="0" smtClean="0"/>
              <a:t>100-139 </a:t>
            </a:r>
            <a:r>
              <a:rPr lang="pt-BR" sz="2800" dirty="0"/>
              <a:t>: User task priorities</a:t>
            </a:r>
          </a:p>
          <a:p>
            <a:pPr>
              <a:lnSpc>
                <a:spcPct val="80000"/>
              </a:lnSpc>
            </a:pPr>
            <a:r>
              <a:rPr lang="en-US" sz="2800" dirty="0"/>
              <a:t>Three different scheduling policies</a:t>
            </a:r>
          </a:p>
          <a:p>
            <a:pPr lvl="1">
              <a:lnSpc>
                <a:spcPct val="80000"/>
              </a:lnSpc>
            </a:pPr>
            <a:r>
              <a:rPr lang="en-US" sz="2800" dirty="0"/>
              <a:t>One for normal tasks</a:t>
            </a:r>
          </a:p>
          <a:p>
            <a:pPr lvl="1">
              <a:lnSpc>
                <a:spcPct val="80000"/>
              </a:lnSpc>
            </a:pPr>
            <a:r>
              <a:rPr lang="en-US" sz="2800" dirty="0"/>
              <a:t>Two for Real time tasks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4191000"/>
            <a:ext cx="3160480" cy="2318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4" descr="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248400" y="152400"/>
            <a:ext cx="2895600" cy="19163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568222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Real-Time Policies</a:t>
            </a:r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600" dirty="0"/>
              <a:t>First-in, first-out: </a:t>
            </a:r>
            <a:r>
              <a:rPr lang="en-GB" sz="2600" dirty="0">
                <a:solidFill>
                  <a:srgbClr val="FF0000"/>
                </a:solidFill>
              </a:rPr>
              <a:t>SCHED_FIFO</a:t>
            </a:r>
          </a:p>
          <a:p>
            <a:pPr lvl="1"/>
            <a:r>
              <a:rPr lang="en-US" sz="2200" dirty="0"/>
              <a:t>Static priority</a:t>
            </a:r>
          </a:p>
          <a:p>
            <a:pPr lvl="1"/>
            <a:r>
              <a:rPr lang="en-US" sz="2200" dirty="0"/>
              <a:t>Process is only preempted for a higher-priority process </a:t>
            </a:r>
          </a:p>
          <a:p>
            <a:pPr lvl="1"/>
            <a:r>
              <a:rPr lang="en-US" sz="2200" dirty="0"/>
              <a:t>No time quanta; it runs until it blocks or yields voluntarily</a:t>
            </a:r>
          </a:p>
          <a:p>
            <a:pPr marL="457200" lvl="1" indent="0">
              <a:buNone/>
            </a:pPr>
            <a:endParaRPr lang="en-US" sz="2200" dirty="0"/>
          </a:p>
          <a:p>
            <a:r>
              <a:rPr lang="en-US" sz="2600" dirty="0"/>
              <a:t>Round-robin: </a:t>
            </a:r>
            <a:r>
              <a:rPr lang="en-GB" sz="2600" dirty="0">
                <a:solidFill>
                  <a:srgbClr val="FF0000"/>
                </a:solidFill>
              </a:rPr>
              <a:t>SCHED_RR</a:t>
            </a:r>
            <a:endParaRPr lang="en-US" sz="2600" dirty="0"/>
          </a:p>
          <a:p>
            <a:pPr lvl="1"/>
            <a:r>
              <a:rPr lang="en-US" sz="2200" dirty="0"/>
              <a:t>As above but with a time quanta (800 </a:t>
            </a:r>
            <a:r>
              <a:rPr lang="en-US" sz="2200" dirty="0" err="1"/>
              <a:t>ms</a:t>
            </a:r>
            <a:r>
              <a:rPr lang="en-US" sz="2200" dirty="0"/>
              <a:t>)</a:t>
            </a:r>
          </a:p>
          <a:p>
            <a:r>
              <a:rPr lang="en-GB" sz="2600" dirty="0"/>
              <a:t>Normal processes have </a:t>
            </a:r>
            <a:r>
              <a:rPr lang="en-GB" sz="2600" dirty="0">
                <a:solidFill>
                  <a:srgbClr val="FF0000"/>
                </a:solidFill>
              </a:rPr>
              <a:t>SCHED_OTHER</a:t>
            </a:r>
            <a:r>
              <a:rPr lang="en-GB" sz="2600" dirty="0"/>
              <a:t> scheduling policy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1859185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Basic Philosophies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719263"/>
            <a:ext cx="7391400" cy="4411662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200"/>
              <a:t>Priority is the primary scheduling mechanism</a:t>
            </a:r>
          </a:p>
          <a:p>
            <a:pPr>
              <a:lnSpc>
                <a:spcPct val="90000"/>
              </a:lnSpc>
            </a:pPr>
            <a:r>
              <a:rPr lang="en-US" sz="2200"/>
              <a:t>Priority is </a:t>
            </a:r>
            <a:r>
              <a:rPr lang="en-US" sz="2200" i="1"/>
              <a:t>dynamically adjusted</a:t>
            </a:r>
            <a:r>
              <a:rPr lang="en-US" sz="2200"/>
              <a:t> at run time</a:t>
            </a:r>
          </a:p>
          <a:p>
            <a:pPr lvl="1">
              <a:lnSpc>
                <a:spcPct val="90000"/>
              </a:lnSpc>
            </a:pPr>
            <a:r>
              <a:rPr lang="en-US" sz="2200"/>
              <a:t>Processes denied access to CPU get increased</a:t>
            </a:r>
          </a:p>
          <a:p>
            <a:pPr lvl="1">
              <a:lnSpc>
                <a:spcPct val="90000"/>
              </a:lnSpc>
            </a:pPr>
            <a:r>
              <a:rPr lang="en-US" sz="2200"/>
              <a:t>Processes running a long time get decreased</a:t>
            </a:r>
          </a:p>
          <a:p>
            <a:pPr>
              <a:lnSpc>
                <a:spcPct val="90000"/>
              </a:lnSpc>
            </a:pPr>
            <a:r>
              <a:rPr lang="en-US" sz="2200"/>
              <a:t>Try to distinguish interactive processes from non-interactive</a:t>
            </a:r>
          </a:p>
          <a:p>
            <a:pPr lvl="1">
              <a:lnSpc>
                <a:spcPct val="90000"/>
              </a:lnSpc>
            </a:pPr>
            <a:r>
              <a:rPr lang="en-US" sz="2200"/>
              <a:t>Bonus or penalty reflecting whether I/O or compute bound </a:t>
            </a:r>
          </a:p>
          <a:p>
            <a:pPr>
              <a:lnSpc>
                <a:spcPct val="90000"/>
              </a:lnSpc>
            </a:pPr>
            <a:r>
              <a:rPr lang="en-US" sz="2200"/>
              <a:t>Use large quanta for important processes</a:t>
            </a:r>
          </a:p>
          <a:p>
            <a:pPr lvl="1">
              <a:lnSpc>
                <a:spcPct val="90000"/>
              </a:lnSpc>
            </a:pPr>
            <a:r>
              <a:rPr lang="en-US" sz="2200"/>
              <a:t>Modify quanta based on CPU use</a:t>
            </a:r>
          </a:p>
          <a:p>
            <a:pPr>
              <a:lnSpc>
                <a:spcPct val="90000"/>
              </a:lnSpc>
            </a:pPr>
            <a:r>
              <a:rPr lang="en-US" sz="2200"/>
              <a:t>Associate processes to CPUs</a:t>
            </a:r>
          </a:p>
          <a:p>
            <a:pPr>
              <a:lnSpc>
                <a:spcPct val="90000"/>
              </a:lnSpc>
            </a:pPr>
            <a:r>
              <a:rPr lang="en-US" sz="2200"/>
              <a:t>Do everything in O(1) time</a:t>
            </a:r>
          </a:p>
        </p:txBody>
      </p:sp>
      <p:sp>
        <p:nvSpPr>
          <p:cNvPr id="2" name="Rectangle 1"/>
          <p:cNvSpPr/>
          <p:nvPr/>
        </p:nvSpPr>
        <p:spPr>
          <a:xfrm>
            <a:off x="7010400" y="773668"/>
            <a:ext cx="15682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SCHED_OTHER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8423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Title 1"/>
          <p:cNvSpPr>
            <a:spLocks noGrp="1"/>
          </p:cNvSpPr>
          <p:nvPr>
            <p:ph type="title" idx="4294967295"/>
          </p:nvPr>
        </p:nvSpPr>
        <p:spPr>
          <a:xfrm>
            <a:off x="460375" y="122238"/>
            <a:ext cx="7543800" cy="1295400"/>
          </a:xfrm>
        </p:spPr>
        <p:txBody>
          <a:bodyPr anchor="ctr"/>
          <a:lstStyle/>
          <a:p>
            <a:r>
              <a:rPr lang="en-US" sz="3000" dirty="0" err="1" smtClean="0"/>
              <a:t>Runqueue</a:t>
            </a:r>
            <a:r>
              <a:rPr lang="en-US" sz="3000" dirty="0" smtClean="0"/>
              <a:t> </a:t>
            </a:r>
            <a:r>
              <a:rPr lang="en-US" sz="3000" dirty="0"/>
              <a:t>in 2.4 and 2.6 versions</a:t>
            </a:r>
          </a:p>
        </p:txBody>
      </p:sp>
      <p:sp>
        <p:nvSpPr>
          <p:cNvPr id="4" name="Rectangle 3"/>
          <p:cNvSpPr/>
          <p:nvPr/>
        </p:nvSpPr>
        <p:spPr>
          <a:xfrm>
            <a:off x="2362200" y="2657475"/>
            <a:ext cx="381000" cy="1676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2362200" y="4333875"/>
            <a:ext cx="381000" cy="381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219200" y="5172075"/>
            <a:ext cx="838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CPU1</a:t>
            </a:r>
          </a:p>
        </p:txBody>
      </p:sp>
      <p:sp>
        <p:nvSpPr>
          <p:cNvPr id="7" name="Rectangle 6"/>
          <p:cNvSpPr/>
          <p:nvPr/>
        </p:nvSpPr>
        <p:spPr>
          <a:xfrm>
            <a:off x="2133600" y="5172075"/>
            <a:ext cx="838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CPU2</a:t>
            </a:r>
          </a:p>
        </p:txBody>
      </p:sp>
      <p:sp>
        <p:nvSpPr>
          <p:cNvPr id="8" name="Rectangle 7"/>
          <p:cNvSpPr/>
          <p:nvPr/>
        </p:nvSpPr>
        <p:spPr>
          <a:xfrm>
            <a:off x="3048000" y="5172075"/>
            <a:ext cx="838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CPU3</a:t>
            </a:r>
          </a:p>
        </p:txBody>
      </p:sp>
      <p:cxnSp>
        <p:nvCxnSpPr>
          <p:cNvPr id="10" name="Straight Arrow Connector 9"/>
          <p:cNvCxnSpPr>
            <a:stCxn id="6" idx="0"/>
            <a:endCxn id="5" idx="4"/>
          </p:cNvCxnSpPr>
          <p:nvPr/>
        </p:nvCxnSpPr>
        <p:spPr>
          <a:xfrm rot="5400000" flipH="1" flipV="1">
            <a:off x="1866900" y="4486275"/>
            <a:ext cx="457200" cy="9144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7" idx="0"/>
            <a:endCxn id="5" idx="4"/>
          </p:cNvCxnSpPr>
          <p:nvPr/>
        </p:nvCxnSpPr>
        <p:spPr>
          <a:xfrm rot="5400000" flipH="1" flipV="1">
            <a:off x="2324101" y="4943475"/>
            <a:ext cx="457200" cy="317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8" idx="0"/>
            <a:endCxn id="5" idx="4"/>
          </p:cNvCxnSpPr>
          <p:nvPr/>
        </p:nvCxnSpPr>
        <p:spPr>
          <a:xfrm rot="16200000" flipV="1">
            <a:off x="2781300" y="4486275"/>
            <a:ext cx="457200" cy="9144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5257800" y="2657475"/>
            <a:ext cx="381000" cy="1676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5257800" y="4333875"/>
            <a:ext cx="381000" cy="381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5029200" y="5181600"/>
            <a:ext cx="838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CPU1</a:t>
            </a:r>
          </a:p>
        </p:txBody>
      </p:sp>
      <p:cxnSp>
        <p:nvCxnSpPr>
          <p:cNvPr id="21" name="Straight Arrow Connector 20"/>
          <p:cNvCxnSpPr>
            <a:stCxn id="18" idx="0"/>
            <a:endCxn id="17" idx="4"/>
          </p:cNvCxnSpPr>
          <p:nvPr/>
        </p:nvCxnSpPr>
        <p:spPr>
          <a:xfrm rot="5400000" flipH="1" flipV="1">
            <a:off x="5215731" y="4949032"/>
            <a:ext cx="466725" cy="158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6172200" y="2657475"/>
            <a:ext cx="381000" cy="1676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6172200" y="4333875"/>
            <a:ext cx="381000" cy="381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5943600" y="5181600"/>
            <a:ext cx="838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CPU2</a:t>
            </a:r>
          </a:p>
        </p:txBody>
      </p:sp>
      <p:cxnSp>
        <p:nvCxnSpPr>
          <p:cNvPr id="30" name="Straight Arrow Connector 29"/>
          <p:cNvCxnSpPr>
            <a:stCxn id="29" idx="0"/>
            <a:endCxn id="28" idx="4"/>
          </p:cNvCxnSpPr>
          <p:nvPr/>
        </p:nvCxnSpPr>
        <p:spPr>
          <a:xfrm rot="5400000" flipH="1" flipV="1">
            <a:off x="6130131" y="4949032"/>
            <a:ext cx="466725" cy="158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7086600" y="2657475"/>
            <a:ext cx="381000" cy="1676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7086600" y="4333875"/>
            <a:ext cx="381000" cy="381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6858000" y="5181600"/>
            <a:ext cx="838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CPU3</a:t>
            </a:r>
          </a:p>
        </p:txBody>
      </p:sp>
      <p:cxnSp>
        <p:nvCxnSpPr>
          <p:cNvPr id="34" name="Straight Arrow Connector 33"/>
          <p:cNvCxnSpPr>
            <a:stCxn id="33" idx="0"/>
            <a:endCxn id="32" idx="4"/>
          </p:cNvCxnSpPr>
          <p:nvPr/>
        </p:nvCxnSpPr>
        <p:spPr>
          <a:xfrm rot="5400000" flipH="1" flipV="1">
            <a:off x="7044531" y="4949032"/>
            <a:ext cx="466725" cy="158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944" name="TextBox 34"/>
          <p:cNvSpPr txBox="1">
            <a:spLocks noChangeArrowheads="1"/>
          </p:cNvSpPr>
          <p:nvPr/>
        </p:nvSpPr>
        <p:spPr bwMode="auto">
          <a:xfrm>
            <a:off x="1752600" y="1981200"/>
            <a:ext cx="16541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2800">
                <a:latin typeface="Tw Cen MT" pitchFamily="34" charset="0"/>
              </a:rPr>
              <a:t>2.4 Kernel</a:t>
            </a:r>
          </a:p>
        </p:txBody>
      </p:sp>
      <p:sp>
        <p:nvSpPr>
          <p:cNvPr id="81945" name="TextBox 35"/>
          <p:cNvSpPr txBox="1">
            <a:spLocks noChangeArrowheads="1"/>
          </p:cNvSpPr>
          <p:nvPr/>
        </p:nvSpPr>
        <p:spPr bwMode="auto">
          <a:xfrm>
            <a:off x="5562600" y="1990725"/>
            <a:ext cx="16541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2800">
                <a:latin typeface="Tw Cen MT" pitchFamily="34" charset="0"/>
              </a:rPr>
              <a:t>2.6 Kernel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447800" y="1524000"/>
            <a:ext cx="2884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List of all runnable processes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6926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Runqueue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600200"/>
            <a:ext cx="9448800" cy="510540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 err="1"/>
              <a:t>struct</a:t>
            </a:r>
            <a:r>
              <a:rPr lang="en-US" dirty="0"/>
              <a:t> </a:t>
            </a:r>
            <a:r>
              <a:rPr lang="en-US" dirty="0" err="1"/>
              <a:t>runqueue</a:t>
            </a:r>
            <a:r>
              <a:rPr lang="en-US" dirty="0"/>
              <a:t> { </a:t>
            </a:r>
            <a:endParaRPr lang="en-US" dirty="0" smtClean="0"/>
          </a:p>
          <a:p>
            <a:pPr marL="0" indent="0">
              <a:buNone/>
            </a:pPr>
            <a:r>
              <a:rPr lang="en-US" dirty="0" err="1" smtClean="0"/>
              <a:t>spinlock_t</a:t>
            </a:r>
            <a:r>
              <a:rPr lang="en-US" dirty="0" smtClean="0"/>
              <a:t> </a:t>
            </a:r>
            <a:r>
              <a:rPr lang="en-US" dirty="0"/>
              <a:t>lock; /* spin lock which protects </a:t>
            </a:r>
            <a:r>
              <a:rPr lang="en-US" dirty="0" smtClean="0"/>
              <a:t>this </a:t>
            </a:r>
            <a:r>
              <a:rPr lang="en-US" dirty="0" err="1" smtClean="0"/>
              <a:t>runqueue</a:t>
            </a:r>
            <a:r>
              <a:rPr lang="en-US" dirty="0" smtClean="0"/>
              <a:t> </a:t>
            </a:r>
            <a:r>
              <a:rPr lang="en-US" dirty="0"/>
              <a:t>*/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unsigned </a:t>
            </a:r>
            <a:r>
              <a:rPr lang="en-US" dirty="0"/>
              <a:t>long </a:t>
            </a:r>
            <a:r>
              <a:rPr lang="en-US" dirty="0" err="1"/>
              <a:t>nr_running</a:t>
            </a:r>
            <a:r>
              <a:rPr lang="en-US" dirty="0"/>
              <a:t>; /* number of runnable tasks */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unsigned </a:t>
            </a:r>
            <a:r>
              <a:rPr lang="en-US" dirty="0"/>
              <a:t>long </a:t>
            </a:r>
            <a:r>
              <a:rPr lang="en-US" dirty="0" err="1"/>
              <a:t>nr_switches</a:t>
            </a:r>
            <a:r>
              <a:rPr lang="en-US" dirty="0"/>
              <a:t>; /* number of </a:t>
            </a:r>
            <a:r>
              <a:rPr lang="en-US" dirty="0" smtClean="0"/>
              <a:t>context switches </a:t>
            </a:r>
            <a:r>
              <a:rPr lang="en-US" dirty="0"/>
              <a:t>*/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unsigned </a:t>
            </a:r>
            <a:r>
              <a:rPr lang="en-US" dirty="0"/>
              <a:t>long </a:t>
            </a:r>
            <a:r>
              <a:rPr lang="en-US" dirty="0" err="1"/>
              <a:t>expired_timestamp</a:t>
            </a:r>
            <a:r>
              <a:rPr lang="en-US" dirty="0"/>
              <a:t>; /* time of last array swap */ </a:t>
            </a:r>
            <a:endParaRPr lang="en-US" dirty="0" smtClean="0"/>
          </a:p>
          <a:p>
            <a:pPr marL="0" indent="0">
              <a:buNone/>
            </a:pPr>
            <a:r>
              <a:rPr lang="en-US" b="1" dirty="0" err="1" smtClean="0"/>
              <a:t>struct</a:t>
            </a:r>
            <a:r>
              <a:rPr lang="en-US" b="1" dirty="0" smtClean="0"/>
              <a:t> </a:t>
            </a:r>
            <a:r>
              <a:rPr lang="en-US" b="1" dirty="0" err="1"/>
              <a:t>task_struct</a:t>
            </a:r>
            <a:r>
              <a:rPr lang="en-US" b="1" dirty="0"/>
              <a:t> *</a:t>
            </a:r>
            <a:r>
              <a:rPr lang="en-US" b="1" dirty="0" err="1"/>
              <a:t>curr</a:t>
            </a:r>
            <a:r>
              <a:rPr lang="en-US" dirty="0"/>
              <a:t>; /* this processor's </a:t>
            </a:r>
            <a:r>
              <a:rPr lang="en-US" dirty="0" smtClean="0"/>
              <a:t>currently running </a:t>
            </a:r>
            <a:r>
              <a:rPr lang="en-US" dirty="0"/>
              <a:t>task */ </a:t>
            </a:r>
            <a:endParaRPr lang="en-US" dirty="0" smtClean="0"/>
          </a:p>
          <a:p>
            <a:pPr marL="0" indent="0">
              <a:buNone/>
            </a:pPr>
            <a:r>
              <a:rPr lang="en-US" dirty="0" err="1" smtClean="0"/>
              <a:t>struct</a:t>
            </a:r>
            <a:r>
              <a:rPr lang="en-US" dirty="0" smtClean="0"/>
              <a:t> </a:t>
            </a:r>
            <a:r>
              <a:rPr lang="en-US" dirty="0" err="1"/>
              <a:t>task_struct</a:t>
            </a:r>
            <a:r>
              <a:rPr lang="en-US" dirty="0"/>
              <a:t> *idle; /* this processor's idle task */ </a:t>
            </a:r>
            <a:endParaRPr lang="en-US" dirty="0" smtClean="0"/>
          </a:p>
          <a:p>
            <a:pPr marL="0" indent="0">
              <a:buNone/>
            </a:pPr>
            <a:r>
              <a:rPr lang="en-US" dirty="0" err="1" smtClean="0"/>
              <a:t>struct</a:t>
            </a:r>
            <a:r>
              <a:rPr lang="en-US" dirty="0" smtClean="0"/>
              <a:t> </a:t>
            </a:r>
            <a:r>
              <a:rPr lang="en-US" dirty="0" err="1"/>
              <a:t>mm_struct</a:t>
            </a:r>
            <a:r>
              <a:rPr lang="en-US" dirty="0"/>
              <a:t> *</a:t>
            </a:r>
            <a:r>
              <a:rPr lang="en-US" dirty="0" err="1"/>
              <a:t>prev_mm</a:t>
            </a:r>
            <a:r>
              <a:rPr lang="en-US" dirty="0"/>
              <a:t>; /* </a:t>
            </a:r>
            <a:r>
              <a:rPr lang="en-US" dirty="0" err="1"/>
              <a:t>mm_struct</a:t>
            </a:r>
            <a:r>
              <a:rPr lang="en-US" dirty="0"/>
              <a:t> of last running </a:t>
            </a:r>
            <a:r>
              <a:rPr lang="en-US" dirty="0" smtClean="0"/>
              <a:t>task */ </a:t>
            </a:r>
          </a:p>
          <a:p>
            <a:pPr marL="0" indent="0">
              <a:buNone/>
            </a:pPr>
            <a:r>
              <a:rPr lang="en-US" b="1" dirty="0" err="1" smtClean="0"/>
              <a:t>struct</a:t>
            </a:r>
            <a:r>
              <a:rPr lang="en-US" b="1" dirty="0" smtClean="0"/>
              <a:t> </a:t>
            </a:r>
            <a:r>
              <a:rPr lang="en-US" b="1" dirty="0" err="1"/>
              <a:t>prio_array</a:t>
            </a:r>
            <a:r>
              <a:rPr lang="en-US" b="1" dirty="0"/>
              <a:t> *active</a:t>
            </a:r>
            <a:r>
              <a:rPr lang="en-US" dirty="0"/>
              <a:t>; /* pointer to the active </a:t>
            </a:r>
            <a:r>
              <a:rPr lang="en-US" dirty="0" smtClean="0"/>
              <a:t>priority array </a:t>
            </a:r>
            <a:r>
              <a:rPr lang="en-US" dirty="0"/>
              <a:t>*/ </a:t>
            </a:r>
            <a:endParaRPr lang="en-US" dirty="0" smtClean="0"/>
          </a:p>
          <a:p>
            <a:pPr marL="0" indent="0">
              <a:buNone/>
            </a:pPr>
            <a:r>
              <a:rPr lang="en-US" b="1" dirty="0" err="1" smtClean="0"/>
              <a:t>struct</a:t>
            </a:r>
            <a:r>
              <a:rPr lang="en-US" b="1" dirty="0" smtClean="0"/>
              <a:t> </a:t>
            </a:r>
            <a:r>
              <a:rPr lang="en-US" b="1" dirty="0" err="1"/>
              <a:t>prio_array</a:t>
            </a:r>
            <a:r>
              <a:rPr lang="en-US" b="1" dirty="0"/>
              <a:t> *expired</a:t>
            </a:r>
            <a:r>
              <a:rPr lang="en-US" dirty="0"/>
              <a:t>; /* pointer to the </a:t>
            </a:r>
            <a:r>
              <a:rPr lang="en-US" dirty="0" smtClean="0"/>
              <a:t>expired priority </a:t>
            </a:r>
            <a:r>
              <a:rPr lang="en-US" dirty="0"/>
              <a:t>array */ </a:t>
            </a:r>
            <a:endParaRPr lang="en-US" dirty="0" smtClean="0"/>
          </a:p>
          <a:p>
            <a:pPr marL="0" indent="0">
              <a:buNone/>
            </a:pPr>
            <a:r>
              <a:rPr lang="en-US" b="1" dirty="0" err="1" smtClean="0"/>
              <a:t>struct</a:t>
            </a:r>
            <a:r>
              <a:rPr lang="en-US" b="1" dirty="0" smtClean="0"/>
              <a:t> </a:t>
            </a:r>
            <a:r>
              <a:rPr lang="en-US" b="1" dirty="0" err="1"/>
              <a:t>prio_array</a:t>
            </a:r>
            <a:r>
              <a:rPr lang="en-US" b="1" dirty="0"/>
              <a:t> arrays[2</a:t>
            </a:r>
            <a:r>
              <a:rPr lang="en-US" dirty="0"/>
              <a:t>]; /* the actual priority arrays */ </a:t>
            </a:r>
            <a:endParaRPr lang="en-US" dirty="0" smtClean="0"/>
          </a:p>
          <a:p>
            <a:pPr marL="0" indent="0">
              <a:buNone/>
            </a:pPr>
            <a:r>
              <a:rPr lang="en-US" dirty="0" err="1" smtClean="0"/>
              <a:t>int</a:t>
            </a:r>
            <a:r>
              <a:rPr lang="en-US" dirty="0" smtClean="0"/>
              <a:t> </a:t>
            </a:r>
            <a:r>
              <a:rPr lang="en-US" dirty="0" err="1"/>
              <a:t>prev_cpu_load</a:t>
            </a:r>
            <a:r>
              <a:rPr lang="en-US" dirty="0"/>
              <a:t>[NR_CPUS];/* load on each processor */ </a:t>
            </a:r>
            <a:endParaRPr lang="en-US" dirty="0" smtClean="0"/>
          </a:p>
          <a:p>
            <a:pPr marL="0" indent="0">
              <a:buNone/>
            </a:pPr>
            <a:r>
              <a:rPr lang="en-US" dirty="0" err="1" smtClean="0"/>
              <a:t>struct</a:t>
            </a:r>
            <a:r>
              <a:rPr lang="en-US" dirty="0" smtClean="0"/>
              <a:t> </a:t>
            </a:r>
            <a:r>
              <a:rPr lang="en-US" dirty="0" err="1"/>
              <a:t>list_head</a:t>
            </a:r>
            <a:r>
              <a:rPr lang="en-US" dirty="0"/>
              <a:t> </a:t>
            </a:r>
            <a:r>
              <a:rPr lang="en-US" dirty="0" smtClean="0"/>
              <a:t>*</a:t>
            </a:r>
            <a:r>
              <a:rPr lang="en-US" dirty="0" err="1" smtClean="0"/>
              <a:t>migration_queue</a:t>
            </a:r>
            <a:r>
              <a:rPr lang="en-US" dirty="0"/>
              <a:t>; /* the migration queue for </a:t>
            </a:r>
            <a:r>
              <a:rPr lang="en-US" dirty="0" smtClean="0"/>
              <a:t>this processor </a:t>
            </a:r>
            <a:r>
              <a:rPr lang="en-US" dirty="0"/>
              <a:t>*/ </a:t>
            </a:r>
            <a:endParaRPr lang="en-US" dirty="0" smtClean="0"/>
          </a:p>
          <a:p>
            <a:pPr marL="0" indent="0">
              <a:buNone/>
            </a:pPr>
            <a:r>
              <a:rPr lang="en-US" dirty="0" err="1" smtClean="0"/>
              <a:t>atomic_t</a:t>
            </a:r>
            <a:r>
              <a:rPr lang="en-US" dirty="0" smtClean="0"/>
              <a:t> </a:t>
            </a:r>
            <a:r>
              <a:rPr lang="en-US" dirty="0" err="1"/>
              <a:t>nr_iowait</a:t>
            </a:r>
            <a:r>
              <a:rPr lang="en-US" dirty="0"/>
              <a:t>; /* number of tasks waiting on </a:t>
            </a:r>
            <a:r>
              <a:rPr lang="en-US" dirty="0" smtClean="0"/>
              <a:t>I/O */ </a:t>
            </a:r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819000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xfrm>
            <a:off x="1167342" y="277416"/>
            <a:ext cx="7519458" cy="57626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 smtClean="0"/>
              <a:t>Process Control Block (PCB)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2097107"/>
            <a:ext cx="7369175" cy="4379893"/>
          </a:xfrm>
        </p:spPr>
        <p:txBody>
          <a:bodyPr>
            <a:normAutofit fontScale="77500" lnSpcReduction="20000"/>
          </a:bodyPr>
          <a:lstStyle/>
          <a:p>
            <a:pPr>
              <a:buFont typeface="Monotype Sorts" charset="2"/>
              <a:buNone/>
            </a:pPr>
            <a:r>
              <a:rPr lang="en-US" sz="2400" dirty="0" smtClean="0"/>
              <a:t>Information associated with each process</a:t>
            </a:r>
          </a:p>
          <a:p>
            <a:r>
              <a:rPr lang="en-US" sz="2400" dirty="0" smtClean="0"/>
              <a:t>Process state</a:t>
            </a:r>
            <a:endParaRPr lang="en-US" sz="2000" dirty="0" smtClean="0"/>
          </a:p>
          <a:p>
            <a:r>
              <a:rPr lang="en-US" sz="2400" dirty="0" smtClean="0"/>
              <a:t>Program counter</a:t>
            </a:r>
          </a:p>
          <a:p>
            <a:r>
              <a:rPr lang="en-US" sz="2400" dirty="0" smtClean="0"/>
              <a:t>CPU registers</a:t>
            </a:r>
          </a:p>
          <a:p>
            <a:pPr lvl="1"/>
            <a:r>
              <a:rPr lang="en-US" sz="2000" dirty="0" smtClean="0"/>
              <a:t>Accumulator, Index reg., stack pointer, general </a:t>
            </a:r>
          </a:p>
          <a:p>
            <a:pPr marL="457200" lvl="1" indent="0">
              <a:buNone/>
            </a:pPr>
            <a:r>
              <a:rPr lang="en-US" sz="2000" dirty="0" smtClean="0"/>
              <a:t>Purpose reg., Program Status Word (PSW)</a:t>
            </a:r>
          </a:p>
          <a:p>
            <a:r>
              <a:rPr lang="en-US" sz="2400" dirty="0" smtClean="0"/>
              <a:t>CPU scheduling information</a:t>
            </a:r>
          </a:p>
          <a:p>
            <a:pPr lvl="1"/>
            <a:r>
              <a:rPr lang="en-US" sz="2000" dirty="0" smtClean="0"/>
              <a:t>Priority info, pointer to scheduling queue</a:t>
            </a:r>
          </a:p>
          <a:p>
            <a:r>
              <a:rPr lang="en-US" sz="2400" dirty="0" smtClean="0"/>
              <a:t>Memory-management information</a:t>
            </a:r>
          </a:p>
          <a:p>
            <a:pPr lvl="1"/>
            <a:r>
              <a:rPr lang="en-US" sz="2000" dirty="0" smtClean="0"/>
              <a:t>Memory information of a process </a:t>
            </a:r>
          </a:p>
          <a:p>
            <a:pPr lvl="1"/>
            <a:r>
              <a:rPr lang="en-US" sz="2000" dirty="0" smtClean="0"/>
              <a:t>Base register, Limit register, page table, segment table</a:t>
            </a:r>
          </a:p>
          <a:p>
            <a:r>
              <a:rPr lang="en-US" sz="2400" dirty="0" smtClean="0"/>
              <a:t>Accounting information</a:t>
            </a:r>
          </a:p>
          <a:p>
            <a:pPr lvl="1"/>
            <a:r>
              <a:rPr lang="en-US" sz="2000" dirty="0" smtClean="0"/>
              <a:t>CPU usage time, Process ID, Time slice</a:t>
            </a:r>
          </a:p>
          <a:p>
            <a:r>
              <a:rPr lang="en-US" sz="2400" dirty="0" smtClean="0"/>
              <a:t>I/O status information</a:t>
            </a:r>
          </a:p>
          <a:p>
            <a:pPr lvl="1"/>
            <a:r>
              <a:rPr lang="en-US" sz="2000" dirty="0" smtClean="0"/>
              <a:t>List of open files=&gt; file descriptors</a:t>
            </a:r>
          </a:p>
          <a:p>
            <a:pPr lvl="1"/>
            <a:r>
              <a:rPr lang="en-US" sz="2000" dirty="0" smtClean="0"/>
              <a:t>Allocated devices</a:t>
            </a:r>
          </a:p>
          <a:p>
            <a:endParaRPr lang="en-US" dirty="0" smtClean="0"/>
          </a:p>
        </p:txBody>
      </p:sp>
      <p:sp>
        <p:nvSpPr>
          <p:cNvPr id="2" name="TextBox 1"/>
          <p:cNvSpPr txBox="1"/>
          <p:nvPr/>
        </p:nvSpPr>
        <p:spPr>
          <a:xfrm>
            <a:off x="381000" y="1143000"/>
            <a:ext cx="7620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en-US" sz="2800" dirty="0" smtClean="0"/>
              <a:t>Process is represented in the operating system by a Process Control Block</a:t>
            </a:r>
            <a:endParaRPr lang="en-US" sz="2800" dirty="0"/>
          </a:p>
        </p:txBody>
      </p:sp>
      <p:pic>
        <p:nvPicPr>
          <p:cNvPr id="5" name="Picture 9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179577" y="2209800"/>
            <a:ext cx="2507223" cy="40266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856432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CC03421-E974-4C2F-9EED-90AAADC3DC15}" type="slidenum">
              <a:rPr lang="en-US" altLang="en-US"/>
              <a:pPr/>
              <a:t>70</a:t>
            </a:fld>
            <a:endParaRPr lang="en-US" altLang="en-US"/>
          </a:p>
        </p:txBody>
      </p:sp>
      <p:grpSp>
        <p:nvGrpSpPr>
          <p:cNvPr id="91138" name="Group 2"/>
          <p:cNvGrpSpPr>
            <a:grpSpLocks/>
          </p:cNvGrpSpPr>
          <p:nvPr/>
        </p:nvGrpSpPr>
        <p:grpSpPr bwMode="auto">
          <a:xfrm>
            <a:off x="3200400" y="1524000"/>
            <a:ext cx="3581400" cy="2514600"/>
            <a:chOff x="2016" y="864"/>
            <a:chExt cx="2256" cy="1584"/>
          </a:xfrm>
          <a:solidFill>
            <a:schemeClr val="bg1"/>
          </a:solidFill>
        </p:grpSpPr>
        <p:sp>
          <p:nvSpPr>
            <p:cNvPr id="91139" name="Rectangle 3"/>
            <p:cNvSpPr>
              <a:spLocks noChangeArrowheads="1"/>
            </p:cNvSpPr>
            <p:nvPr/>
          </p:nvSpPr>
          <p:spPr bwMode="auto">
            <a:xfrm>
              <a:off x="2016" y="864"/>
              <a:ext cx="2256" cy="1584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endParaRPr lang="en-US" sz="2800"/>
            </a:p>
          </p:txBody>
        </p:sp>
        <p:sp>
          <p:nvSpPr>
            <p:cNvPr id="91140" name="Rectangle 4"/>
            <p:cNvSpPr>
              <a:spLocks noChangeArrowheads="1"/>
            </p:cNvSpPr>
            <p:nvPr/>
          </p:nvSpPr>
          <p:spPr bwMode="auto">
            <a:xfrm>
              <a:off x="2304" y="1248"/>
              <a:ext cx="144" cy="1056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1141" name="Line 5"/>
            <p:cNvSpPr>
              <a:spLocks noChangeShapeType="1"/>
            </p:cNvSpPr>
            <p:nvPr/>
          </p:nvSpPr>
          <p:spPr bwMode="auto">
            <a:xfrm>
              <a:off x="2304" y="1344"/>
              <a:ext cx="144" cy="0"/>
            </a:xfrm>
            <a:prstGeom prst="line">
              <a:avLst/>
            </a:prstGeom>
            <a:grp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1142" name="Line 6"/>
            <p:cNvSpPr>
              <a:spLocks noChangeShapeType="1"/>
            </p:cNvSpPr>
            <p:nvPr/>
          </p:nvSpPr>
          <p:spPr bwMode="auto">
            <a:xfrm>
              <a:off x="2304" y="1440"/>
              <a:ext cx="144" cy="0"/>
            </a:xfrm>
            <a:prstGeom prst="line">
              <a:avLst/>
            </a:prstGeom>
            <a:grp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1143" name="Line 7"/>
            <p:cNvSpPr>
              <a:spLocks noChangeShapeType="1"/>
            </p:cNvSpPr>
            <p:nvPr/>
          </p:nvSpPr>
          <p:spPr bwMode="auto">
            <a:xfrm>
              <a:off x="2304" y="1536"/>
              <a:ext cx="144" cy="0"/>
            </a:xfrm>
            <a:prstGeom prst="line">
              <a:avLst/>
            </a:prstGeom>
            <a:grp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1144" name="Line 8"/>
            <p:cNvSpPr>
              <a:spLocks noChangeShapeType="1"/>
            </p:cNvSpPr>
            <p:nvPr/>
          </p:nvSpPr>
          <p:spPr bwMode="auto">
            <a:xfrm>
              <a:off x="2304" y="1632"/>
              <a:ext cx="144" cy="0"/>
            </a:xfrm>
            <a:prstGeom prst="line">
              <a:avLst/>
            </a:prstGeom>
            <a:grp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1145" name="Line 9"/>
            <p:cNvSpPr>
              <a:spLocks noChangeShapeType="1"/>
            </p:cNvSpPr>
            <p:nvPr/>
          </p:nvSpPr>
          <p:spPr bwMode="auto">
            <a:xfrm>
              <a:off x="2304" y="2208"/>
              <a:ext cx="144" cy="0"/>
            </a:xfrm>
            <a:prstGeom prst="line">
              <a:avLst/>
            </a:prstGeom>
            <a:grp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1146" name="Text Box 10"/>
            <p:cNvSpPr txBox="1">
              <a:spLocks noChangeArrowheads="1"/>
            </p:cNvSpPr>
            <p:nvPr/>
          </p:nvSpPr>
          <p:spPr bwMode="auto">
            <a:xfrm>
              <a:off x="2304" y="1583"/>
              <a:ext cx="156" cy="577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b="1"/>
                <a:t>.</a:t>
              </a:r>
            </a:p>
            <a:p>
              <a:pPr eaLnBrk="0" hangingPunct="0"/>
              <a:r>
                <a:rPr lang="en-US" b="1"/>
                <a:t>.</a:t>
              </a:r>
            </a:p>
            <a:p>
              <a:pPr eaLnBrk="0" hangingPunct="0"/>
              <a:r>
                <a:rPr lang="en-US" b="1"/>
                <a:t>.</a:t>
              </a:r>
            </a:p>
          </p:txBody>
        </p:sp>
      </p:grpSp>
      <p:grpSp>
        <p:nvGrpSpPr>
          <p:cNvPr id="91147" name="Group 11"/>
          <p:cNvGrpSpPr>
            <a:grpSpLocks/>
          </p:cNvGrpSpPr>
          <p:nvPr/>
        </p:nvGrpSpPr>
        <p:grpSpPr bwMode="auto">
          <a:xfrm>
            <a:off x="3200400" y="4267200"/>
            <a:ext cx="3581400" cy="2514600"/>
            <a:chOff x="2016" y="864"/>
            <a:chExt cx="2256" cy="1584"/>
          </a:xfrm>
          <a:solidFill>
            <a:schemeClr val="bg1"/>
          </a:solidFill>
        </p:grpSpPr>
        <p:sp>
          <p:nvSpPr>
            <p:cNvPr id="91148" name="Rectangle 12"/>
            <p:cNvSpPr>
              <a:spLocks noChangeArrowheads="1"/>
            </p:cNvSpPr>
            <p:nvPr/>
          </p:nvSpPr>
          <p:spPr bwMode="auto">
            <a:xfrm>
              <a:off x="2016" y="864"/>
              <a:ext cx="2256" cy="1584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endParaRPr lang="en-US" sz="2800"/>
            </a:p>
          </p:txBody>
        </p:sp>
        <p:sp>
          <p:nvSpPr>
            <p:cNvPr id="91149" name="Rectangle 13"/>
            <p:cNvSpPr>
              <a:spLocks noChangeArrowheads="1"/>
            </p:cNvSpPr>
            <p:nvPr/>
          </p:nvSpPr>
          <p:spPr bwMode="auto">
            <a:xfrm>
              <a:off x="2304" y="1248"/>
              <a:ext cx="144" cy="1056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1150" name="Line 14"/>
            <p:cNvSpPr>
              <a:spLocks noChangeShapeType="1"/>
            </p:cNvSpPr>
            <p:nvPr/>
          </p:nvSpPr>
          <p:spPr bwMode="auto">
            <a:xfrm>
              <a:off x="2304" y="1344"/>
              <a:ext cx="144" cy="0"/>
            </a:xfrm>
            <a:prstGeom prst="line">
              <a:avLst/>
            </a:prstGeom>
            <a:grp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1151" name="Line 15"/>
            <p:cNvSpPr>
              <a:spLocks noChangeShapeType="1"/>
            </p:cNvSpPr>
            <p:nvPr/>
          </p:nvSpPr>
          <p:spPr bwMode="auto">
            <a:xfrm>
              <a:off x="2304" y="1440"/>
              <a:ext cx="144" cy="0"/>
            </a:xfrm>
            <a:prstGeom prst="line">
              <a:avLst/>
            </a:prstGeom>
            <a:grp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1152" name="Line 16"/>
            <p:cNvSpPr>
              <a:spLocks noChangeShapeType="1"/>
            </p:cNvSpPr>
            <p:nvPr/>
          </p:nvSpPr>
          <p:spPr bwMode="auto">
            <a:xfrm>
              <a:off x="2304" y="1536"/>
              <a:ext cx="144" cy="0"/>
            </a:xfrm>
            <a:prstGeom prst="line">
              <a:avLst/>
            </a:prstGeom>
            <a:grp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1153" name="Line 17"/>
            <p:cNvSpPr>
              <a:spLocks noChangeShapeType="1"/>
            </p:cNvSpPr>
            <p:nvPr/>
          </p:nvSpPr>
          <p:spPr bwMode="auto">
            <a:xfrm>
              <a:off x="2304" y="1632"/>
              <a:ext cx="144" cy="0"/>
            </a:xfrm>
            <a:prstGeom prst="line">
              <a:avLst/>
            </a:prstGeom>
            <a:grp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1154" name="Line 18"/>
            <p:cNvSpPr>
              <a:spLocks noChangeShapeType="1"/>
            </p:cNvSpPr>
            <p:nvPr/>
          </p:nvSpPr>
          <p:spPr bwMode="auto">
            <a:xfrm>
              <a:off x="2304" y="2208"/>
              <a:ext cx="144" cy="0"/>
            </a:xfrm>
            <a:prstGeom prst="line">
              <a:avLst/>
            </a:prstGeom>
            <a:grp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1155" name="Text Box 19"/>
            <p:cNvSpPr txBox="1">
              <a:spLocks noChangeArrowheads="1"/>
            </p:cNvSpPr>
            <p:nvPr/>
          </p:nvSpPr>
          <p:spPr bwMode="auto">
            <a:xfrm>
              <a:off x="2304" y="1583"/>
              <a:ext cx="156" cy="577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b="1"/>
                <a:t>.</a:t>
              </a:r>
            </a:p>
            <a:p>
              <a:pPr eaLnBrk="0" hangingPunct="0"/>
              <a:r>
                <a:rPr lang="en-US" b="1"/>
                <a:t>.</a:t>
              </a:r>
            </a:p>
            <a:p>
              <a:pPr eaLnBrk="0" hangingPunct="0"/>
              <a:r>
                <a:rPr lang="en-US" b="1"/>
                <a:t>.</a:t>
              </a:r>
            </a:p>
          </p:txBody>
        </p:sp>
      </p:grpSp>
      <p:sp>
        <p:nvSpPr>
          <p:cNvPr id="91156" name="Rectangle 2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Runqueue for O(1) Scheduler</a:t>
            </a:r>
          </a:p>
        </p:txBody>
      </p:sp>
      <p:sp>
        <p:nvSpPr>
          <p:cNvPr id="91157" name="Rectangle 21"/>
          <p:cNvSpPr>
            <a:spLocks noChangeArrowheads="1"/>
          </p:cNvSpPr>
          <p:nvPr/>
        </p:nvSpPr>
        <p:spPr bwMode="auto">
          <a:xfrm>
            <a:off x="914400" y="2743200"/>
            <a:ext cx="1295400" cy="4572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1158" name="Rectangle 22"/>
          <p:cNvSpPr>
            <a:spLocks noChangeArrowheads="1"/>
          </p:cNvSpPr>
          <p:nvPr/>
        </p:nvSpPr>
        <p:spPr bwMode="auto">
          <a:xfrm>
            <a:off x="914400" y="3810000"/>
            <a:ext cx="1295400" cy="4572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1159" name="Text Box 23"/>
          <p:cNvSpPr txBox="1">
            <a:spLocks noChangeArrowheads="1"/>
          </p:cNvSpPr>
          <p:nvPr/>
        </p:nvSpPr>
        <p:spPr bwMode="auto">
          <a:xfrm>
            <a:off x="990600" y="2717800"/>
            <a:ext cx="9810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2400"/>
              <a:t>active</a:t>
            </a:r>
          </a:p>
        </p:txBody>
      </p:sp>
      <p:sp>
        <p:nvSpPr>
          <p:cNvPr id="91160" name="Text Box 24"/>
          <p:cNvSpPr txBox="1">
            <a:spLocks noChangeArrowheads="1"/>
          </p:cNvSpPr>
          <p:nvPr/>
        </p:nvSpPr>
        <p:spPr bwMode="auto">
          <a:xfrm>
            <a:off x="914400" y="3810000"/>
            <a:ext cx="11858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2400"/>
              <a:t>expired</a:t>
            </a:r>
          </a:p>
        </p:txBody>
      </p:sp>
      <p:sp>
        <p:nvSpPr>
          <p:cNvPr id="91161" name="Line 25"/>
          <p:cNvSpPr>
            <a:spLocks noChangeShapeType="1"/>
          </p:cNvSpPr>
          <p:nvPr/>
        </p:nvSpPr>
        <p:spPr bwMode="auto">
          <a:xfrm flipV="1">
            <a:off x="2057400" y="2362200"/>
            <a:ext cx="1066800" cy="609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1162" name="Line 26"/>
          <p:cNvSpPr>
            <a:spLocks noChangeShapeType="1"/>
          </p:cNvSpPr>
          <p:nvPr/>
        </p:nvSpPr>
        <p:spPr bwMode="auto">
          <a:xfrm>
            <a:off x="2057400" y="4038600"/>
            <a:ext cx="1066800" cy="609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1163" name="Text Box 27"/>
          <p:cNvSpPr txBox="1">
            <a:spLocks noChangeArrowheads="1"/>
          </p:cNvSpPr>
          <p:nvPr/>
        </p:nvSpPr>
        <p:spPr bwMode="auto">
          <a:xfrm>
            <a:off x="3962400" y="1600200"/>
            <a:ext cx="1879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2400"/>
              <a:t>priority array</a:t>
            </a:r>
          </a:p>
        </p:txBody>
      </p:sp>
      <p:sp>
        <p:nvSpPr>
          <p:cNvPr id="91164" name="Text Box 28"/>
          <p:cNvSpPr txBox="1">
            <a:spLocks noChangeArrowheads="1"/>
          </p:cNvSpPr>
          <p:nvPr/>
        </p:nvSpPr>
        <p:spPr bwMode="auto">
          <a:xfrm>
            <a:off x="3886200" y="4419600"/>
            <a:ext cx="1879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2400"/>
              <a:t>priority array</a:t>
            </a:r>
          </a:p>
        </p:txBody>
      </p:sp>
      <p:sp>
        <p:nvSpPr>
          <p:cNvPr id="91165" name="Line 29"/>
          <p:cNvSpPr>
            <a:spLocks noChangeShapeType="1"/>
          </p:cNvSpPr>
          <p:nvPr/>
        </p:nvSpPr>
        <p:spPr bwMode="auto">
          <a:xfrm>
            <a:off x="4114800" y="2743200"/>
            <a:ext cx="533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91166" name="Group 30"/>
          <p:cNvGrpSpPr>
            <a:grpSpLocks/>
          </p:cNvGrpSpPr>
          <p:nvPr/>
        </p:nvGrpSpPr>
        <p:grpSpPr bwMode="auto">
          <a:xfrm>
            <a:off x="4114800" y="2133600"/>
            <a:ext cx="533400" cy="1676400"/>
            <a:chOff x="2592" y="1248"/>
            <a:chExt cx="336" cy="1056"/>
          </a:xfrm>
        </p:grpSpPr>
        <p:sp>
          <p:nvSpPr>
            <p:cNvPr id="91167" name="Rectangle 31"/>
            <p:cNvSpPr>
              <a:spLocks noChangeArrowheads="1"/>
            </p:cNvSpPr>
            <p:nvPr/>
          </p:nvSpPr>
          <p:spPr bwMode="auto">
            <a:xfrm>
              <a:off x="2592" y="1248"/>
              <a:ext cx="336" cy="1056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1168" name="Line 32"/>
            <p:cNvSpPr>
              <a:spLocks noChangeShapeType="1"/>
            </p:cNvSpPr>
            <p:nvPr/>
          </p:nvSpPr>
          <p:spPr bwMode="auto">
            <a:xfrm>
              <a:off x="2592" y="1344"/>
              <a:ext cx="33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1169" name="Line 33"/>
            <p:cNvSpPr>
              <a:spLocks noChangeShapeType="1"/>
            </p:cNvSpPr>
            <p:nvPr/>
          </p:nvSpPr>
          <p:spPr bwMode="auto">
            <a:xfrm>
              <a:off x="2592" y="1440"/>
              <a:ext cx="33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1170" name="Line 34"/>
            <p:cNvSpPr>
              <a:spLocks noChangeShapeType="1"/>
            </p:cNvSpPr>
            <p:nvPr/>
          </p:nvSpPr>
          <p:spPr bwMode="auto">
            <a:xfrm>
              <a:off x="2592" y="1536"/>
              <a:ext cx="33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1171" name="Line 35"/>
            <p:cNvSpPr>
              <a:spLocks noChangeShapeType="1"/>
            </p:cNvSpPr>
            <p:nvPr/>
          </p:nvSpPr>
          <p:spPr bwMode="auto">
            <a:xfrm>
              <a:off x="2592" y="2208"/>
              <a:ext cx="33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1172" name="Text Box 36"/>
            <p:cNvSpPr txBox="1">
              <a:spLocks noChangeArrowheads="1"/>
            </p:cNvSpPr>
            <p:nvPr/>
          </p:nvSpPr>
          <p:spPr bwMode="auto">
            <a:xfrm>
              <a:off x="2640" y="1583"/>
              <a:ext cx="156" cy="5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b="1"/>
                <a:t>.</a:t>
              </a:r>
            </a:p>
            <a:p>
              <a:pPr eaLnBrk="0" hangingPunct="0"/>
              <a:r>
                <a:rPr lang="en-US" b="1"/>
                <a:t>.</a:t>
              </a:r>
            </a:p>
            <a:p>
              <a:pPr eaLnBrk="0" hangingPunct="0"/>
              <a:r>
                <a:rPr lang="en-US" b="1"/>
                <a:t>.</a:t>
              </a:r>
            </a:p>
          </p:txBody>
        </p:sp>
      </p:grpSp>
      <p:grpSp>
        <p:nvGrpSpPr>
          <p:cNvPr id="91173" name="Group 37"/>
          <p:cNvGrpSpPr>
            <a:grpSpLocks/>
          </p:cNvGrpSpPr>
          <p:nvPr/>
        </p:nvGrpSpPr>
        <p:grpSpPr bwMode="auto">
          <a:xfrm>
            <a:off x="4114800" y="4876800"/>
            <a:ext cx="533400" cy="1676400"/>
            <a:chOff x="2592" y="1248"/>
            <a:chExt cx="336" cy="1056"/>
          </a:xfrm>
        </p:grpSpPr>
        <p:sp>
          <p:nvSpPr>
            <p:cNvPr id="91174" name="Rectangle 38"/>
            <p:cNvSpPr>
              <a:spLocks noChangeArrowheads="1"/>
            </p:cNvSpPr>
            <p:nvPr/>
          </p:nvSpPr>
          <p:spPr bwMode="auto">
            <a:xfrm>
              <a:off x="2592" y="1248"/>
              <a:ext cx="336" cy="1056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1175" name="Line 39"/>
            <p:cNvSpPr>
              <a:spLocks noChangeShapeType="1"/>
            </p:cNvSpPr>
            <p:nvPr/>
          </p:nvSpPr>
          <p:spPr bwMode="auto">
            <a:xfrm>
              <a:off x="2592" y="1344"/>
              <a:ext cx="33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1176" name="Line 40"/>
            <p:cNvSpPr>
              <a:spLocks noChangeShapeType="1"/>
            </p:cNvSpPr>
            <p:nvPr/>
          </p:nvSpPr>
          <p:spPr bwMode="auto">
            <a:xfrm>
              <a:off x="2592" y="1440"/>
              <a:ext cx="33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1177" name="Line 41"/>
            <p:cNvSpPr>
              <a:spLocks noChangeShapeType="1"/>
            </p:cNvSpPr>
            <p:nvPr/>
          </p:nvSpPr>
          <p:spPr bwMode="auto">
            <a:xfrm>
              <a:off x="2592" y="1536"/>
              <a:ext cx="33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1178" name="Line 42"/>
            <p:cNvSpPr>
              <a:spLocks noChangeShapeType="1"/>
            </p:cNvSpPr>
            <p:nvPr/>
          </p:nvSpPr>
          <p:spPr bwMode="auto">
            <a:xfrm>
              <a:off x="2592" y="2208"/>
              <a:ext cx="33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1179" name="Text Box 43"/>
            <p:cNvSpPr txBox="1">
              <a:spLocks noChangeArrowheads="1"/>
            </p:cNvSpPr>
            <p:nvPr/>
          </p:nvSpPr>
          <p:spPr bwMode="auto">
            <a:xfrm>
              <a:off x="2640" y="1583"/>
              <a:ext cx="156" cy="5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b="1"/>
                <a:t>.</a:t>
              </a:r>
            </a:p>
            <a:p>
              <a:pPr eaLnBrk="0" hangingPunct="0"/>
              <a:r>
                <a:rPr lang="en-US" b="1"/>
                <a:t>.</a:t>
              </a:r>
            </a:p>
            <a:p>
              <a:pPr eaLnBrk="0" hangingPunct="0"/>
              <a:r>
                <a:rPr lang="en-US" b="1"/>
                <a:t>.</a:t>
              </a:r>
            </a:p>
          </p:txBody>
        </p:sp>
      </p:grpSp>
      <p:sp>
        <p:nvSpPr>
          <p:cNvPr id="91180" name="Rectangle 44"/>
          <p:cNvSpPr>
            <a:spLocks noChangeArrowheads="1"/>
          </p:cNvSpPr>
          <p:nvPr/>
        </p:nvSpPr>
        <p:spPr bwMode="auto">
          <a:xfrm>
            <a:off x="4953000" y="4876800"/>
            <a:ext cx="1447800" cy="4572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/>
              <a:t>priority queue</a:t>
            </a:r>
          </a:p>
        </p:txBody>
      </p:sp>
      <p:sp>
        <p:nvSpPr>
          <p:cNvPr id="91181" name="Rectangle 45"/>
          <p:cNvSpPr>
            <a:spLocks noChangeArrowheads="1"/>
          </p:cNvSpPr>
          <p:nvPr/>
        </p:nvSpPr>
        <p:spPr bwMode="auto">
          <a:xfrm>
            <a:off x="4953000" y="5943600"/>
            <a:ext cx="1447800" cy="4572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/>
              <a:t>priority queue</a:t>
            </a:r>
          </a:p>
        </p:txBody>
      </p:sp>
      <p:sp>
        <p:nvSpPr>
          <p:cNvPr id="91182" name="Rectangle 46"/>
          <p:cNvSpPr>
            <a:spLocks noChangeArrowheads="1"/>
          </p:cNvSpPr>
          <p:nvPr/>
        </p:nvSpPr>
        <p:spPr bwMode="auto">
          <a:xfrm>
            <a:off x="4953000" y="2133600"/>
            <a:ext cx="1447800" cy="4572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/>
              <a:t>priority queue</a:t>
            </a:r>
          </a:p>
        </p:txBody>
      </p:sp>
      <p:sp>
        <p:nvSpPr>
          <p:cNvPr id="91183" name="Rectangle 47"/>
          <p:cNvSpPr>
            <a:spLocks noChangeArrowheads="1"/>
          </p:cNvSpPr>
          <p:nvPr/>
        </p:nvSpPr>
        <p:spPr bwMode="auto">
          <a:xfrm>
            <a:off x="4953000" y="3124200"/>
            <a:ext cx="1447800" cy="4572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/>
              <a:t>priority queue</a:t>
            </a:r>
          </a:p>
        </p:txBody>
      </p:sp>
      <p:sp>
        <p:nvSpPr>
          <p:cNvPr id="91184" name="Line 48"/>
          <p:cNvSpPr>
            <a:spLocks noChangeShapeType="1"/>
          </p:cNvSpPr>
          <p:nvPr/>
        </p:nvSpPr>
        <p:spPr bwMode="auto">
          <a:xfrm>
            <a:off x="4419600" y="5105400"/>
            <a:ext cx="533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1185" name="Line 49"/>
          <p:cNvSpPr>
            <a:spLocks noChangeShapeType="1"/>
          </p:cNvSpPr>
          <p:nvPr/>
        </p:nvSpPr>
        <p:spPr bwMode="auto">
          <a:xfrm flipV="1">
            <a:off x="4648200" y="6172200"/>
            <a:ext cx="304800" cy="304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1186" name="Line 50"/>
          <p:cNvSpPr>
            <a:spLocks noChangeShapeType="1"/>
          </p:cNvSpPr>
          <p:nvPr/>
        </p:nvSpPr>
        <p:spPr bwMode="auto">
          <a:xfrm>
            <a:off x="4419600" y="2362200"/>
            <a:ext cx="533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1187" name="Line 51"/>
          <p:cNvSpPr>
            <a:spLocks noChangeShapeType="1"/>
          </p:cNvSpPr>
          <p:nvPr/>
        </p:nvSpPr>
        <p:spPr bwMode="auto">
          <a:xfrm flipV="1">
            <a:off x="4419600" y="3581400"/>
            <a:ext cx="533400" cy="152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1188" name="Text Box 52"/>
          <p:cNvSpPr txBox="1">
            <a:spLocks noChangeArrowheads="1"/>
          </p:cNvSpPr>
          <p:nvPr/>
        </p:nvSpPr>
        <p:spPr bwMode="auto">
          <a:xfrm>
            <a:off x="6858000" y="1524000"/>
            <a:ext cx="1792288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2000"/>
              <a:t>Higher priority</a:t>
            </a:r>
            <a:br>
              <a:rPr lang="en-US" sz="2000"/>
            </a:br>
            <a:r>
              <a:rPr lang="en-US" sz="2000"/>
              <a:t>more I/O</a:t>
            </a:r>
          </a:p>
          <a:p>
            <a:pPr eaLnBrk="0" hangingPunct="0"/>
            <a:r>
              <a:rPr lang="en-US" sz="2000"/>
              <a:t>800ms quanta</a:t>
            </a:r>
          </a:p>
        </p:txBody>
      </p:sp>
      <p:sp>
        <p:nvSpPr>
          <p:cNvPr id="91189" name="Text Box 53"/>
          <p:cNvSpPr txBox="1">
            <a:spLocks noChangeArrowheads="1"/>
          </p:cNvSpPr>
          <p:nvPr/>
        </p:nvSpPr>
        <p:spPr bwMode="auto">
          <a:xfrm>
            <a:off x="6934200" y="3078163"/>
            <a:ext cx="1651000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2000"/>
              <a:t>lower priority</a:t>
            </a:r>
            <a:br>
              <a:rPr lang="en-US" sz="2000"/>
            </a:br>
            <a:r>
              <a:rPr lang="en-US" sz="2000"/>
              <a:t>more CPU</a:t>
            </a:r>
          </a:p>
          <a:p>
            <a:pPr eaLnBrk="0" hangingPunct="0"/>
            <a:r>
              <a:rPr lang="en-US" sz="2000"/>
              <a:t>10ms quanta</a:t>
            </a:r>
          </a:p>
        </p:txBody>
      </p:sp>
    </p:spTree>
    <p:extLst>
      <p:ext uri="{BB962C8B-B14F-4D97-AF65-F5344CB8AC3E}">
        <p14:creationId xmlns:p14="http://schemas.microsoft.com/office/powerpoint/2010/main" val="1845221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Runqueue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140 separate queues, one for each priority level</a:t>
            </a:r>
          </a:p>
          <a:p>
            <a:r>
              <a:rPr lang="en-US"/>
              <a:t>Actually, two sets, active and expired</a:t>
            </a:r>
          </a:p>
          <a:p>
            <a:r>
              <a:rPr lang="en-US"/>
              <a:t>Priorities 0-99 for real-time processes</a:t>
            </a:r>
          </a:p>
          <a:p>
            <a:r>
              <a:rPr lang="en-US"/>
              <a:t>Priorities 100-139 for normal processes; value set via nice()/setpriority() system calls</a:t>
            </a:r>
          </a:p>
        </p:txBody>
      </p:sp>
    </p:spTree>
    <p:extLst>
      <p:ext uri="{BB962C8B-B14F-4D97-AF65-F5344CB8AC3E}">
        <p14:creationId xmlns:p14="http://schemas.microsoft.com/office/powerpoint/2010/main" val="1031455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Priority Arrays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719263"/>
            <a:ext cx="6019800" cy="1862137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sz="2100" b="1" dirty="0" err="1">
                <a:latin typeface="Courier New" pitchFamily="49" charset="0"/>
                <a:cs typeface="Courier New" pitchFamily="49" charset="0"/>
              </a:rPr>
              <a:t>struct</a:t>
            </a:r>
            <a:r>
              <a:rPr lang="en-US" sz="21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100" b="1" dirty="0" err="1">
                <a:latin typeface="Courier New" pitchFamily="49" charset="0"/>
                <a:cs typeface="Courier New" pitchFamily="49" charset="0"/>
              </a:rPr>
              <a:t>prio_array</a:t>
            </a:r>
            <a:r>
              <a:rPr lang="en-US" sz="2100" b="1" dirty="0">
                <a:latin typeface="Courier New" pitchFamily="49" charset="0"/>
                <a:cs typeface="Courier New" pitchFamily="49" charset="0"/>
              </a:rPr>
              <a:t> {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sz="2100" b="1" dirty="0">
                <a:latin typeface="Courier New" pitchFamily="49" charset="0"/>
                <a:cs typeface="Courier New" pitchFamily="49" charset="0"/>
              </a:rPr>
              <a:t>		unsigned </a:t>
            </a:r>
            <a:r>
              <a:rPr lang="en-US" sz="2100" b="1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21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100" b="1" dirty="0" err="1">
                <a:latin typeface="Courier New" pitchFamily="49" charset="0"/>
                <a:cs typeface="Courier New" pitchFamily="49" charset="0"/>
              </a:rPr>
              <a:t>nr_active</a:t>
            </a:r>
            <a:r>
              <a:rPr lang="en-US" sz="2100" b="1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sz="2100" b="1" dirty="0">
                <a:latin typeface="Courier New" pitchFamily="49" charset="0"/>
                <a:cs typeface="Courier New" pitchFamily="49" charset="0"/>
              </a:rPr>
              <a:t>		unsigned long bitmap[5];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sz="2100" b="1" dirty="0">
                <a:latin typeface="Courier New" pitchFamily="49" charset="0"/>
                <a:cs typeface="Courier New" pitchFamily="49" charset="0"/>
              </a:rPr>
              <a:t>		</a:t>
            </a:r>
            <a:r>
              <a:rPr lang="en-US" sz="2100" b="1" dirty="0" err="1">
                <a:latin typeface="Courier New" pitchFamily="49" charset="0"/>
                <a:cs typeface="Courier New" pitchFamily="49" charset="0"/>
              </a:rPr>
              <a:t>struct</a:t>
            </a:r>
            <a:r>
              <a:rPr lang="en-US" sz="21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100" b="1" dirty="0" err="1">
                <a:latin typeface="Courier New" pitchFamily="49" charset="0"/>
                <a:cs typeface="Courier New" pitchFamily="49" charset="0"/>
              </a:rPr>
              <a:t>list_head</a:t>
            </a:r>
            <a:r>
              <a:rPr lang="en-US" sz="2100" b="1" dirty="0">
                <a:latin typeface="Courier New" pitchFamily="49" charset="0"/>
                <a:cs typeface="Courier New" pitchFamily="49" charset="0"/>
              </a:rPr>
              <a:t> queue[140];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sz="2100" b="1" dirty="0">
                <a:latin typeface="Courier New" pitchFamily="49" charset="0"/>
                <a:cs typeface="Courier New" pitchFamily="49" charset="0"/>
              </a:rPr>
              <a:t>};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endParaRPr lang="en-US" sz="2100" b="1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12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781173"/>
            <a:ext cx="6015065" cy="4162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32771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Basic Scheduling Algorithm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Find the highest-priority queue with a runnable process</a:t>
            </a:r>
          </a:p>
          <a:p>
            <a:r>
              <a:rPr lang="en-US" dirty="0"/>
              <a:t>Find the first process on that queue</a:t>
            </a:r>
          </a:p>
          <a:p>
            <a:r>
              <a:rPr lang="en-US" dirty="0" smtClean="0"/>
              <a:t>Get </a:t>
            </a:r>
            <a:r>
              <a:rPr lang="en-US" dirty="0"/>
              <a:t>its quantum size</a:t>
            </a:r>
          </a:p>
          <a:p>
            <a:r>
              <a:rPr lang="en-US" dirty="0"/>
              <a:t>Let it run</a:t>
            </a:r>
          </a:p>
          <a:p>
            <a:r>
              <a:rPr lang="en-US" dirty="0"/>
              <a:t>When its time is up, put it on the expired list</a:t>
            </a:r>
          </a:p>
          <a:p>
            <a:pPr lvl="1"/>
            <a:r>
              <a:rPr lang="en-US" dirty="0"/>
              <a:t>Recalculate </a:t>
            </a:r>
            <a:r>
              <a:rPr lang="en-US" dirty="0" smtClean="0"/>
              <a:t>priority/</a:t>
            </a:r>
            <a:r>
              <a:rPr lang="en-US" dirty="0" err="1" smtClean="0"/>
              <a:t>quantam</a:t>
            </a:r>
            <a:r>
              <a:rPr lang="en-US" dirty="0" smtClean="0"/>
              <a:t> </a:t>
            </a:r>
            <a:r>
              <a:rPr lang="en-US" dirty="0"/>
              <a:t>first</a:t>
            </a:r>
          </a:p>
          <a:p>
            <a:r>
              <a:rPr lang="en-US" dirty="0"/>
              <a:t>Repeat</a:t>
            </a:r>
          </a:p>
        </p:txBody>
      </p:sp>
    </p:spTree>
    <p:extLst>
      <p:ext uri="{BB962C8B-B14F-4D97-AF65-F5344CB8AC3E}">
        <p14:creationId xmlns:p14="http://schemas.microsoft.com/office/powerpoint/2010/main" val="1767113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CC03421-E974-4C2F-9EED-90AAADC3DC15}" type="slidenum">
              <a:rPr lang="en-US" altLang="en-US"/>
              <a:pPr/>
              <a:t>75</a:t>
            </a:fld>
            <a:endParaRPr lang="en-US" altLang="en-US"/>
          </a:p>
        </p:txBody>
      </p:sp>
      <p:grpSp>
        <p:nvGrpSpPr>
          <p:cNvPr id="91138" name="Group 2"/>
          <p:cNvGrpSpPr>
            <a:grpSpLocks/>
          </p:cNvGrpSpPr>
          <p:nvPr/>
        </p:nvGrpSpPr>
        <p:grpSpPr bwMode="auto">
          <a:xfrm>
            <a:off x="3200400" y="1524000"/>
            <a:ext cx="3581400" cy="2514600"/>
            <a:chOff x="2016" y="864"/>
            <a:chExt cx="2256" cy="1584"/>
          </a:xfrm>
          <a:solidFill>
            <a:schemeClr val="bg1"/>
          </a:solidFill>
        </p:grpSpPr>
        <p:sp>
          <p:nvSpPr>
            <p:cNvPr id="91139" name="Rectangle 3"/>
            <p:cNvSpPr>
              <a:spLocks noChangeArrowheads="1"/>
            </p:cNvSpPr>
            <p:nvPr/>
          </p:nvSpPr>
          <p:spPr bwMode="auto">
            <a:xfrm>
              <a:off x="2016" y="864"/>
              <a:ext cx="2256" cy="1584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endParaRPr lang="en-US" sz="2800"/>
            </a:p>
          </p:txBody>
        </p:sp>
        <p:sp>
          <p:nvSpPr>
            <p:cNvPr id="91140" name="Rectangle 4"/>
            <p:cNvSpPr>
              <a:spLocks noChangeArrowheads="1"/>
            </p:cNvSpPr>
            <p:nvPr/>
          </p:nvSpPr>
          <p:spPr bwMode="auto">
            <a:xfrm>
              <a:off x="2304" y="1248"/>
              <a:ext cx="144" cy="1056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1141" name="Line 5"/>
            <p:cNvSpPr>
              <a:spLocks noChangeShapeType="1"/>
            </p:cNvSpPr>
            <p:nvPr/>
          </p:nvSpPr>
          <p:spPr bwMode="auto">
            <a:xfrm>
              <a:off x="2304" y="1344"/>
              <a:ext cx="144" cy="0"/>
            </a:xfrm>
            <a:prstGeom prst="line">
              <a:avLst/>
            </a:prstGeom>
            <a:grp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1142" name="Line 6"/>
            <p:cNvSpPr>
              <a:spLocks noChangeShapeType="1"/>
            </p:cNvSpPr>
            <p:nvPr/>
          </p:nvSpPr>
          <p:spPr bwMode="auto">
            <a:xfrm>
              <a:off x="2304" y="1440"/>
              <a:ext cx="144" cy="0"/>
            </a:xfrm>
            <a:prstGeom prst="line">
              <a:avLst/>
            </a:prstGeom>
            <a:grp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1143" name="Line 7"/>
            <p:cNvSpPr>
              <a:spLocks noChangeShapeType="1"/>
            </p:cNvSpPr>
            <p:nvPr/>
          </p:nvSpPr>
          <p:spPr bwMode="auto">
            <a:xfrm>
              <a:off x="2304" y="1536"/>
              <a:ext cx="144" cy="0"/>
            </a:xfrm>
            <a:prstGeom prst="line">
              <a:avLst/>
            </a:prstGeom>
            <a:grp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1144" name="Line 8"/>
            <p:cNvSpPr>
              <a:spLocks noChangeShapeType="1"/>
            </p:cNvSpPr>
            <p:nvPr/>
          </p:nvSpPr>
          <p:spPr bwMode="auto">
            <a:xfrm>
              <a:off x="2304" y="1632"/>
              <a:ext cx="144" cy="0"/>
            </a:xfrm>
            <a:prstGeom prst="line">
              <a:avLst/>
            </a:prstGeom>
            <a:grp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1145" name="Line 9"/>
            <p:cNvSpPr>
              <a:spLocks noChangeShapeType="1"/>
            </p:cNvSpPr>
            <p:nvPr/>
          </p:nvSpPr>
          <p:spPr bwMode="auto">
            <a:xfrm>
              <a:off x="2304" y="2208"/>
              <a:ext cx="144" cy="0"/>
            </a:xfrm>
            <a:prstGeom prst="line">
              <a:avLst/>
            </a:prstGeom>
            <a:grp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1146" name="Text Box 10"/>
            <p:cNvSpPr txBox="1">
              <a:spLocks noChangeArrowheads="1"/>
            </p:cNvSpPr>
            <p:nvPr/>
          </p:nvSpPr>
          <p:spPr bwMode="auto">
            <a:xfrm>
              <a:off x="2304" y="1583"/>
              <a:ext cx="156" cy="577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b="1"/>
                <a:t>.</a:t>
              </a:r>
            </a:p>
            <a:p>
              <a:pPr eaLnBrk="0" hangingPunct="0"/>
              <a:r>
                <a:rPr lang="en-US" b="1"/>
                <a:t>.</a:t>
              </a:r>
            </a:p>
            <a:p>
              <a:pPr eaLnBrk="0" hangingPunct="0"/>
              <a:r>
                <a:rPr lang="en-US" b="1"/>
                <a:t>.</a:t>
              </a:r>
            </a:p>
          </p:txBody>
        </p:sp>
      </p:grpSp>
      <p:grpSp>
        <p:nvGrpSpPr>
          <p:cNvPr id="91147" name="Group 11"/>
          <p:cNvGrpSpPr>
            <a:grpSpLocks/>
          </p:cNvGrpSpPr>
          <p:nvPr/>
        </p:nvGrpSpPr>
        <p:grpSpPr bwMode="auto">
          <a:xfrm>
            <a:off x="3200400" y="4267200"/>
            <a:ext cx="3581400" cy="2514600"/>
            <a:chOff x="2016" y="864"/>
            <a:chExt cx="2256" cy="1584"/>
          </a:xfrm>
          <a:solidFill>
            <a:schemeClr val="bg1"/>
          </a:solidFill>
        </p:grpSpPr>
        <p:sp>
          <p:nvSpPr>
            <p:cNvPr id="91148" name="Rectangle 12"/>
            <p:cNvSpPr>
              <a:spLocks noChangeArrowheads="1"/>
            </p:cNvSpPr>
            <p:nvPr/>
          </p:nvSpPr>
          <p:spPr bwMode="auto">
            <a:xfrm>
              <a:off x="2016" y="864"/>
              <a:ext cx="2256" cy="1584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endParaRPr lang="en-US" sz="2800"/>
            </a:p>
          </p:txBody>
        </p:sp>
        <p:sp>
          <p:nvSpPr>
            <p:cNvPr id="91149" name="Rectangle 13"/>
            <p:cNvSpPr>
              <a:spLocks noChangeArrowheads="1"/>
            </p:cNvSpPr>
            <p:nvPr/>
          </p:nvSpPr>
          <p:spPr bwMode="auto">
            <a:xfrm>
              <a:off x="2304" y="1248"/>
              <a:ext cx="144" cy="1056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1150" name="Line 14"/>
            <p:cNvSpPr>
              <a:spLocks noChangeShapeType="1"/>
            </p:cNvSpPr>
            <p:nvPr/>
          </p:nvSpPr>
          <p:spPr bwMode="auto">
            <a:xfrm>
              <a:off x="2304" y="1344"/>
              <a:ext cx="144" cy="0"/>
            </a:xfrm>
            <a:prstGeom prst="line">
              <a:avLst/>
            </a:prstGeom>
            <a:grp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1151" name="Line 15"/>
            <p:cNvSpPr>
              <a:spLocks noChangeShapeType="1"/>
            </p:cNvSpPr>
            <p:nvPr/>
          </p:nvSpPr>
          <p:spPr bwMode="auto">
            <a:xfrm>
              <a:off x="2304" y="1440"/>
              <a:ext cx="144" cy="0"/>
            </a:xfrm>
            <a:prstGeom prst="line">
              <a:avLst/>
            </a:prstGeom>
            <a:grp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1152" name="Line 16"/>
            <p:cNvSpPr>
              <a:spLocks noChangeShapeType="1"/>
            </p:cNvSpPr>
            <p:nvPr/>
          </p:nvSpPr>
          <p:spPr bwMode="auto">
            <a:xfrm>
              <a:off x="2304" y="1536"/>
              <a:ext cx="144" cy="0"/>
            </a:xfrm>
            <a:prstGeom prst="line">
              <a:avLst/>
            </a:prstGeom>
            <a:grp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1153" name="Line 17"/>
            <p:cNvSpPr>
              <a:spLocks noChangeShapeType="1"/>
            </p:cNvSpPr>
            <p:nvPr/>
          </p:nvSpPr>
          <p:spPr bwMode="auto">
            <a:xfrm>
              <a:off x="2304" y="1632"/>
              <a:ext cx="144" cy="0"/>
            </a:xfrm>
            <a:prstGeom prst="line">
              <a:avLst/>
            </a:prstGeom>
            <a:grp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1154" name="Line 18"/>
            <p:cNvSpPr>
              <a:spLocks noChangeShapeType="1"/>
            </p:cNvSpPr>
            <p:nvPr/>
          </p:nvSpPr>
          <p:spPr bwMode="auto">
            <a:xfrm>
              <a:off x="2304" y="2208"/>
              <a:ext cx="144" cy="0"/>
            </a:xfrm>
            <a:prstGeom prst="line">
              <a:avLst/>
            </a:prstGeom>
            <a:grp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1155" name="Text Box 19"/>
            <p:cNvSpPr txBox="1">
              <a:spLocks noChangeArrowheads="1"/>
            </p:cNvSpPr>
            <p:nvPr/>
          </p:nvSpPr>
          <p:spPr bwMode="auto">
            <a:xfrm>
              <a:off x="2304" y="1583"/>
              <a:ext cx="156" cy="577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b="1"/>
                <a:t>.</a:t>
              </a:r>
            </a:p>
            <a:p>
              <a:pPr eaLnBrk="0" hangingPunct="0"/>
              <a:r>
                <a:rPr lang="en-US" b="1"/>
                <a:t>.</a:t>
              </a:r>
            </a:p>
            <a:p>
              <a:pPr eaLnBrk="0" hangingPunct="0"/>
              <a:r>
                <a:rPr lang="en-US" b="1"/>
                <a:t>.</a:t>
              </a:r>
            </a:p>
          </p:txBody>
        </p:sp>
      </p:grpSp>
      <p:sp>
        <p:nvSpPr>
          <p:cNvPr id="91156" name="Rectangle 2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Runqueue for O(1) Scheduler</a:t>
            </a:r>
          </a:p>
        </p:txBody>
      </p:sp>
      <p:sp>
        <p:nvSpPr>
          <p:cNvPr id="91157" name="Rectangle 21"/>
          <p:cNvSpPr>
            <a:spLocks noChangeArrowheads="1"/>
          </p:cNvSpPr>
          <p:nvPr/>
        </p:nvSpPr>
        <p:spPr bwMode="auto">
          <a:xfrm>
            <a:off x="914400" y="2743200"/>
            <a:ext cx="1295400" cy="4572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1158" name="Rectangle 22"/>
          <p:cNvSpPr>
            <a:spLocks noChangeArrowheads="1"/>
          </p:cNvSpPr>
          <p:nvPr/>
        </p:nvSpPr>
        <p:spPr bwMode="auto">
          <a:xfrm>
            <a:off x="914400" y="3810000"/>
            <a:ext cx="1295400" cy="4572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1159" name="Text Box 23"/>
          <p:cNvSpPr txBox="1">
            <a:spLocks noChangeArrowheads="1"/>
          </p:cNvSpPr>
          <p:nvPr/>
        </p:nvSpPr>
        <p:spPr bwMode="auto">
          <a:xfrm>
            <a:off x="990600" y="2717800"/>
            <a:ext cx="9810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2400"/>
              <a:t>active</a:t>
            </a:r>
          </a:p>
        </p:txBody>
      </p:sp>
      <p:sp>
        <p:nvSpPr>
          <p:cNvPr id="91160" name="Text Box 24"/>
          <p:cNvSpPr txBox="1">
            <a:spLocks noChangeArrowheads="1"/>
          </p:cNvSpPr>
          <p:nvPr/>
        </p:nvSpPr>
        <p:spPr bwMode="auto">
          <a:xfrm>
            <a:off x="914400" y="3810000"/>
            <a:ext cx="11858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2400"/>
              <a:t>expired</a:t>
            </a:r>
          </a:p>
        </p:txBody>
      </p:sp>
      <p:sp>
        <p:nvSpPr>
          <p:cNvPr id="91161" name="Line 25"/>
          <p:cNvSpPr>
            <a:spLocks noChangeShapeType="1"/>
          </p:cNvSpPr>
          <p:nvPr/>
        </p:nvSpPr>
        <p:spPr bwMode="auto">
          <a:xfrm flipV="1">
            <a:off x="2057400" y="2362200"/>
            <a:ext cx="1066800" cy="609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1162" name="Line 26"/>
          <p:cNvSpPr>
            <a:spLocks noChangeShapeType="1"/>
          </p:cNvSpPr>
          <p:nvPr/>
        </p:nvSpPr>
        <p:spPr bwMode="auto">
          <a:xfrm>
            <a:off x="2057400" y="4038600"/>
            <a:ext cx="1066800" cy="609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1163" name="Text Box 27"/>
          <p:cNvSpPr txBox="1">
            <a:spLocks noChangeArrowheads="1"/>
          </p:cNvSpPr>
          <p:nvPr/>
        </p:nvSpPr>
        <p:spPr bwMode="auto">
          <a:xfrm>
            <a:off x="3962400" y="1600200"/>
            <a:ext cx="1879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2400"/>
              <a:t>priority array</a:t>
            </a:r>
          </a:p>
        </p:txBody>
      </p:sp>
      <p:sp>
        <p:nvSpPr>
          <p:cNvPr id="91164" name="Text Box 28"/>
          <p:cNvSpPr txBox="1">
            <a:spLocks noChangeArrowheads="1"/>
          </p:cNvSpPr>
          <p:nvPr/>
        </p:nvSpPr>
        <p:spPr bwMode="auto">
          <a:xfrm>
            <a:off x="3886200" y="4419600"/>
            <a:ext cx="1879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2400"/>
              <a:t>priority array</a:t>
            </a:r>
          </a:p>
        </p:txBody>
      </p:sp>
      <p:sp>
        <p:nvSpPr>
          <p:cNvPr id="91165" name="Line 29"/>
          <p:cNvSpPr>
            <a:spLocks noChangeShapeType="1"/>
          </p:cNvSpPr>
          <p:nvPr/>
        </p:nvSpPr>
        <p:spPr bwMode="auto">
          <a:xfrm>
            <a:off x="4114800" y="2743200"/>
            <a:ext cx="533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91166" name="Group 30"/>
          <p:cNvGrpSpPr>
            <a:grpSpLocks/>
          </p:cNvGrpSpPr>
          <p:nvPr/>
        </p:nvGrpSpPr>
        <p:grpSpPr bwMode="auto">
          <a:xfrm>
            <a:off x="4114800" y="2133600"/>
            <a:ext cx="533400" cy="1676400"/>
            <a:chOff x="2592" y="1248"/>
            <a:chExt cx="336" cy="1056"/>
          </a:xfrm>
        </p:grpSpPr>
        <p:sp>
          <p:nvSpPr>
            <p:cNvPr id="91167" name="Rectangle 31"/>
            <p:cNvSpPr>
              <a:spLocks noChangeArrowheads="1"/>
            </p:cNvSpPr>
            <p:nvPr/>
          </p:nvSpPr>
          <p:spPr bwMode="auto">
            <a:xfrm>
              <a:off x="2592" y="1248"/>
              <a:ext cx="336" cy="1056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1168" name="Line 32"/>
            <p:cNvSpPr>
              <a:spLocks noChangeShapeType="1"/>
            </p:cNvSpPr>
            <p:nvPr/>
          </p:nvSpPr>
          <p:spPr bwMode="auto">
            <a:xfrm>
              <a:off x="2592" y="1344"/>
              <a:ext cx="33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1169" name="Line 33"/>
            <p:cNvSpPr>
              <a:spLocks noChangeShapeType="1"/>
            </p:cNvSpPr>
            <p:nvPr/>
          </p:nvSpPr>
          <p:spPr bwMode="auto">
            <a:xfrm>
              <a:off x="2592" y="1440"/>
              <a:ext cx="33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1170" name="Line 34"/>
            <p:cNvSpPr>
              <a:spLocks noChangeShapeType="1"/>
            </p:cNvSpPr>
            <p:nvPr/>
          </p:nvSpPr>
          <p:spPr bwMode="auto">
            <a:xfrm>
              <a:off x="2592" y="1536"/>
              <a:ext cx="33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1171" name="Line 35"/>
            <p:cNvSpPr>
              <a:spLocks noChangeShapeType="1"/>
            </p:cNvSpPr>
            <p:nvPr/>
          </p:nvSpPr>
          <p:spPr bwMode="auto">
            <a:xfrm>
              <a:off x="2592" y="2208"/>
              <a:ext cx="33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1172" name="Text Box 36"/>
            <p:cNvSpPr txBox="1">
              <a:spLocks noChangeArrowheads="1"/>
            </p:cNvSpPr>
            <p:nvPr/>
          </p:nvSpPr>
          <p:spPr bwMode="auto">
            <a:xfrm>
              <a:off x="2640" y="1583"/>
              <a:ext cx="156" cy="5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b="1"/>
                <a:t>.</a:t>
              </a:r>
            </a:p>
            <a:p>
              <a:pPr eaLnBrk="0" hangingPunct="0"/>
              <a:r>
                <a:rPr lang="en-US" b="1"/>
                <a:t>.</a:t>
              </a:r>
            </a:p>
            <a:p>
              <a:pPr eaLnBrk="0" hangingPunct="0"/>
              <a:r>
                <a:rPr lang="en-US" b="1"/>
                <a:t>.</a:t>
              </a:r>
            </a:p>
          </p:txBody>
        </p:sp>
      </p:grpSp>
      <p:grpSp>
        <p:nvGrpSpPr>
          <p:cNvPr id="91173" name="Group 37"/>
          <p:cNvGrpSpPr>
            <a:grpSpLocks/>
          </p:cNvGrpSpPr>
          <p:nvPr/>
        </p:nvGrpSpPr>
        <p:grpSpPr bwMode="auto">
          <a:xfrm>
            <a:off x="4114800" y="4876800"/>
            <a:ext cx="533400" cy="1676400"/>
            <a:chOff x="2592" y="1248"/>
            <a:chExt cx="336" cy="1056"/>
          </a:xfrm>
        </p:grpSpPr>
        <p:sp>
          <p:nvSpPr>
            <p:cNvPr id="91174" name="Rectangle 38"/>
            <p:cNvSpPr>
              <a:spLocks noChangeArrowheads="1"/>
            </p:cNvSpPr>
            <p:nvPr/>
          </p:nvSpPr>
          <p:spPr bwMode="auto">
            <a:xfrm>
              <a:off x="2592" y="1248"/>
              <a:ext cx="336" cy="1056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1175" name="Line 39"/>
            <p:cNvSpPr>
              <a:spLocks noChangeShapeType="1"/>
            </p:cNvSpPr>
            <p:nvPr/>
          </p:nvSpPr>
          <p:spPr bwMode="auto">
            <a:xfrm>
              <a:off x="2592" y="1344"/>
              <a:ext cx="33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1176" name="Line 40"/>
            <p:cNvSpPr>
              <a:spLocks noChangeShapeType="1"/>
            </p:cNvSpPr>
            <p:nvPr/>
          </p:nvSpPr>
          <p:spPr bwMode="auto">
            <a:xfrm>
              <a:off x="2592" y="1440"/>
              <a:ext cx="33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1177" name="Line 41"/>
            <p:cNvSpPr>
              <a:spLocks noChangeShapeType="1"/>
            </p:cNvSpPr>
            <p:nvPr/>
          </p:nvSpPr>
          <p:spPr bwMode="auto">
            <a:xfrm>
              <a:off x="2592" y="1536"/>
              <a:ext cx="33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1178" name="Line 42"/>
            <p:cNvSpPr>
              <a:spLocks noChangeShapeType="1"/>
            </p:cNvSpPr>
            <p:nvPr/>
          </p:nvSpPr>
          <p:spPr bwMode="auto">
            <a:xfrm>
              <a:off x="2592" y="2208"/>
              <a:ext cx="33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1179" name="Text Box 43"/>
            <p:cNvSpPr txBox="1">
              <a:spLocks noChangeArrowheads="1"/>
            </p:cNvSpPr>
            <p:nvPr/>
          </p:nvSpPr>
          <p:spPr bwMode="auto">
            <a:xfrm>
              <a:off x="2640" y="1583"/>
              <a:ext cx="156" cy="5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b="1"/>
                <a:t>.</a:t>
              </a:r>
            </a:p>
            <a:p>
              <a:pPr eaLnBrk="0" hangingPunct="0"/>
              <a:r>
                <a:rPr lang="en-US" b="1"/>
                <a:t>.</a:t>
              </a:r>
            </a:p>
            <a:p>
              <a:pPr eaLnBrk="0" hangingPunct="0"/>
              <a:r>
                <a:rPr lang="en-US" b="1"/>
                <a:t>.</a:t>
              </a:r>
            </a:p>
          </p:txBody>
        </p:sp>
      </p:grpSp>
      <p:sp>
        <p:nvSpPr>
          <p:cNvPr id="91180" name="Rectangle 44"/>
          <p:cNvSpPr>
            <a:spLocks noChangeArrowheads="1"/>
          </p:cNvSpPr>
          <p:nvPr/>
        </p:nvSpPr>
        <p:spPr bwMode="auto">
          <a:xfrm>
            <a:off x="4953000" y="4876800"/>
            <a:ext cx="1447800" cy="4572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/>
              <a:t>priority queue</a:t>
            </a:r>
          </a:p>
        </p:txBody>
      </p:sp>
      <p:sp>
        <p:nvSpPr>
          <p:cNvPr id="91181" name="Rectangle 45"/>
          <p:cNvSpPr>
            <a:spLocks noChangeArrowheads="1"/>
          </p:cNvSpPr>
          <p:nvPr/>
        </p:nvSpPr>
        <p:spPr bwMode="auto">
          <a:xfrm>
            <a:off x="4953000" y="5943600"/>
            <a:ext cx="1447800" cy="4572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/>
              <a:t>priority queue</a:t>
            </a:r>
          </a:p>
        </p:txBody>
      </p:sp>
      <p:sp>
        <p:nvSpPr>
          <p:cNvPr id="91182" name="Rectangle 46"/>
          <p:cNvSpPr>
            <a:spLocks noChangeArrowheads="1"/>
          </p:cNvSpPr>
          <p:nvPr/>
        </p:nvSpPr>
        <p:spPr bwMode="auto">
          <a:xfrm>
            <a:off x="4953000" y="2133600"/>
            <a:ext cx="1447800" cy="4572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/>
              <a:t>priority queue</a:t>
            </a:r>
          </a:p>
        </p:txBody>
      </p:sp>
      <p:sp>
        <p:nvSpPr>
          <p:cNvPr id="91183" name="Rectangle 47"/>
          <p:cNvSpPr>
            <a:spLocks noChangeArrowheads="1"/>
          </p:cNvSpPr>
          <p:nvPr/>
        </p:nvSpPr>
        <p:spPr bwMode="auto">
          <a:xfrm>
            <a:off x="4953000" y="3124200"/>
            <a:ext cx="1447800" cy="4572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/>
              <a:t>priority queue</a:t>
            </a:r>
          </a:p>
        </p:txBody>
      </p:sp>
      <p:sp>
        <p:nvSpPr>
          <p:cNvPr id="91184" name="Line 48"/>
          <p:cNvSpPr>
            <a:spLocks noChangeShapeType="1"/>
          </p:cNvSpPr>
          <p:nvPr/>
        </p:nvSpPr>
        <p:spPr bwMode="auto">
          <a:xfrm>
            <a:off x="4419600" y="5105400"/>
            <a:ext cx="533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1185" name="Line 49"/>
          <p:cNvSpPr>
            <a:spLocks noChangeShapeType="1"/>
          </p:cNvSpPr>
          <p:nvPr/>
        </p:nvSpPr>
        <p:spPr bwMode="auto">
          <a:xfrm flipV="1">
            <a:off x="4648200" y="6172200"/>
            <a:ext cx="304800" cy="304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1186" name="Line 50"/>
          <p:cNvSpPr>
            <a:spLocks noChangeShapeType="1"/>
          </p:cNvSpPr>
          <p:nvPr/>
        </p:nvSpPr>
        <p:spPr bwMode="auto">
          <a:xfrm>
            <a:off x="4419600" y="2362200"/>
            <a:ext cx="533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1187" name="Line 51"/>
          <p:cNvSpPr>
            <a:spLocks noChangeShapeType="1"/>
          </p:cNvSpPr>
          <p:nvPr/>
        </p:nvSpPr>
        <p:spPr bwMode="auto">
          <a:xfrm flipV="1">
            <a:off x="4419600" y="3581400"/>
            <a:ext cx="533400" cy="152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1188" name="Text Box 52"/>
          <p:cNvSpPr txBox="1">
            <a:spLocks noChangeArrowheads="1"/>
          </p:cNvSpPr>
          <p:nvPr/>
        </p:nvSpPr>
        <p:spPr bwMode="auto">
          <a:xfrm>
            <a:off x="6858000" y="1524000"/>
            <a:ext cx="1792288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2000"/>
              <a:t>Higher priority</a:t>
            </a:r>
            <a:br>
              <a:rPr lang="en-US" sz="2000"/>
            </a:br>
            <a:r>
              <a:rPr lang="en-US" sz="2000"/>
              <a:t>more I/O</a:t>
            </a:r>
          </a:p>
          <a:p>
            <a:pPr eaLnBrk="0" hangingPunct="0"/>
            <a:r>
              <a:rPr lang="en-US" sz="2000"/>
              <a:t>800ms quanta</a:t>
            </a:r>
          </a:p>
        </p:txBody>
      </p:sp>
      <p:sp>
        <p:nvSpPr>
          <p:cNvPr id="91189" name="Text Box 53"/>
          <p:cNvSpPr txBox="1">
            <a:spLocks noChangeArrowheads="1"/>
          </p:cNvSpPr>
          <p:nvPr/>
        </p:nvSpPr>
        <p:spPr bwMode="auto">
          <a:xfrm>
            <a:off x="6934200" y="3078163"/>
            <a:ext cx="1651000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2000"/>
              <a:t>lower priority</a:t>
            </a:r>
            <a:br>
              <a:rPr lang="en-US" sz="2000"/>
            </a:br>
            <a:r>
              <a:rPr lang="en-US" sz="2000"/>
              <a:t>more CPU</a:t>
            </a:r>
          </a:p>
          <a:p>
            <a:pPr eaLnBrk="0" hangingPunct="0"/>
            <a:r>
              <a:rPr lang="en-US" sz="2000"/>
              <a:t>10ms quanta</a:t>
            </a:r>
          </a:p>
        </p:txBody>
      </p:sp>
    </p:spTree>
    <p:extLst>
      <p:ext uri="{BB962C8B-B14F-4D97-AF65-F5344CB8AC3E}">
        <p14:creationId xmlns:p14="http://schemas.microsoft.com/office/powerpoint/2010/main" val="896370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Highest Priority Process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 dirty="0"/>
              <a:t>There is a bit map indicating which queues have processes that are ready to run</a:t>
            </a:r>
          </a:p>
          <a:p>
            <a:pPr>
              <a:lnSpc>
                <a:spcPct val="90000"/>
              </a:lnSpc>
            </a:pPr>
            <a:r>
              <a:rPr lang="en-US" dirty="0"/>
              <a:t>Find the first bit that’s set: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140 queues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/>
              <a:t>5 integers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Only a few compares to find the first that is non-zero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Hardware instruction to find the first 1-bit</a:t>
            </a:r>
          </a:p>
          <a:p>
            <a:pPr lvl="2">
              <a:lnSpc>
                <a:spcPct val="90000"/>
              </a:lnSpc>
            </a:pPr>
            <a:r>
              <a:rPr lang="en-US" dirty="0" err="1"/>
              <a:t>bsfl</a:t>
            </a:r>
            <a:r>
              <a:rPr lang="en-US" dirty="0"/>
              <a:t> on Intel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Time depends on the number of priority levels, not the number of processes</a:t>
            </a:r>
          </a:p>
        </p:txBody>
      </p:sp>
    </p:spTree>
    <p:extLst>
      <p:ext uri="{BB962C8B-B14F-4D97-AF65-F5344CB8AC3E}">
        <p14:creationId xmlns:p14="http://schemas.microsoft.com/office/powerpoint/2010/main" val="2940742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781173"/>
            <a:ext cx="6015065" cy="4162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/>
              <a:t>The Highest Priority Process</a:t>
            </a:r>
          </a:p>
        </p:txBody>
      </p:sp>
    </p:spTree>
    <p:extLst>
      <p:ext uri="{BB962C8B-B14F-4D97-AF65-F5344CB8AC3E}">
        <p14:creationId xmlns:p14="http://schemas.microsoft.com/office/powerpoint/2010/main" val="3579621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 err="1"/>
              <a:t>struct</a:t>
            </a:r>
            <a:r>
              <a:rPr lang="en-US" dirty="0"/>
              <a:t> </a:t>
            </a:r>
            <a:r>
              <a:rPr lang="en-US" dirty="0" err="1"/>
              <a:t>task_struct</a:t>
            </a:r>
            <a:r>
              <a:rPr lang="en-US" dirty="0"/>
              <a:t> *</a:t>
            </a:r>
            <a:r>
              <a:rPr lang="en-US" dirty="0" err="1"/>
              <a:t>prev</a:t>
            </a:r>
            <a:r>
              <a:rPr lang="en-US" dirty="0"/>
              <a:t>, *next; </a:t>
            </a:r>
            <a:endParaRPr lang="en-US" dirty="0" smtClean="0"/>
          </a:p>
          <a:p>
            <a:pPr marL="0" indent="0">
              <a:buNone/>
            </a:pPr>
            <a:r>
              <a:rPr lang="en-US" dirty="0" err="1" smtClean="0"/>
              <a:t>struct</a:t>
            </a:r>
            <a:r>
              <a:rPr lang="en-US" dirty="0" smtClean="0"/>
              <a:t> </a:t>
            </a:r>
            <a:r>
              <a:rPr lang="en-US" dirty="0" err="1"/>
              <a:t>list_head</a:t>
            </a:r>
            <a:r>
              <a:rPr lang="en-US" dirty="0"/>
              <a:t> *queue; </a:t>
            </a:r>
            <a:endParaRPr lang="en-US" dirty="0" smtClean="0"/>
          </a:p>
          <a:p>
            <a:pPr marL="0" indent="0">
              <a:buNone/>
            </a:pPr>
            <a:r>
              <a:rPr lang="en-US" dirty="0" err="1" smtClean="0"/>
              <a:t>struct</a:t>
            </a:r>
            <a:r>
              <a:rPr lang="en-US" dirty="0" smtClean="0"/>
              <a:t> </a:t>
            </a:r>
            <a:r>
              <a:rPr lang="en-US" dirty="0" err="1"/>
              <a:t>prio_array</a:t>
            </a:r>
            <a:r>
              <a:rPr lang="en-US" dirty="0"/>
              <a:t> array; </a:t>
            </a:r>
            <a:endParaRPr lang="en-US" dirty="0" smtClean="0"/>
          </a:p>
          <a:p>
            <a:pPr marL="0" indent="0">
              <a:buNone/>
            </a:pPr>
            <a:r>
              <a:rPr lang="en-US" dirty="0" err="1" smtClean="0"/>
              <a:t>int</a:t>
            </a:r>
            <a:r>
              <a:rPr lang="en-US" dirty="0" smtClean="0"/>
              <a:t> </a:t>
            </a:r>
            <a:r>
              <a:rPr lang="en-US" dirty="0" err="1"/>
              <a:t>idx</a:t>
            </a:r>
            <a:r>
              <a:rPr lang="en-US" dirty="0"/>
              <a:t>; </a:t>
            </a:r>
            <a:endParaRPr lang="en-US" dirty="0" smtClean="0"/>
          </a:p>
          <a:p>
            <a:pPr marL="0" indent="0">
              <a:buNone/>
            </a:pPr>
            <a:r>
              <a:rPr lang="en-US" dirty="0" err="1" smtClean="0"/>
              <a:t>prev</a:t>
            </a:r>
            <a:r>
              <a:rPr lang="en-US" dirty="0" smtClean="0"/>
              <a:t> </a:t>
            </a:r>
            <a:r>
              <a:rPr lang="en-US" dirty="0"/>
              <a:t>= current;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array </a:t>
            </a:r>
            <a:r>
              <a:rPr lang="en-US" dirty="0"/>
              <a:t>= </a:t>
            </a:r>
            <a:r>
              <a:rPr lang="en-US" dirty="0" err="1"/>
              <a:t>rq</a:t>
            </a:r>
            <a:r>
              <a:rPr lang="en-US" dirty="0"/>
              <a:t>-&gt;active; </a:t>
            </a:r>
            <a:endParaRPr lang="en-US" dirty="0" smtClean="0"/>
          </a:p>
          <a:p>
            <a:pPr marL="0" indent="0">
              <a:buNone/>
            </a:pPr>
            <a:r>
              <a:rPr lang="en-US" dirty="0" err="1" smtClean="0"/>
              <a:t>idx</a:t>
            </a:r>
            <a:r>
              <a:rPr lang="en-US" dirty="0" smtClean="0"/>
              <a:t> </a:t>
            </a:r>
            <a:r>
              <a:rPr lang="en-US" dirty="0"/>
              <a:t>= </a:t>
            </a:r>
            <a:r>
              <a:rPr lang="en-US" dirty="0" err="1"/>
              <a:t>sched_find_first_bit</a:t>
            </a:r>
            <a:r>
              <a:rPr lang="en-US" dirty="0"/>
              <a:t>(array-&gt;bitmap);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queue </a:t>
            </a:r>
            <a:r>
              <a:rPr lang="en-US" dirty="0"/>
              <a:t>= array-&gt;queue + </a:t>
            </a:r>
            <a:r>
              <a:rPr lang="en-US" dirty="0" err="1"/>
              <a:t>idx</a:t>
            </a:r>
            <a:r>
              <a:rPr lang="en-US" dirty="0"/>
              <a:t>;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next </a:t>
            </a:r>
            <a:r>
              <a:rPr lang="en-US" dirty="0"/>
              <a:t>= </a:t>
            </a:r>
            <a:r>
              <a:rPr lang="en-US" dirty="0" err="1"/>
              <a:t>list_entry</a:t>
            </a:r>
            <a:r>
              <a:rPr lang="en-US" dirty="0"/>
              <a:t>(queue-&gt;</a:t>
            </a:r>
            <a:r>
              <a:rPr lang="en-US" dirty="0" smtClean="0"/>
              <a:t>next);</a:t>
            </a:r>
            <a:endParaRPr lang="en-US" dirty="0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/>
              <a:t>The Highest Priority Process</a:t>
            </a:r>
          </a:p>
        </p:txBody>
      </p:sp>
    </p:spTree>
    <p:extLst>
      <p:ext uri="{BB962C8B-B14F-4D97-AF65-F5344CB8AC3E}">
        <p14:creationId xmlns:p14="http://schemas.microsoft.com/office/powerpoint/2010/main" val="193845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Swapping Arrays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Wingdings" pitchFamily="2" charset="2"/>
              <a:buNone/>
            </a:pPr>
            <a:r>
              <a:rPr lang="en-US" b="1">
                <a:latin typeface="Courier New" pitchFamily="49" charset="0"/>
                <a:cs typeface="Courier New" pitchFamily="49" charset="0"/>
              </a:rPr>
              <a:t>struct prioarray *array = </a:t>
            </a:r>
          </a:p>
          <a:p>
            <a:pPr>
              <a:buFont typeface="Wingdings" pitchFamily="2" charset="2"/>
              <a:buNone/>
            </a:pPr>
            <a:r>
              <a:rPr lang="en-US" b="1">
                <a:latin typeface="Courier New" pitchFamily="49" charset="0"/>
                <a:cs typeface="Courier New" pitchFamily="49" charset="0"/>
              </a:rPr>
              <a:t>		rq-&gt;active;</a:t>
            </a:r>
          </a:p>
          <a:p>
            <a:pPr>
              <a:buFont typeface="Wingdings" pitchFamily="2" charset="2"/>
              <a:buNone/>
            </a:pPr>
            <a:r>
              <a:rPr lang="en-US" b="1">
                <a:latin typeface="Courier New" pitchFamily="49" charset="0"/>
                <a:cs typeface="Courier New" pitchFamily="49" charset="0"/>
              </a:rPr>
              <a:t>if (array-&gt;nr_active == 0) {</a:t>
            </a:r>
          </a:p>
          <a:p>
            <a:pPr>
              <a:buFont typeface="Wingdings" pitchFamily="2" charset="2"/>
              <a:buNone/>
            </a:pPr>
            <a:r>
              <a:rPr lang="en-US" b="1">
                <a:latin typeface="Courier New" pitchFamily="49" charset="0"/>
                <a:cs typeface="Courier New" pitchFamily="49" charset="0"/>
              </a:rPr>
              <a:t>		rq-&gt;active = rq-&gt;expired;</a:t>
            </a:r>
          </a:p>
          <a:p>
            <a:pPr>
              <a:buFont typeface="Wingdings" pitchFamily="2" charset="2"/>
              <a:buNone/>
            </a:pPr>
            <a:r>
              <a:rPr lang="en-US" b="1">
                <a:latin typeface="Courier New" pitchFamily="49" charset="0"/>
                <a:cs typeface="Courier New" pitchFamily="49" charset="0"/>
              </a:rPr>
              <a:t>		rq-&gt;expired = array;</a:t>
            </a:r>
          </a:p>
          <a:p>
            <a:pPr>
              <a:buFont typeface="Wingdings" pitchFamily="2" charset="2"/>
              <a:buNone/>
            </a:pPr>
            <a:r>
              <a:rPr lang="en-US" b="1"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220548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Process Representation in Linux</a:t>
            </a:r>
          </a:p>
        </p:txBody>
      </p:sp>
      <p:sp>
        <p:nvSpPr>
          <p:cNvPr id="15363" name="Content Placeholder 2"/>
          <p:cNvSpPr>
            <a:spLocks noGrp="1"/>
          </p:cNvSpPr>
          <p:nvPr>
            <p:ph idx="1"/>
          </p:nvPr>
        </p:nvSpPr>
        <p:spPr>
          <a:xfrm>
            <a:off x="152400" y="1524000"/>
            <a:ext cx="88392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 smtClean="0"/>
              <a:t>Represented by the C structure </a:t>
            </a:r>
            <a:r>
              <a:rPr lang="en-US" sz="2000" b="1" dirty="0" err="1" smtClean="0">
                <a:latin typeface="Courier New" charset="0"/>
                <a:cs typeface="Courier New" charset="0"/>
              </a:rPr>
              <a:t>task_struct</a:t>
            </a:r>
            <a:r>
              <a:rPr lang="en-US" sz="2000" dirty="0" smtClean="0">
                <a:latin typeface="Courier New" charset="0"/>
                <a:cs typeface="Courier New" charset="0"/>
              </a:rPr>
              <a:t/>
            </a:r>
            <a:br>
              <a:rPr lang="en-US" sz="2000" dirty="0" smtClean="0">
                <a:latin typeface="Courier New" charset="0"/>
                <a:cs typeface="Courier New" charset="0"/>
              </a:rPr>
            </a:br>
            <a:r>
              <a:rPr lang="en-US" sz="2000" dirty="0" err="1" smtClean="0">
                <a:latin typeface="Courier New" charset="0"/>
                <a:cs typeface="Courier New" charset="0"/>
              </a:rPr>
              <a:t>pid</a:t>
            </a:r>
            <a:r>
              <a:rPr lang="en-US" sz="2000" dirty="0" smtClean="0">
                <a:latin typeface="Courier New" charset="0"/>
                <a:cs typeface="Courier New" charset="0"/>
              </a:rPr>
              <a:t> t </a:t>
            </a:r>
            <a:r>
              <a:rPr lang="en-US" sz="2000" dirty="0" err="1" smtClean="0">
                <a:latin typeface="Courier New" charset="0"/>
                <a:cs typeface="Courier New" charset="0"/>
              </a:rPr>
              <a:t>pid</a:t>
            </a:r>
            <a:r>
              <a:rPr lang="en-US" sz="2000" dirty="0" smtClean="0">
                <a:latin typeface="Courier New" charset="0"/>
                <a:cs typeface="Courier New" charset="0"/>
              </a:rPr>
              <a:t>; /* process identifier */ </a:t>
            </a:r>
            <a:br>
              <a:rPr lang="en-US" sz="2000" dirty="0" smtClean="0">
                <a:latin typeface="Courier New" charset="0"/>
                <a:cs typeface="Courier New" charset="0"/>
              </a:rPr>
            </a:br>
            <a:r>
              <a:rPr lang="en-US" sz="2000" dirty="0" smtClean="0">
                <a:latin typeface="Courier New" charset="0"/>
                <a:cs typeface="Courier New" charset="0"/>
              </a:rPr>
              <a:t>long state; /* state of the process */ </a:t>
            </a:r>
            <a:br>
              <a:rPr lang="en-US" sz="2000" dirty="0" smtClean="0">
                <a:latin typeface="Courier New" charset="0"/>
                <a:cs typeface="Courier New" charset="0"/>
              </a:rPr>
            </a:br>
            <a:r>
              <a:rPr lang="en-US" sz="2000" dirty="0" smtClean="0">
                <a:latin typeface="Courier New" charset="0"/>
                <a:cs typeface="Courier New" charset="0"/>
              </a:rPr>
              <a:t>unsigned </a:t>
            </a:r>
            <a:r>
              <a:rPr lang="en-US" sz="2000" dirty="0" err="1" smtClean="0">
                <a:latin typeface="Courier New" charset="0"/>
                <a:cs typeface="Courier New" charset="0"/>
              </a:rPr>
              <a:t>int</a:t>
            </a:r>
            <a:r>
              <a:rPr lang="en-US" sz="2000" dirty="0" smtClean="0">
                <a:latin typeface="Courier New" charset="0"/>
                <a:cs typeface="Courier New" charset="0"/>
              </a:rPr>
              <a:t> time slice /* scheduling information */ </a:t>
            </a:r>
            <a:r>
              <a:rPr lang="en-US" sz="2000" dirty="0" err="1" smtClean="0">
                <a:latin typeface="Courier New" charset="0"/>
                <a:cs typeface="Courier New" charset="0"/>
              </a:rPr>
              <a:t>struct</a:t>
            </a:r>
            <a:r>
              <a:rPr lang="en-US" sz="2000" dirty="0" smtClean="0">
                <a:latin typeface="Courier New" charset="0"/>
                <a:cs typeface="Courier New" charset="0"/>
              </a:rPr>
              <a:t> task </a:t>
            </a:r>
            <a:r>
              <a:rPr lang="en-US" sz="2000" dirty="0" err="1" smtClean="0">
                <a:latin typeface="Courier New" charset="0"/>
                <a:cs typeface="Courier New" charset="0"/>
              </a:rPr>
              <a:t>struct</a:t>
            </a:r>
            <a:r>
              <a:rPr lang="en-US" sz="2000" dirty="0" smtClean="0">
                <a:latin typeface="Courier New" charset="0"/>
                <a:cs typeface="Courier New" charset="0"/>
              </a:rPr>
              <a:t> *parent; /* this process’s parent */ </a:t>
            </a:r>
            <a:r>
              <a:rPr lang="en-US" sz="2000" dirty="0" err="1" smtClean="0">
                <a:latin typeface="Courier New" charset="0"/>
                <a:cs typeface="Courier New" charset="0"/>
              </a:rPr>
              <a:t>struct</a:t>
            </a:r>
            <a:r>
              <a:rPr lang="en-US" sz="2000" dirty="0" smtClean="0">
                <a:latin typeface="Courier New" charset="0"/>
                <a:cs typeface="Courier New" charset="0"/>
              </a:rPr>
              <a:t> list head children; /* this process’s children */ </a:t>
            </a:r>
            <a:r>
              <a:rPr lang="en-US" sz="2000" dirty="0" err="1" smtClean="0">
                <a:latin typeface="Courier New" charset="0"/>
                <a:cs typeface="Courier New" charset="0"/>
              </a:rPr>
              <a:t>struct</a:t>
            </a:r>
            <a:r>
              <a:rPr lang="en-US" sz="2000" dirty="0" smtClean="0">
                <a:latin typeface="Courier New" charset="0"/>
                <a:cs typeface="Courier New" charset="0"/>
              </a:rPr>
              <a:t> files </a:t>
            </a:r>
            <a:r>
              <a:rPr lang="en-US" sz="2000" dirty="0" err="1" smtClean="0">
                <a:latin typeface="Courier New" charset="0"/>
                <a:cs typeface="Courier New" charset="0"/>
              </a:rPr>
              <a:t>struct</a:t>
            </a:r>
            <a:r>
              <a:rPr lang="en-US" sz="2000" dirty="0" smtClean="0">
                <a:latin typeface="Courier New" charset="0"/>
                <a:cs typeface="Courier New" charset="0"/>
              </a:rPr>
              <a:t> *files; /* list of open files */ </a:t>
            </a:r>
            <a:r>
              <a:rPr lang="en-US" sz="2000" dirty="0" err="1" smtClean="0">
                <a:latin typeface="Courier New" charset="0"/>
                <a:cs typeface="Courier New" charset="0"/>
              </a:rPr>
              <a:t>struct</a:t>
            </a:r>
            <a:r>
              <a:rPr lang="en-US" sz="2000" dirty="0" smtClean="0">
                <a:latin typeface="Courier New" charset="0"/>
                <a:cs typeface="Courier New" charset="0"/>
              </a:rPr>
              <a:t> </a:t>
            </a:r>
            <a:r>
              <a:rPr lang="en-US" sz="2000" dirty="0" err="1" smtClean="0">
                <a:latin typeface="Courier New" charset="0"/>
                <a:cs typeface="Courier New" charset="0"/>
              </a:rPr>
              <a:t>mm_struct</a:t>
            </a:r>
            <a:r>
              <a:rPr lang="en-US" sz="2000" dirty="0" smtClean="0">
                <a:latin typeface="Courier New" charset="0"/>
                <a:cs typeface="Courier New" charset="0"/>
              </a:rPr>
              <a:t> *mm; /* address space of this pro */</a:t>
            </a:r>
          </a:p>
        </p:txBody>
      </p:sp>
      <p:pic>
        <p:nvPicPr>
          <p:cNvPr id="15364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19767" y="4343400"/>
            <a:ext cx="6100233" cy="23883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Box 1"/>
          <p:cNvSpPr txBox="1"/>
          <p:nvPr/>
        </p:nvSpPr>
        <p:spPr>
          <a:xfrm>
            <a:off x="76200" y="4815729"/>
            <a:ext cx="1219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Doubly linked list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3452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Runqueue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600200"/>
            <a:ext cx="9601200" cy="510540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 err="1"/>
              <a:t>struct</a:t>
            </a:r>
            <a:r>
              <a:rPr lang="en-US" dirty="0"/>
              <a:t> </a:t>
            </a:r>
            <a:r>
              <a:rPr lang="en-US" dirty="0" err="1"/>
              <a:t>runqueue</a:t>
            </a:r>
            <a:r>
              <a:rPr lang="en-US" dirty="0"/>
              <a:t> { </a:t>
            </a:r>
            <a:endParaRPr lang="en-US" dirty="0" smtClean="0"/>
          </a:p>
          <a:p>
            <a:pPr marL="0" indent="0">
              <a:buNone/>
            </a:pPr>
            <a:r>
              <a:rPr lang="en-US" dirty="0" err="1" smtClean="0"/>
              <a:t>spinlock_t</a:t>
            </a:r>
            <a:r>
              <a:rPr lang="en-US" dirty="0" smtClean="0"/>
              <a:t> </a:t>
            </a:r>
            <a:r>
              <a:rPr lang="en-US" dirty="0"/>
              <a:t>lock; /* spin lock which protects </a:t>
            </a:r>
            <a:r>
              <a:rPr lang="en-US" dirty="0" smtClean="0"/>
              <a:t>this </a:t>
            </a:r>
            <a:r>
              <a:rPr lang="en-US" dirty="0" err="1" smtClean="0"/>
              <a:t>runqueue</a:t>
            </a:r>
            <a:r>
              <a:rPr lang="en-US" dirty="0" smtClean="0"/>
              <a:t> </a:t>
            </a:r>
            <a:r>
              <a:rPr lang="en-US" dirty="0"/>
              <a:t>*/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unsigned </a:t>
            </a:r>
            <a:r>
              <a:rPr lang="en-US" dirty="0"/>
              <a:t>long </a:t>
            </a:r>
            <a:r>
              <a:rPr lang="en-US" dirty="0" err="1"/>
              <a:t>nr_running</a:t>
            </a:r>
            <a:r>
              <a:rPr lang="en-US" dirty="0"/>
              <a:t>; /* number of runnable tasks */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unsigned </a:t>
            </a:r>
            <a:r>
              <a:rPr lang="en-US" dirty="0"/>
              <a:t>long </a:t>
            </a:r>
            <a:r>
              <a:rPr lang="en-US" dirty="0" err="1"/>
              <a:t>nr_switches</a:t>
            </a:r>
            <a:r>
              <a:rPr lang="en-US" dirty="0"/>
              <a:t>; /* number of </a:t>
            </a:r>
            <a:r>
              <a:rPr lang="en-US" dirty="0" smtClean="0"/>
              <a:t>context switches </a:t>
            </a:r>
            <a:r>
              <a:rPr lang="en-US" dirty="0"/>
              <a:t>*/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unsigned </a:t>
            </a:r>
            <a:r>
              <a:rPr lang="en-US" dirty="0"/>
              <a:t>long </a:t>
            </a:r>
            <a:r>
              <a:rPr lang="en-US" dirty="0" err="1"/>
              <a:t>expired_timestamp</a:t>
            </a:r>
            <a:r>
              <a:rPr lang="en-US" dirty="0"/>
              <a:t>; /* time of last array swap */ </a:t>
            </a:r>
            <a:endParaRPr lang="en-US" dirty="0" smtClean="0"/>
          </a:p>
          <a:p>
            <a:pPr marL="0" indent="0">
              <a:buNone/>
            </a:pPr>
            <a:r>
              <a:rPr lang="en-US" b="1" dirty="0" err="1" smtClean="0"/>
              <a:t>struct</a:t>
            </a:r>
            <a:r>
              <a:rPr lang="en-US" b="1" dirty="0" smtClean="0"/>
              <a:t> </a:t>
            </a:r>
            <a:r>
              <a:rPr lang="en-US" b="1" dirty="0" err="1"/>
              <a:t>task_struct</a:t>
            </a:r>
            <a:r>
              <a:rPr lang="en-US" b="1" dirty="0"/>
              <a:t> *</a:t>
            </a:r>
            <a:r>
              <a:rPr lang="en-US" b="1" dirty="0" err="1"/>
              <a:t>curr</a:t>
            </a:r>
            <a:r>
              <a:rPr lang="en-US" dirty="0"/>
              <a:t>; /* this processor's </a:t>
            </a:r>
            <a:r>
              <a:rPr lang="en-US" dirty="0" smtClean="0"/>
              <a:t>currently running </a:t>
            </a:r>
            <a:r>
              <a:rPr lang="en-US" dirty="0"/>
              <a:t>task */ </a:t>
            </a:r>
            <a:endParaRPr lang="en-US" dirty="0" smtClean="0"/>
          </a:p>
          <a:p>
            <a:pPr marL="0" indent="0">
              <a:buNone/>
            </a:pPr>
            <a:r>
              <a:rPr lang="en-US" dirty="0" err="1" smtClean="0"/>
              <a:t>struct</a:t>
            </a:r>
            <a:r>
              <a:rPr lang="en-US" dirty="0" smtClean="0"/>
              <a:t> </a:t>
            </a:r>
            <a:r>
              <a:rPr lang="en-US" dirty="0" err="1"/>
              <a:t>task_struct</a:t>
            </a:r>
            <a:r>
              <a:rPr lang="en-US" dirty="0"/>
              <a:t> *idle; /* this processor's idle task */ </a:t>
            </a:r>
            <a:endParaRPr lang="en-US" dirty="0" smtClean="0"/>
          </a:p>
          <a:p>
            <a:pPr marL="0" indent="0">
              <a:buNone/>
            </a:pPr>
            <a:r>
              <a:rPr lang="en-US" dirty="0" err="1" smtClean="0"/>
              <a:t>struct</a:t>
            </a:r>
            <a:r>
              <a:rPr lang="en-US" dirty="0" smtClean="0"/>
              <a:t> </a:t>
            </a:r>
            <a:r>
              <a:rPr lang="en-US" dirty="0" err="1"/>
              <a:t>mm_struct</a:t>
            </a:r>
            <a:r>
              <a:rPr lang="en-US" dirty="0"/>
              <a:t> *</a:t>
            </a:r>
            <a:r>
              <a:rPr lang="en-US" dirty="0" err="1"/>
              <a:t>prev_mm</a:t>
            </a:r>
            <a:r>
              <a:rPr lang="en-US" dirty="0"/>
              <a:t>; /* </a:t>
            </a:r>
            <a:r>
              <a:rPr lang="en-US" dirty="0" err="1"/>
              <a:t>mm_struct</a:t>
            </a:r>
            <a:r>
              <a:rPr lang="en-US" dirty="0"/>
              <a:t> of last running </a:t>
            </a:r>
            <a:r>
              <a:rPr lang="en-US" dirty="0" smtClean="0"/>
              <a:t>task */ </a:t>
            </a:r>
          </a:p>
          <a:p>
            <a:pPr marL="0" indent="0">
              <a:buNone/>
            </a:pPr>
            <a:r>
              <a:rPr lang="en-US" b="1" dirty="0" err="1" smtClean="0"/>
              <a:t>struct</a:t>
            </a:r>
            <a:r>
              <a:rPr lang="en-US" b="1" dirty="0" smtClean="0"/>
              <a:t> </a:t>
            </a:r>
            <a:r>
              <a:rPr lang="en-US" b="1" dirty="0" err="1"/>
              <a:t>prio_array</a:t>
            </a:r>
            <a:r>
              <a:rPr lang="en-US" b="1" dirty="0"/>
              <a:t> *active</a:t>
            </a:r>
            <a:r>
              <a:rPr lang="en-US" dirty="0"/>
              <a:t>; /* pointer to the active </a:t>
            </a:r>
            <a:r>
              <a:rPr lang="en-US" dirty="0" smtClean="0"/>
              <a:t>priority array </a:t>
            </a:r>
            <a:r>
              <a:rPr lang="en-US" dirty="0"/>
              <a:t>*/ </a:t>
            </a:r>
            <a:endParaRPr lang="en-US" dirty="0" smtClean="0"/>
          </a:p>
          <a:p>
            <a:pPr marL="0" indent="0">
              <a:buNone/>
            </a:pPr>
            <a:r>
              <a:rPr lang="en-US" b="1" dirty="0" err="1" smtClean="0"/>
              <a:t>struct</a:t>
            </a:r>
            <a:r>
              <a:rPr lang="en-US" b="1" dirty="0" smtClean="0"/>
              <a:t> </a:t>
            </a:r>
            <a:r>
              <a:rPr lang="en-US" b="1" dirty="0" err="1"/>
              <a:t>prio_array</a:t>
            </a:r>
            <a:r>
              <a:rPr lang="en-US" b="1" dirty="0"/>
              <a:t> *expired</a:t>
            </a:r>
            <a:r>
              <a:rPr lang="en-US" dirty="0"/>
              <a:t>; /* pointer to the </a:t>
            </a:r>
            <a:r>
              <a:rPr lang="en-US" dirty="0" smtClean="0"/>
              <a:t>expired priority </a:t>
            </a:r>
            <a:r>
              <a:rPr lang="en-US" dirty="0"/>
              <a:t>array */ </a:t>
            </a:r>
            <a:endParaRPr lang="en-US" dirty="0" smtClean="0"/>
          </a:p>
          <a:p>
            <a:pPr marL="0" indent="0">
              <a:buNone/>
            </a:pPr>
            <a:r>
              <a:rPr lang="en-US" b="1" dirty="0" err="1" smtClean="0"/>
              <a:t>struct</a:t>
            </a:r>
            <a:r>
              <a:rPr lang="en-US" b="1" dirty="0" smtClean="0"/>
              <a:t> </a:t>
            </a:r>
            <a:r>
              <a:rPr lang="en-US" b="1" dirty="0" err="1"/>
              <a:t>prio_array</a:t>
            </a:r>
            <a:r>
              <a:rPr lang="en-US" b="1" dirty="0"/>
              <a:t> arrays[2</a:t>
            </a:r>
            <a:r>
              <a:rPr lang="en-US" dirty="0"/>
              <a:t>]; /* the actual priority arrays */ </a:t>
            </a:r>
            <a:endParaRPr lang="en-US" dirty="0" smtClean="0"/>
          </a:p>
          <a:p>
            <a:pPr marL="0" indent="0">
              <a:buNone/>
            </a:pPr>
            <a:r>
              <a:rPr lang="en-US" dirty="0" err="1" smtClean="0"/>
              <a:t>int</a:t>
            </a:r>
            <a:r>
              <a:rPr lang="en-US" dirty="0" smtClean="0"/>
              <a:t> </a:t>
            </a:r>
            <a:r>
              <a:rPr lang="en-US" dirty="0" err="1"/>
              <a:t>prev_cpu_load</a:t>
            </a:r>
            <a:r>
              <a:rPr lang="en-US" dirty="0"/>
              <a:t>[NR_CPUS];/* load on each processor */ </a:t>
            </a:r>
            <a:endParaRPr lang="en-US" dirty="0" smtClean="0"/>
          </a:p>
          <a:p>
            <a:pPr marL="0" indent="0">
              <a:buNone/>
            </a:pPr>
            <a:r>
              <a:rPr lang="en-US" dirty="0" err="1" smtClean="0"/>
              <a:t>struct</a:t>
            </a:r>
            <a:r>
              <a:rPr lang="en-US" dirty="0" smtClean="0"/>
              <a:t> </a:t>
            </a:r>
            <a:r>
              <a:rPr lang="en-US" dirty="0" err="1"/>
              <a:t>list_head</a:t>
            </a:r>
            <a:r>
              <a:rPr lang="en-US" dirty="0"/>
              <a:t> </a:t>
            </a:r>
            <a:r>
              <a:rPr lang="en-US" dirty="0" smtClean="0"/>
              <a:t>*</a:t>
            </a:r>
            <a:r>
              <a:rPr lang="en-US" dirty="0" err="1" smtClean="0"/>
              <a:t>migration_queue</a:t>
            </a:r>
            <a:r>
              <a:rPr lang="en-US" dirty="0"/>
              <a:t>; /* the migration queue for </a:t>
            </a:r>
            <a:r>
              <a:rPr lang="en-US" dirty="0" smtClean="0"/>
              <a:t>this processor </a:t>
            </a:r>
            <a:r>
              <a:rPr lang="en-US" dirty="0"/>
              <a:t>*/ </a:t>
            </a:r>
            <a:endParaRPr lang="en-US" dirty="0" smtClean="0"/>
          </a:p>
          <a:p>
            <a:pPr marL="0" indent="0">
              <a:buNone/>
            </a:pPr>
            <a:r>
              <a:rPr lang="en-US" dirty="0" err="1" smtClean="0"/>
              <a:t>atomic_t</a:t>
            </a:r>
            <a:r>
              <a:rPr lang="en-US" dirty="0" smtClean="0"/>
              <a:t> </a:t>
            </a:r>
            <a:r>
              <a:rPr lang="en-US" dirty="0" err="1"/>
              <a:t>nr_iowait</a:t>
            </a:r>
            <a:r>
              <a:rPr lang="en-US" dirty="0"/>
              <a:t>; /* number of tasks waiting on </a:t>
            </a:r>
            <a:r>
              <a:rPr lang="en-US" dirty="0" smtClean="0"/>
              <a:t>I/O */ </a:t>
            </a:r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645718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09600" y="1676400"/>
            <a:ext cx="7239000" cy="4335463"/>
          </a:xfr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marL="417513" indent="-312738" defTabSz="457200">
              <a:lnSpc>
                <a:spcPct val="93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GB" sz="2600"/>
              <a:t>A scheduler </a:t>
            </a:r>
            <a:r>
              <a:rPr lang="en-GB" sz="2600">
                <a:solidFill>
                  <a:srgbClr val="0000FF"/>
                </a:solidFill>
              </a:rPr>
              <a:t>runqueue</a:t>
            </a:r>
            <a:r>
              <a:rPr lang="en-GB" sz="2600"/>
              <a:t> is a list of tasks that are runnable on a particular CPU.</a:t>
            </a:r>
          </a:p>
          <a:p>
            <a:pPr marL="417513" indent="-312738" defTabSz="457200">
              <a:lnSpc>
                <a:spcPct val="93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GB" sz="2600"/>
              <a:t>A </a:t>
            </a:r>
            <a:r>
              <a:rPr lang="en-GB" sz="2600" i="1">
                <a:solidFill>
                  <a:srgbClr val="0000FF"/>
                </a:solidFill>
              </a:rPr>
              <a:t>rq</a:t>
            </a:r>
            <a:r>
              <a:rPr lang="en-GB" sz="2600"/>
              <a:t> structure maintains a linked list of those tasks.</a:t>
            </a:r>
          </a:p>
          <a:p>
            <a:pPr marL="417513" indent="-312738" defTabSz="457200">
              <a:lnSpc>
                <a:spcPct val="93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GB" sz="2600"/>
              <a:t>The runqueues are maintained as an array </a:t>
            </a:r>
            <a:r>
              <a:rPr lang="en-GB" sz="2600" i="1">
                <a:solidFill>
                  <a:srgbClr val="0000FF"/>
                </a:solidFill>
              </a:rPr>
              <a:t>runqueues</a:t>
            </a:r>
            <a:r>
              <a:rPr lang="en-GB" sz="2600"/>
              <a:t>, indexed by the CPU number.</a:t>
            </a:r>
          </a:p>
          <a:p>
            <a:pPr marL="417513" indent="-312738" defTabSz="457200">
              <a:lnSpc>
                <a:spcPct val="93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GB" sz="2600"/>
              <a:t>The </a:t>
            </a:r>
            <a:r>
              <a:rPr lang="en-GB" sz="2600" i="1">
                <a:solidFill>
                  <a:srgbClr val="0000FF"/>
                </a:solidFill>
              </a:rPr>
              <a:t>rq</a:t>
            </a:r>
            <a:r>
              <a:rPr lang="en-GB" sz="2600"/>
              <a:t> keeps a reference to its idle task</a:t>
            </a:r>
          </a:p>
          <a:p>
            <a:pPr marL="849313" lvl="1" indent="-282575" defTabSz="457200">
              <a:lnSpc>
                <a:spcPct val="93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US" sz="2200"/>
              <a:t>The idle task for a CPU is never on the scheduler runqueue for that CPU (it's always the last choice)</a:t>
            </a:r>
            <a:endParaRPr lang="en-GB" sz="2200"/>
          </a:p>
          <a:p>
            <a:pPr marL="417513" indent="-312738" defTabSz="457200">
              <a:lnSpc>
                <a:spcPct val="93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GB" sz="2600"/>
              <a:t>Access to a runqueue is serialized by acquiring and releasing </a:t>
            </a:r>
            <a:r>
              <a:rPr lang="en-GB" sz="2600" i="1">
                <a:solidFill>
                  <a:srgbClr val="0000FF"/>
                </a:solidFill>
              </a:rPr>
              <a:t>rq-&gt;lock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Scheduler Runqueue</a:t>
            </a:r>
          </a:p>
        </p:txBody>
      </p:sp>
    </p:spTree>
    <p:extLst>
      <p:ext uri="{BB962C8B-B14F-4D97-AF65-F5344CB8AC3E}">
        <p14:creationId xmlns:p14="http://schemas.microsoft.com/office/powerpoint/2010/main" val="361785116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Calculating Time Slices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2600" i="1" dirty="0" err="1">
                <a:solidFill>
                  <a:srgbClr val="0000FF"/>
                </a:solidFill>
              </a:rPr>
              <a:t>time_slice</a:t>
            </a:r>
            <a:r>
              <a:rPr lang="en-GB" sz="2600" dirty="0"/>
              <a:t> in the </a:t>
            </a:r>
            <a:r>
              <a:rPr lang="en-GB" sz="2600" i="1" dirty="0" err="1">
                <a:solidFill>
                  <a:srgbClr val="0000FF"/>
                </a:solidFill>
              </a:rPr>
              <a:t>task_struct</a:t>
            </a:r>
            <a:endParaRPr lang="en-US" sz="2600" dirty="0">
              <a:solidFill>
                <a:srgbClr val="0000FF"/>
              </a:solidFill>
            </a:endParaRPr>
          </a:p>
          <a:p>
            <a:r>
              <a:rPr lang="en-US" sz="2600" dirty="0"/>
              <a:t>Calculate Quantum where</a:t>
            </a:r>
          </a:p>
          <a:p>
            <a:pPr lvl="1"/>
            <a:r>
              <a:rPr lang="en-US" sz="2200" dirty="0"/>
              <a:t>If (SP   &lt; 120): Quantum = (140 − SP) × 20</a:t>
            </a:r>
          </a:p>
          <a:p>
            <a:pPr lvl="1"/>
            <a:r>
              <a:rPr lang="en-US" sz="2200" dirty="0"/>
              <a:t>if (SP &gt;= 120): Quantum = (140 − SP) × 5</a:t>
            </a:r>
          </a:p>
          <a:p>
            <a:pPr lvl="1">
              <a:buFont typeface="Wingdings" pitchFamily="2" charset="2"/>
              <a:buNone/>
            </a:pPr>
            <a:r>
              <a:rPr lang="en-US" sz="2200" dirty="0"/>
              <a:t>	where SP is the </a:t>
            </a:r>
            <a:r>
              <a:rPr lang="en-US" sz="2200" i="1" dirty="0"/>
              <a:t>static priority</a:t>
            </a:r>
          </a:p>
          <a:p>
            <a:r>
              <a:rPr lang="en-US" sz="2600" dirty="0"/>
              <a:t>Higher priority process get longer quanta</a:t>
            </a:r>
          </a:p>
          <a:p>
            <a:r>
              <a:rPr lang="en-US" sz="2600" dirty="0"/>
              <a:t>Basic idea: important processes should run longer</a:t>
            </a:r>
          </a:p>
          <a:p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3921634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673224"/>
            <a:ext cx="7924800" cy="4075796"/>
          </a:xfr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marL="417513" indent="-312738" defTabSz="457200">
              <a:lnSpc>
                <a:spcPct val="93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GB" sz="2600" dirty="0"/>
              <a:t>Each task has a </a:t>
            </a:r>
            <a:r>
              <a:rPr lang="en-GB" sz="2600" dirty="0">
                <a:solidFill>
                  <a:srgbClr val="33CC33"/>
                </a:solidFill>
              </a:rPr>
              <a:t>static priority</a:t>
            </a:r>
            <a:r>
              <a:rPr lang="en-GB" sz="2600" dirty="0"/>
              <a:t> that is set based upon the nice value specified by the task.</a:t>
            </a:r>
          </a:p>
          <a:p>
            <a:pPr marL="849313" lvl="1" indent="-282575" defTabSz="457200">
              <a:lnSpc>
                <a:spcPct val="93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US" i="1" dirty="0" err="1">
                <a:solidFill>
                  <a:srgbClr val="FF0000"/>
                </a:solidFill>
              </a:rPr>
              <a:t>static_prio</a:t>
            </a:r>
            <a:r>
              <a:rPr lang="en-US" dirty="0"/>
              <a:t> in </a:t>
            </a:r>
            <a:r>
              <a:rPr lang="en-US" i="1" dirty="0" err="1">
                <a:solidFill>
                  <a:srgbClr val="FF0000"/>
                </a:solidFill>
              </a:rPr>
              <a:t>task_struct</a:t>
            </a:r>
            <a:endParaRPr lang="en-GB" sz="2200" i="1" dirty="0">
              <a:solidFill>
                <a:srgbClr val="FF0000"/>
              </a:solidFill>
            </a:endParaRPr>
          </a:p>
          <a:p>
            <a:pPr marL="417513" indent="-312738" defTabSz="457200">
              <a:lnSpc>
                <a:spcPct val="93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GB" sz="2600" dirty="0"/>
              <a:t>The nice value is in a range of </a:t>
            </a:r>
            <a:r>
              <a:rPr lang="en-GB" sz="2600" dirty="0" smtClean="0"/>
              <a:t>-19 </a:t>
            </a:r>
            <a:r>
              <a:rPr lang="en-GB" sz="2600" dirty="0"/>
              <a:t>to </a:t>
            </a:r>
            <a:r>
              <a:rPr lang="en-GB" sz="2600" dirty="0" smtClean="0"/>
              <a:t>20, </a:t>
            </a:r>
            <a:r>
              <a:rPr lang="en-GB" sz="2600" dirty="0"/>
              <a:t>with the default value being </a:t>
            </a:r>
            <a:r>
              <a:rPr lang="en-GB" sz="2600" dirty="0" smtClean="0"/>
              <a:t>0</a:t>
            </a:r>
            <a:r>
              <a:rPr lang="en-GB" sz="2600" dirty="0"/>
              <a:t>.  Only privileged tasks can set the nice value below </a:t>
            </a:r>
            <a:r>
              <a:rPr lang="en-GB" sz="2600" dirty="0" smtClean="0"/>
              <a:t>0</a:t>
            </a:r>
            <a:r>
              <a:rPr lang="en-GB" sz="2600" dirty="0"/>
              <a:t>.</a:t>
            </a:r>
          </a:p>
          <a:p>
            <a:pPr marL="417513" indent="-312738" defTabSz="457200">
              <a:lnSpc>
                <a:spcPct val="93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GB" sz="2600" dirty="0"/>
              <a:t>For normal tasks, the </a:t>
            </a:r>
            <a:r>
              <a:rPr lang="en-GB" sz="2600" dirty="0">
                <a:solidFill>
                  <a:srgbClr val="00AE00"/>
                </a:solidFill>
              </a:rPr>
              <a:t>static priority</a:t>
            </a:r>
            <a:r>
              <a:rPr lang="en-GB" sz="2600" dirty="0"/>
              <a:t> is </a:t>
            </a:r>
            <a:r>
              <a:rPr lang="en-GB" sz="2600" dirty="0" smtClean="0"/>
              <a:t>base priority </a:t>
            </a:r>
            <a:r>
              <a:rPr lang="en-GB" sz="2600" dirty="0"/>
              <a:t>+ the nice value.</a:t>
            </a:r>
          </a:p>
          <a:p>
            <a:pPr marL="417513" indent="-312738" defTabSz="457200">
              <a:lnSpc>
                <a:spcPct val="93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GB" sz="2600" dirty="0"/>
              <a:t>Each task has a </a:t>
            </a:r>
            <a:r>
              <a:rPr lang="en-GB" sz="2600" dirty="0">
                <a:solidFill>
                  <a:srgbClr val="00AE00"/>
                </a:solidFill>
              </a:rPr>
              <a:t>dynamic priority</a:t>
            </a:r>
            <a:r>
              <a:rPr lang="en-GB" sz="2600" dirty="0"/>
              <a:t> that is set based upon a number of factors</a:t>
            </a:r>
          </a:p>
        </p:txBody>
      </p:sp>
      <p:sp>
        <p:nvSpPr>
          <p:cNvPr id="10752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Static Priority</a:t>
            </a:r>
          </a:p>
        </p:txBody>
      </p:sp>
    </p:spTree>
    <p:extLst>
      <p:ext uri="{BB962C8B-B14F-4D97-AF65-F5344CB8AC3E}">
        <p14:creationId xmlns:p14="http://schemas.microsoft.com/office/powerpoint/2010/main" val="331752663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Title 1"/>
          <p:cNvSpPr>
            <a:spLocks noGrp="1"/>
          </p:cNvSpPr>
          <p:nvPr>
            <p:ph type="title" idx="4294967295"/>
          </p:nvPr>
        </p:nvSpPr>
        <p:spPr>
          <a:xfrm>
            <a:off x="460375" y="122238"/>
            <a:ext cx="7543800" cy="1295400"/>
          </a:xfrm>
        </p:spPr>
        <p:txBody>
          <a:bodyPr anchor="ctr"/>
          <a:lstStyle/>
          <a:p>
            <a:r>
              <a:rPr lang="en-US" sz="2600"/>
              <a:t> Nice Value vs. static priority and Quantum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sz="quarter" idx="4294967295"/>
            <p:extLst>
              <p:ext uri="{D42A27DB-BD31-4B8C-83A1-F6EECF244321}">
                <p14:modId xmlns:p14="http://schemas.microsoft.com/office/powerpoint/2010/main" val="3201546742"/>
              </p:ext>
            </p:extLst>
          </p:nvPr>
        </p:nvGraphicFramePr>
        <p:xfrm>
          <a:off x="1146818" y="1868314"/>
          <a:ext cx="6644252" cy="2431398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1661063"/>
                <a:gridCol w="1661063"/>
                <a:gridCol w="1661063"/>
                <a:gridCol w="1661063"/>
              </a:tblGrid>
              <a:tr h="405233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92281" marR="92281" marT="49960" marB="49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Static Priority</a:t>
                      </a:r>
                      <a:endParaRPr lang="en-US" sz="2000" dirty="0"/>
                    </a:p>
                  </a:txBody>
                  <a:tcPr marL="92281" marR="92281" marT="49960" marB="49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NICE</a:t>
                      </a:r>
                      <a:endParaRPr lang="en-US" sz="2000" dirty="0"/>
                    </a:p>
                  </a:txBody>
                  <a:tcPr marL="92281" marR="92281" marT="49960" marB="49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Quantum</a:t>
                      </a:r>
                      <a:endParaRPr lang="en-US" sz="2000" dirty="0"/>
                    </a:p>
                  </a:txBody>
                  <a:tcPr marL="92281" marR="92281" marT="49960" marB="49960"/>
                </a:tc>
              </a:tr>
              <a:tr h="405233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High</a:t>
                      </a:r>
                      <a:r>
                        <a:rPr lang="en-US" sz="2000" baseline="0" dirty="0" smtClean="0"/>
                        <a:t> Priority</a:t>
                      </a:r>
                      <a:endParaRPr lang="en-US" sz="2000" dirty="0"/>
                    </a:p>
                  </a:txBody>
                  <a:tcPr marL="92281" marR="92281" marT="49960" marB="49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100</a:t>
                      </a:r>
                    </a:p>
                  </a:txBody>
                  <a:tcPr marL="92281" marR="92281" marT="49960" marB="49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-20</a:t>
                      </a:r>
                      <a:endParaRPr lang="en-US" sz="2000" dirty="0"/>
                    </a:p>
                  </a:txBody>
                  <a:tcPr marL="92281" marR="92281" marT="49960" marB="49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800</a:t>
                      </a:r>
                      <a:r>
                        <a:rPr lang="en-US" sz="2000" baseline="0" dirty="0" smtClean="0"/>
                        <a:t> ms</a:t>
                      </a:r>
                      <a:endParaRPr lang="en-US" sz="2000" dirty="0"/>
                    </a:p>
                  </a:txBody>
                  <a:tcPr marL="92281" marR="92281" marT="49960" marB="49960"/>
                </a:tc>
              </a:tr>
              <a:tr h="405233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92281" marR="92281" marT="49960" marB="49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110</a:t>
                      </a:r>
                      <a:endParaRPr lang="en-US" sz="2000" dirty="0"/>
                    </a:p>
                  </a:txBody>
                  <a:tcPr marL="92281" marR="92281" marT="49960" marB="49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-10</a:t>
                      </a:r>
                      <a:endParaRPr lang="en-US" sz="2000" dirty="0"/>
                    </a:p>
                  </a:txBody>
                  <a:tcPr marL="92281" marR="92281" marT="49960" marB="49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600 ms</a:t>
                      </a:r>
                      <a:endParaRPr lang="en-US" sz="2000" dirty="0"/>
                    </a:p>
                  </a:txBody>
                  <a:tcPr marL="92281" marR="92281" marT="49960" marB="49960"/>
                </a:tc>
              </a:tr>
              <a:tr h="405233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92281" marR="92281" marT="49960" marB="49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120</a:t>
                      </a:r>
                      <a:endParaRPr lang="en-US" sz="2000" dirty="0"/>
                    </a:p>
                  </a:txBody>
                  <a:tcPr marL="92281" marR="92281" marT="49960" marB="49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marL="92281" marR="92281" marT="49960" marB="49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100</a:t>
                      </a:r>
                      <a:r>
                        <a:rPr lang="en-US" sz="2000" baseline="0" dirty="0" smtClean="0"/>
                        <a:t> ms</a:t>
                      </a:r>
                      <a:endParaRPr lang="en-US" sz="2000" dirty="0"/>
                    </a:p>
                  </a:txBody>
                  <a:tcPr marL="92281" marR="92281" marT="49960" marB="49960"/>
                </a:tc>
              </a:tr>
              <a:tr h="405233">
                <a:tc>
                  <a:txBody>
                    <a:bodyPr/>
                    <a:lstStyle/>
                    <a:p>
                      <a:pPr algn="ctr"/>
                      <a:endParaRPr lang="en-US" sz="2000"/>
                    </a:p>
                  </a:txBody>
                  <a:tcPr marL="92281" marR="92281" marT="49960" marB="49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130</a:t>
                      </a:r>
                      <a:endParaRPr lang="en-US" sz="2000" dirty="0"/>
                    </a:p>
                  </a:txBody>
                  <a:tcPr marL="92281" marR="92281" marT="49960" marB="49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+10</a:t>
                      </a:r>
                      <a:endParaRPr lang="en-US" sz="2000" dirty="0"/>
                    </a:p>
                  </a:txBody>
                  <a:tcPr marL="92281" marR="92281" marT="49960" marB="49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50 ms</a:t>
                      </a:r>
                      <a:endParaRPr lang="en-US" sz="2000" dirty="0"/>
                    </a:p>
                  </a:txBody>
                  <a:tcPr marL="92281" marR="92281" marT="49960" marB="49960"/>
                </a:tc>
              </a:tr>
              <a:tr h="405233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Low</a:t>
                      </a:r>
                      <a:r>
                        <a:rPr lang="en-US" sz="2000" baseline="0" dirty="0" smtClean="0"/>
                        <a:t> Priority</a:t>
                      </a:r>
                      <a:endParaRPr lang="en-US" sz="2000" dirty="0"/>
                    </a:p>
                  </a:txBody>
                  <a:tcPr marL="92281" marR="92281" marT="49960" marB="49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139</a:t>
                      </a:r>
                      <a:endParaRPr lang="en-US" sz="2000" dirty="0"/>
                    </a:p>
                  </a:txBody>
                  <a:tcPr marL="92281" marR="92281" marT="49960" marB="49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+19</a:t>
                      </a:r>
                      <a:endParaRPr lang="en-US" sz="2000" dirty="0"/>
                    </a:p>
                  </a:txBody>
                  <a:tcPr marL="92281" marR="92281" marT="49960" marB="49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5 ms</a:t>
                      </a:r>
                      <a:endParaRPr lang="en-US" sz="2000" dirty="0"/>
                    </a:p>
                  </a:txBody>
                  <a:tcPr marL="92281" marR="92281" marT="49960" marB="49960"/>
                </a:tc>
              </a:tr>
            </a:tbl>
          </a:graphicData>
        </a:graphic>
      </p:graphicFrame>
      <p:pic>
        <p:nvPicPr>
          <p:cNvPr id="8704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4419600"/>
            <a:ext cx="5781675" cy="1114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27113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Interactive Processes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719263"/>
            <a:ext cx="8229600" cy="4681537"/>
          </a:xfrm>
        </p:spPr>
        <p:txBody>
          <a:bodyPr/>
          <a:lstStyle/>
          <a:p>
            <a:pPr>
              <a:lnSpc>
                <a:spcPct val="85000"/>
              </a:lnSpc>
            </a:pPr>
            <a:r>
              <a:rPr lang="en-US" sz="2600" dirty="0"/>
              <a:t>A process is considered </a:t>
            </a:r>
            <a:r>
              <a:rPr lang="en-US" sz="2600" dirty="0">
                <a:solidFill>
                  <a:srgbClr val="0000FF"/>
                </a:solidFill>
              </a:rPr>
              <a:t>interactive</a:t>
            </a:r>
            <a:r>
              <a:rPr lang="en-US" sz="2600" dirty="0"/>
              <a:t> if</a:t>
            </a:r>
          </a:p>
          <a:p>
            <a:pPr lvl="1">
              <a:lnSpc>
                <a:spcPct val="85000"/>
              </a:lnSpc>
              <a:buFont typeface="Wingdings" pitchFamily="2" charset="2"/>
              <a:buNone/>
            </a:pPr>
            <a:r>
              <a:rPr lang="en-US" sz="2200" dirty="0"/>
              <a:t>	bonus − 5  &gt;= (Static Priority / 4) − 28</a:t>
            </a:r>
          </a:p>
          <a:p>
            <a:pPr marL="457200" lvl="1" indent="0">
              <a:lnSpc>
                <a:spcPct val="85000"/>
              </a:lnSpc>
              <a:buNone/>
            </a:pPr>
            <a:r>
              <a:rPr lang="en-US" sz="2200" dirty="0"/>
              <a:t>	</a:t>
            </a:r>
          </a:p>
          <a:p>
            <a:pPr>
              <a:lnSpc>
                <a:spcPct val="85000"/>
              </a:lnSpc>
            </a:pPr>
            <a:r>
              <a:rPr lang="en-US" sz="2600" dirty="0"/>
              <a:t>Low-priority processes have a hard time becoming interactive:</a:t>
            </a:r>
          </a:p>
          <a:p>
            <a:pPr lvl="1">
              <a:lnSpc>
                <a:spcPct val="85000"/>
              </a:lnSpc>
            </a:pPr>
            <a:r>
              <a:rPr lang="en-US" sz="2200" dirty="0"/>
              <a:t>A high static priority (100) becomes interactive when its average sleep time is greater than 200 </a:t>
            </a:r>
            <a:r>
              <a:rPr lang="en-US" sz="2200" dirty="0" err="1"/>
              <a:t>ms</a:t>
            </a:r>
            <a:endParaRPr lang="en-US" sz="2200" dirty="0"/>
          </a:p>
          <a:p>
            <a:pPr lvl="1">
              <a:lnSpc>
                <a:spcPct val="85000"/>
              </a:lnSpc>
            </a:pPr>
            <a:r>
              <a:rPr lang="en-US" sz="2200" dirty="0"/>
              <a:t>A default static priority process becomes interactive when its sleep time is greater than 700 </a:t>
            </a:r>
            <a:r>
              <a:rPr lang="en-US" sz="2200" dirty="0" err="1"/>
              <a:t>ms</a:t>
            </a:r>
            <a:endParaRPr lang="en-US" sz="2200" dirty="0"/>
          </a:p>
          <a:p>
            <a:pPr lvl="1">
              <a:lnSpc>
                <a:spcPct val="85000"/>
              </a:lnSpc>
            </a:pPr>
            <a:r>
              <a:rPr lang="en-US" sz="2200" dirty="0"/>
              <a:t>Lowest priority (139) can never become interactive</a:t>
            </a:r>
          </a:p>
          <a:p>
            <a:pPr>
              <a:lnSpc>
                <a:spcPct val="85000"/>
              </a:lnSpc>
            </a:pPr>
            <a:r>
              <a:rPr lang="en-GB" sz="2600" dirty="0"/>
              <a:t>The higher the bonus the task is getting and the higher its static priority, the more likely it is to be considered </a:t>
            </a:r>
            <a:r>
              <a:rPr lang="en-GB" sz="2600" dirty="0">
                <a:solidFill>
                  <a:srgbClr val="0000FF"/>
                </a:solidFill>
              </a:rPr>
              <a:t>interactive</a:t>
            </a:r>
            <a:r>
              <a:rPr lang="en-GB" sz="2600" dirty="0"/>
              <a:t>.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4293498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Using Quanta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sz="2100"/>
              <a:t>At every time tick (in </a:t>
            </a:r>
            <a:r>
              <a:rPr lang="en-GB" sz="2100" i="1">
                <a:solidFill>
                  <a:srgbClr val="0000FF"/>
                </a:solidFill>
              </a:rPr>
              <a:t>scheduler_tick</a:t>
            </a:r>
            <a:r>
              <a:rPr lang="en-GB" sz="2100"/>
              <a:t>) </a:t>
            </a:r>
            <a:r>
              <a:rPr lang="en-US" sz="2100"/>
              <a:t>, decrement the quantum of the current running process (</a:t>
            </a:r>
            <a:r>
              <a:rPr lang="en-GB" sz="2100" i="1">
                <a:solidFill>
                  <a:srgbClr val="0000FF"/>
                </a:solidFill>
              </a:rPr>
              <a:t>time_slice</a:t>
            </a:r>
            <a:r>
              <a:rPr lang="en-GB" sz="2100" i="1">
                <a:solidFill>
                  <a:srgbClr val="FF0000"/>
                </a:solidFill>
              </a:rPr>
              <a:t>)</a:t>
            </a:r>
            <a:endParaRPr lang="en-US" sz="2100"/>
          </a:p>
          <a:p>
            <a:pPr>
              <a:lnSpc>
                <a:spcPct val="90000"/>
              </a:lnSpc>
            </a:pPr>
            <a:r>
              <a:rPr lang="en-US" sz="2100"/>
              <a:t>If the time goes to zero, the process is done</a:t>
            </a:r>
          </a:p>
          <a:p>
            <a:pPr>
              <a:lnSpc>
                <a:spcPct val="90000"/>
              </a:lnSpc>
            </a:pPr>
            <a:r>
              <a:rPr lang="en-US" sz="2100"/>
              <a:t>Check </a:t>
            </a:r>
            <a:r>
              <a:rPr lang="en-US" sz="2100">
                <a:solidFill>
                  <a:srgbClr val="0000FF"/>
                </a:solidFill>
              </a:rPr>
              <a:t>interactive</a:t>
            </a:r>
            <a:r>
              <a:rPr lang="en-US" sz="2100"/>
              <a:t> status:</a:t>
            </a:r>
          </a:p>
          <a:p>
            <a:pPr lvl="1">
              <a:lnSpc>
                <a:spcPct val="90000"/>
              </a:lnSpc>
            </a:pPr>
            <a:r>
              <a:rPr lang="en-US" sz="2000"/>
              <a:t>If </a:t>
            </a:r>
            <a:r>
              <a:rPr lang="en-US" sz="2000">
                <a:solidFill>
                  <a:srgbClr val="0000FF"/>
                </a:solidFill>
              </a:rPr>
              <a:t>non-interactive</a:t>
            </a:r>
            <a:r>
              <a:rPr lang="en-US" sz="2000"/>
              <a:t>, put it aside on the </a:t>
            </a:r>
            <a:r>
              <a:rPr lang="en-US" sz="2000" i="1">
                <a:solidFill>
                  <a:srgbClr val="0000FF"/>
                </a:solidFill>
              </a:rPr>
              <a:t>expired</a:t>
            </a:r>
            <a:r>
              <a:rPr lang="en-US" sz="2000"/>
              <a:t> list</a:t>
            </a:r>
          </a:p>
          <a:p>
            <a:pPr lvl="1">
              <a:lnSpc>
                <a:spcPct val="90000"/>
              </a:lnSpc>
            </a:pPr>
            <a:r>
              <a:rPr lang="en-US" sz="2000"/>
              <a:t>If </a:t>
            </a:r>
            <a:r>
              <a:rPr lang="en-US" sz="2000">
                <a:solidFill>
                  <a:srgbClr val="0000FF"/>
                </a:solidFill>
              </a:rPr>
              <a:t>interactive</a:t>
            </a:r>
            <a:r>
              <a:rPr lang="en-US" sz="2000"/>
              <a:t>, put it at the end of the </a:t>
            </a:r>
            <a:r>
              <a:rPr lang="en-US" sz="2000" i="1">
                <a:solidFill>
                  <a:srgbClr val="0000FF"/>
                </a:solidFill>
              </a:rPr>
              <a:t>active</a:t>
            </a:r>
            <a:r>
              <a:rPr lang="en-US" sz="2000"/>
              <a:t> list</a:t>
            </a:r>
          </a:p>
          <a:p>
            <a:pPr>
              <a:lnSpc>
                <a:spcPct val="90000"/>
              </a:lnSpc>
            </a:pPr>
            <a:r>
              <a:rPr lang="en-US" sz="2100"/>
              <a:t>Exceptions: don’t put on </a:t>
            </a:r>
            <a:r>
              <a:rPr lang="en-US" sz="2100" i="1">
                <a:solidFill>
                  <a:srgbClr val="0000FF"/>
                </a:solidFill>
              </a:rPr>
              <a:t>active</a:t>
            </a:r>
            <a:r>
              <a:rPr lang="en-US" sz="2100"/>
              <a:t> list if:</a:t>
            </a:r>
          </a:p>
          <a:p>
            <a:pPr lvl="1">
              <a:lnSpc>
                <a:spcPct val="90000"/>
              </a:lnSpc>
            </a:pPr>
            <a:r>
              <a:rPr lang="en-US" sz="2000"/>
              <a:t>If higher-priority process is on </a:t>
            </a:r>
            <a:r>
              <a:rPr lang="en-US" sz="2000" i="1">
                <a:solidFill>
                  <a:srgbClr val="0000FF"/>
                </a:solidFill>
              </a:rPr>
              <a:t>expired</a:t>
            </a:r>
            <a:r>
              <a:rPr lang="en-US" sz="2000"/>
              <a:t> list</a:t>
            </a:r>
          </a:p>
          <a:p>
            <a:pPr lvl="1">
              <a:lnSpc>
                <a:spcPct val="90000"/>
              </a:lnSpc>
            </a:pPr>
            <a:r>
              <a:rPr lang="en-US" sz="2000"/>
              <a:t>If expired task has been waiting more than </a:t>
            </a:r>
            <a:r>
              <a:rPr lang="en-US" sz="2000" i="1">
                <a:solidFill>
                  <a:srgbClr val="0000FF"/>
                </a:solidFill>
              </a:rPr>
              <a:t>STARVATION_LIMIT</a:t>
            </a:r>
          </a:p>
          <a:p>
            <a:pPr>
              <a:lnSpc>
                <a:spcPct val="90000"/>
              </a:lnSpc>
            </a:pPr>
            <a:r>
              <a:rPr lang="en-US" sz="2100"/>
              <a:t>If there’s nothing else at that priority, it will run again immediately</a:t>
            </a:r>
          </a:p>
          <a:p>
            <a:pPr>
              <a:lnSpc>
                <a:spcPct val="90000"/>
              </a:lnSpc>
            </a:pPr>
            <a:r>
              <a:rPr lang="en-US" sz="2100"/>
              <a:t>Of course, by running so much, its bonus will go down, and so will its priority and its interactive status</a:t>
            </a:r>
          </a:p>
        </p:txBody>
      </p:sp>
    </p:spTree>
    <p:extLst>
      <p:ext uri="{BB962C8B-B14F-4D97-AF65-F5344CB8AC3E}">
        <p14:creationId xmlns:p14="http://schemas.microsoft.com/office/powerpoint/2010/main" val="2244089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Avoiding Starvation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46237"/>
            <a:ext cx="8229600" cy="452596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err="1"/>
              <a:t>struct</a:t>
            </a:r>
            <a:r>
              <a:rPr lang="en-US" dirty="0"/>
              <a:t> </a:t>
            </a:r>
            <a:r>
              <a:rPr lang="en-US" dirty="0" err="1"/>
              <a:t>task_struct</a:t>
            </a:r>
            <a:r>
              <a:rPr lang="en-US" dirty="0"/>
              <a:t> *task = current; </a:t>
            </a:r>
            <a:endParaRPr lang="en-US" dirty="0" smtClean="0"/>
          </a:p>
          <a:p>
            <a:pPr marL="0" indent="0">
              <a:buNone/>
            </a:pPr>
            <a:r>
              <a:rPr lang="en-US" dirty="0" err="1" smtClean="0"/>
              <a:t>struct</a:t>
            </a:r>
            <a:r>
              <a:rPr lang="en-US" dirty="0" smtClean="0"/>
              <a:t> </a:t>
            </a:r>
            <a:r>
              <a:rPr lang="en-US" dirty="0" err="1"/>
              <a:t>runqueue</a:t>
            </a:r>
            <a:r>
              <a:rPr lang="en-US" dirty="0"/>
              <a:t> *</a:t>
            </a:r>
            <a:r>
              <a:rPr lang="en-US" dirty="0" err="1"/>
              <a:t>rq</a:t>
            </a:r>
            <a:r>
              <a:rPr lang="en-US" dirty="0"/>
              <a:t> = </a:t>
            </a:r>
            <a:r>
              <a:rPr lang="en-US" dirty="0" err="1"/>
              <a:t>this_rq</a:t>
            </a:r>
            <a:r>
              <a:rPr lang="en-US" dirty="0"/>
              <a:t>();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if </a:t>
            </a:r>
            <a:r>
              <a:rPr lang="en-US" dirty="0"/>
              <a:t>(!—task-&gt;</a:t>
            </a:r>
            <a:r>
              <a:rPr lang="en-US" dirty="0" err="1"/>
              <a:t>time_slice</a:t>
            </a:r>
            <a:r>
              <a:rPr lang="en-US" dirty="0"/>
              <a:t>)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{ </a:t>
            </a:r>
            <a:r>
              <a:rPr lang="en-US" dirty="0"/>
              <a:t>if (!TASK_INTERACTIVE(task) || EXPIRED_STARVING(</a:t>
            </a:r>
            <a:r>
              <a:rPr lang="en-US" dirty="0" err="1"/>
              <a:t>rq</a:t>
            </a:r>
            <a:r>
              <a:rPr lang="en-US" dirty="0"/>
              <a:t>))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	</a:t>
            </a:r>
            <a:r>
              <a:rPr lang="en-US" dirty="0" err="1" smtClean="0"/>
              <a:t>enqueue_task</a:t>
            </a:r>
            <a:r>
              <a:rPr lang="en-US" dirty="0" smtClean="0"/>
              <a:t>(task</a:t>
            </a:r>
            <a:r>
              <a:rPr lang="en-US" dirty="0"/>
              <a:t>, </a:t>
            </a:r>
            <a:r>
              <a:rPr lang="en-US" dirty="0" err="1"/>
              <a:t>rq</a:t>
            </a:r>
            <a:r>
              <a:rPr lang="en-US" dirty="0"/>
              <a:t>-&gt;expired);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else </a:t>
            </a:r>
          </a:p>
          <a:p>
            <a:pPr marL="0" indent="0">
              <a:buNone/>
            </a:pPr>
            <a:r>
              <a:rPr lang="en-US" dirty="0" smtClean="0"/>
              <a:t>	</a:t>
            </a:r>
            <a:r>
              <a:rPr lang="en-US" dirty="0" err="1" smtClean="0"/>
              <a:t>enqueue_task</a:t>
            </a:r>
            <a:r>
              <a:rPr lang="en-US" dirty="0" smtClean="0"/>
              <a:t>(task</a:t>
            </a:r>
            <a:r>
              <a:rPr lang="en-US" dirty="0"/>
              <a:t>, </a:t>
            </a:r>
            <a:r>
              <a:rPr lang="en-US" dirty="0" err="1"/>
              <a:t>rq</a:t>
            </a:r>
            <a:r>
              <a:rPr lang="en-US" dirty="0"/>
              <a:t>-&gt;active); }</a:t>
            </a:r>
          </a:p>
        </p:txBody>
      </p:sp>
    </p:spTree>
    <p:extLst>
      <p:ext uri="{BB962C8B-B14F-4D97-AF65-F5344CB8AC3E}">
        <p14:creationId xmlns:p14="http://schemas.microsoft.com/office/powerpoint/2010/main" val="3133566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-228600"/>
            <a:ext cx="7543800" cy="1295400"/>
          </a:xfrm>
        </p:spPr>
        <p:txBody>
          <a:bodyPr/>
          <a:lstStyle/>
          <a:p>
            <a:r>
              <a:rPr lang="en-US" dirty="0" smtClean="0"/>
              <a:t>Bonus, Sleep Average (I/O Wait)</a:t>
            </a:r>
            <a:endParaRPr lang="en-US" dirty="0"/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295400"/>
            <a:ext cx="7391400" cy="4411663"/>
          </a:xfrm>
        </p:spPr>
        <p:txBody>
          <a:bodyPr>
            <a:normAutofit fontScale="92500"/>
          </a:bodyPr>
          <a:lstStyle/>
          <a:p>
            <a:pPr>
              <a:lnSpc>
                <a:spcPct val="90000"/>
              </a:lnSpc>
            </a:pPr>
            <a:r>
              <a:rPr lang="en-US" sz="2500" dirty="0"/>
              <a:t>Interactivity heuristic: sleep ratio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Mostly sleeping: I/O bound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Mostly running: CPU bound</a:t>
            </a:r>
          </a:p>
          <a:p>
            <a:pPr>
              <a:lnSpc>
                <a:spcPct val="90000"/>
              </a:lnSpc>
            </a:pPr>
            <a:r>
              <a:rPr lang="en-US" sz="2500" dirty="0"/>
              <a:t>Sleep ratio approximation</a:t>
            </a:r>
          </a:p>
          <a:p>
            <a:pPr lvl="1">
              <a:lnSpc>
                <a:spcPct val="90000"/>
              </a:lnSpc>
            </a:pPr>
            <a:r>
              <a:rPr lang="en-US" sz="2400" i="1" dirty="0" err="1">
                <a:solidFill>
                  <a:srgbClr val="0000FF"/>
                </a:solidFill>
              </a:rPr>
              <a:t>sleep_avg</a:t>
            </a:r>
            <a:r>
              <a:rPr lang="en-US" sz="2400" dirty="0"/>
              <a:t> in the </a:t>
            </a:r>
            <a:r>
              <a:rPr lang="en-US" sz="2400" i="1" dirty="0" err="1">
                <a:solidFill>
                  <a:srgbClr val="0000FF"/>
                </a:solidFill>
              </a:rPr>
              <a:t>task_struct</a:t>
            </a:r>
            <a:endParaRPr lang="en-US" sz="2400" i="1" dirty="0">
              <a:solidFill>
                <a:srgbClr val="0000FF"/>
              </a:solidFill>
            </a:endParaRPr>
          </a:p>
          <a:p>
            <a:pPr lvl="1">
              <a:lnSpc>
                <a:spcPct val="90000"/>
              </a:lnSpc>
            </a:pPr>
            <a:r>
              <a:rPr lang="en-US" sz="2400" dirty="0"/>
              <a:t>Range: 0 .. </a:t>
            </a:r>
            <a:r>
              <a:rPr lang="en-US" sz="2400" i="1" dirty="0">
                <a:solidFill>
                  <a:srgbClr val="0000FF"/>
                </a:solidFill>
              </a:rPr>
              <a:t>MAX_SLEEP_AVG</a:t>
            </a:r>
            <a:r>
              <a:rPr lang="en-US" sz="2400" dirty="0"/>
              <a:t> </a:t>
            </a:r>
          </a:p>
          <a:p>
            <a:pPr>
              <a:lnSpc>
                <a:spcPct val="90000"/>
              </a:lnSpc>
            </a:pPr>
            <a:r>
              <a:rPr lang="en-US" sz="2500" dirty="0"/>
              <a:t>When process wakes up (is made runnable), </a:t>
            </a:r>
            <a:r>
              <a:rPr lang="en-US" sz="2500" i="1" dirty="0" err="1">
                <a:solidFill>
                  <a:srgbClr val="0000FF"/>
                </a:solidFill>
              </a:rPr>
              <a:t>recalc_task_prio</a:t>
            </a:r>
            <a:r>
              <a:rPr lang="en-US" sz="2500" dirty="0"/>
              <a:t>  adds in how many ticks it was sleeping (blocked), up to some maximum value (</a:t>
            </a:r>
            <a:r>
              <a:rPr lang="en-US" sz="2500" i="1" dirty="0">
                <a:solidFill>
                  <a:srgbClr val="0000FF"/>
                </a:solidFill>
              </a:rPr>
              <a:t>MAX_SLEEP_AVG</a:t>
            </a:r>
            <a:r>
              <a:rPr lang="en-US" sz="2500" dirty="0"/>
              <a:t>)</a:t>
            </a:r>
          </a:p>
          <a:p>
            <a:pPr>
              <a:lnSpc>
                <a:spcPct val="90000"/>
              </a:lnSpc>
            </a:pPr>
            <a:r>
              <a:rPr lang="en-US" sz="2500" dirty="0"/>
              <a:t>When process is switched out, </a:t>
            </a:r>
            <a:r>
              <a:rPr lang="en-US" sz="2500" i="1" dirty="0">
                <a:solidFill>
                  <a:srgbClr val="0000FF"/>
                </a:solidFill>
              </a:rPr>
              <a:t>schedule</a:t>
            </a:r>
            <a:r>
              <a:rPr lang="en-US" sz="2500" dirty="0"/>
              <a:t> subtracts the number of ticks that a task actually ran (without blocking)</a:t>
            </a:r>
          </a:p>
          <a:p>
            <a:pPr>
              <a:lnSpc>
                <a:spcPct val="90000"/>
              </a:lnSpc>
            </a:pPr>
            <a:r>
              <a:rPr lang="en-US" sz="2500" i="1" dirty="0" err="1">
                <a:solidFill>
                  <a:srgbClr val="0000FF"/>
                </a:solidFill>
              </a:rPr>
              <a:t>sleep_avg</a:t>
            </a:r>
            <a:r>
              <a:rPr lang="en-US" sz="2500" dirty="0"/>
              <a:t> scaled to a bonus </a:t>
            </a:r>
            <a:r>
              <a:rPr lang="en-US" sz="2500" dirty="0" smtClean="0"/>
              <a:t>value</a:t>
            </a:r>
            <a:endParaRPr lang="en-US" sz="2500" i="1" dirty="0">
              <a:solidFill>
                <a:srgbClr val="0000FF"/>
              </a:solidFill>
            </a:endParaRPr>
          </a:p>
          <a:p>
            <a:pPr>
              <a:lnSpc>
                <a:spcPct val="90000"/>
              </a:lnSpc>
            </a:pP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3057800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>
                <a:ea typeface="新細明體" pitchFamily="18" charset="-120"/>
              </a:rPr>
              <a:t>Average Sleep Time and Bonus Values</a:t>
            </a:r>
          </a:p>
        </p:txBody>
      </p:sp>
      <p:graphicFrame>
        <p:nvGraphicFramePr>
          <p:cNvPr id="94291" name="Group 83"/>
          <p:cNvGraphicFramePr>
            <a:graphicFrameLocks noGrp="1"/>
          </p:cNvGraphicFramePr>
          <p:nvPr>
            <p:ph idx="1"/>
          </p:nvPr>
        </p:nvGraphicFramePr>
        <p:xfrm>
          <a:off x="990600" y="1676400"/>
          <a:ext cx="5715000" cy="4525965"/>
        </p:xfrm>
        <a:graphic>
          <a:graphicData uri="http://schemas.openxmlformats.org/drawingml/2006/table">
            <a:tbl>
              <a:tblPr/>
              <a:tblGrid>
                <a:gridCol w="3962400"/>
                <a:gridCol w="1752600"/>
              </a:tblGrid>
              <a:tr h="377825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TW" sz="1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Verdana" pitchFamily="34" charset="0"/>
                          <a:ea typeface="新細明體" pitchFamily="18" charset="-120"/>
                        </a:rPr>
                        <a:t>Average sleep time</a:t>
                      </a:r>
                      <a:endParaRPr kumimoji="0" lang="en-US" altLang="zh-TW" sz="17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anchor="ctr"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TW" sz="1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Verdana" pitchFamily="34" charset="0"/>
                          <a:ea typeface="新細明體" pitchFamily="18" charset="-120"/>
                        </a:rPr>
                        <a:t>Bonus</a:t>
                      </a:r>
                      <a:endParaRPr kumimoji="0" lang="en-US" altLang="zh-TW" sz="17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6238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TW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Verdana" pitchFamily="34" charset="0"/>
                          <a:ea typeface="新細明體" pitchFamily="18" charset="-120"/>
                        </a:rPr>
                        <a:t>&gt;= 0 but &lt; 100 ms</a:t>
                      </a:r>
                      <a:endParaRPr kumimoji="0" lang="en-US" altLang="zh-TW" sz="17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anchor="ctr"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TW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Verdana" pitchFamily="34" charset="0"/>
                          <a:ea typeface="新細明體" pitchFamily="18" charset="-120"/>
                        </a:rPr>
                        <a:t>0</a:t>
                      </a:r>
                      <a:endParaRPr kumimoji="0" lang="en-US" altLang="zh-TW" sz="17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7825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TW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Verdana" pitchFamily="34" charset="0"/>
                          <a:ea typeface="新細明體" pitchFamily="18" charset="-120"/>
                        </a:rPr>
                        <a:t>&gt;= 100 ms but &lt; 200 ms</a:t>
                      </a:r>
                      <a:endParaRPr kumimoji="0" lang="en-US" altLang="zh-TW" sz="17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anchor="ctr"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TW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Verdana" pitchFamily="34" charset="0"/>
                          <a:ea typeface="新細明體" pitchFamily="18" charset="-120"/>
                        </a:rPr>
                        <a:t>1</a:t>
                      </a:r>
                      <a:endParaRPr kumimoji="0" lang="en-US" altLang="zh-TW" sz="17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6238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TW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Verdana" pitchFamily="34" charset="0"/>
                          <a:ea typeface="新細明體" pitchFamily="18" charset="-120"/>
                        </a:rPr>
                        <a:t>&gt;= 200 ms but &lt; 300 ms</a:t>
                      </a:r>
                      <a:endParaRPr kumimoji="0" lang="en-US" altLang="zh-TW" sz="17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anchor="ctr"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TW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Verdana" pitchFamily="34" charset="0"/>
                          <a:ea typeface="新細明體" pitchFamily="18" charset="-120"/>
                        </a:rPr>
                        <a:t>2</a:t>
                      </a:r>
                      <a:endParaRPr kumimoji="0" lang="en-US" altLang="zh-TW" sz="17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7825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TW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Verdana" pitchFamily="34" charset="0"/>
                          <a:ea typeface="新細明體" pitchFamily="18" charset="-120"/>
                        </a:rPr>
                        <a:t>&gt;= 300 ms but &lt; 400 ms</a:t>
                      </a:r>
                      <a:endParaRPr kumimoji="0" lang="en-US" altLang="zh-TW" sz="17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anchor="ctr"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TW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Verdana" pitchFamily="34" charset="0"/>
                          <a:ea typeface="新細明體" pitchFamily="18" charset="-120"/>
                        </a:rPr>
                        <a:t>3</a:t>
                      </a:r>
                      <a:endParaRPr kumimoji="0" lang="en-US" altLang="zh-TW" sz="17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7825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TW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Verdana" pitchFamily="34" charset="0"/>
                          <a:ea typeface="新細明體" pitchFamily="18" charset="-120"/>
                        </a:rPr>
                        <a:t>&gt;= 400 ms but &lt; 500 ms</a:t>
                      </a:r>
                      <a:endParaRPr kumimoji="0" lang="en-US" altLang="zh-TW" sz="17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anchor="ctr"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TW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Verdana" pitchFamily="34" charset="0"/>
                          <a:ea typeface="新細明體" pitchFamily="18" charset="-120"/>
                        </a:rPr>
                        <a:t>4</a:t>
                      </a:r>
                      <a:endParaRPr kumimoji="0" lang="en-US" altLang="zh-TW" sz="17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6238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TW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Verdana" pitchFamily="34" charset="0"/>
                          <a:ea typeface="新細明體" pitchFamily="18" charset="-120"/>
                        </a:rPr>
                        <a:t>&gt;= 500 ms but &lt; 600 ms</a:t>
                      </a:r>
                      <a:endParaRPr kumimoji="0" lang="en-US" altLang="zh-TW" sz="17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anchor="ctr"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TW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Verdana" pitchFamily="34" charset="0"/>
                          <a:ea typeface="新細明體" pitchFamily="18" charset="-120"/>
                        </a:rPr>
                        <a:t>5</a:t>
                      </a:r>
                      <a:endParaRPr kumimoji="0" lang="en-US" altLang="zh-TW" sz="17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7825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TW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Verdana" pitchFamily="34" charset="0"/>
                          <a:ea typeface="新細明體" pitchFamily="18" charset="-120"/>
                        </a:rPr>
                        <a:t>&gt;= 600 ms but &lt; 700 ms</a:t>
                      </a:r>
                      <a:endParaRPr kumimoji="0" lang="en-US" altLang="zh-TW" sz="17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anchor="ctr"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TW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Verdana" pitchFamily="34" charset="0"/>
                          <a:ea typeface="新細明體" pitchFamily="18" charset="-120"/>
                        </a:rPr>
                        <a:t>6</a:t>
                      </a:r>
                      <a:endParaRPr kumimoji="0" lang="en-US" altLang="zh-TW" sz="17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6238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TW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Verdana" pitchFamily="34" charset="0"/>
                          <a:ea typeface="新細明體" pitchFamily="18" charset="-120"/>
                        </a:rPr>
                        <a:t>&gt;= 700 ms but &lt; 800 ms</a:t>
                      </a:r>
                      <a:endParaRPr kumimoji="0" lang="en-US" altLang="zh-TW" sz="17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anchor="ctr"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TW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Verdana" pitchFamily="34" charset="0"/>
                          <a:ea typeface="新細明體" pitchFamily="18" charset="-120"/>
                        </a:rPr>
                        <a:t>7</a:t>
                      </a:r>
                      <a:endParaRPr kumimoji="0" lang="en-US" altLang="zh-TW" sz="17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7825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TW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Verdana" pitchFamily="34" charset="0"/>
                          <a:ea typeface="新細明體" pitchFamily="18" charset="-120"/>
                        </a:rPr>
                        <a:t>&gt;= 800 ms but &lt; 900 ms</a:t>
                      </a:r>
                      <a:endParaRPr kumimoji="0" lang="en-US" altLang="zh-TW" sz="17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anchor="ctr"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TW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Verdana" pitchFamily="34" charset="0"/>
                          <a:ea typeface="新細明體" pitchFamily="18" charset="-120"/>
                        </a:rPr>
                        <a:t>8</a:t>
                      </a:r>
                      <a:endParaRPr kumimoji="0" lang="en-US" altLang="zh-TW" sz="17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6238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TW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Verdana" pitchFamily="34" charset="0"/>
                          <a:ea typeface="新細明體" pitchFamily="18" charset="-120"/>
                        </a:rPr>
                        <a:t>&gt;= 900 ms but &lt; 1000 ms</a:t>
                      </a:r>
                      <a:endParaRPr kumimoji="0" lang="en-US" altLang="zh-TW" sz="17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anchor="ctr"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TW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Verdana" pitchFamily="34" charset="0"/>
                          <a:ea typeface="新細明體" pitchFamily="18" charset="-120"/>
                        </a:rPr>
                        <a:t>9</a:t>
                      </a:r>
                      <a:endParaRPr kumimoji="0" lang="en-US" altLang="zh-TW" sz="17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7825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TW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Verdana" pitchFamily="34" charset="0"/>
                          <a:ea typeface="新細明體" pitchFamily="18" charset="-120"/>
                        </a:rPr>
                        <a:t>1 second</a:t>
                      </a:r>
                      <a:endParaRPr kumimoji="0" lang="en-US" altLang="zh-TW" sz="17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anchor="ctr"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TW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Verdana" pitchFamily="34" charset="0"/>
                          <a:ea typeface="新細明體" pitchFamily="18" charset="-120"/>
                        </a:rPr>
                        <a:t>10</a:t>
                      </a:r>
                      <a:endParaRPr kumimoji="0" lang="en-US" altLang="zh-TW" sz="17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61871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>
          <a:xfrm>
            <a:off x="900642" y="277416"/>
            <a:ext cx="8229600" cy="57626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 smtClean="0"/>
              <a:t>CPU Switch From Process to Process</a:t>
            </a:r>
          </a:p>
        </p:txBody>
      </p:sp>
      <p:pic>
        <p:nvPicPr>
          <p:cNvPr id="13315" name="Picture 9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84300" y="1372791"/>
            <a:ext cx="6969125" cy="46803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533400" y="2971800"/>
            <a:ext cx="175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Context switch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9872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Multiprocessor Scheduling</a:t>
            </a:r>
          </a:p>
        </p:txBody>
      </p:sp>
      <p:sp>
        <p:nvSpPr>
          <p:cNvPr id="378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600"/>
              <a:t>Each processor has a separate run queue </a:t>
            </a:r>
          </a:p>
          <a:p>
            <a:r>
              <a:rPr lang="en-US" sz="2600"/>
              <a:t>Each processor only selects processes from its own queue to run</a:t>
            </a:r>
          </a:p>
          <a:p>
            <a:r>
              <a:rPr lang="en-US" sz="2600"/>
              <a:t>Yes, it’s possible for one processor to be idle while others have jobs waiting in their run queues</a:t>
            </a:r>
          </a:p>
          <a:p>
            <a:r>
              <a:rPr lang="en-US" sz="2600"/>
              <a:t>Periodically, the queues are rebalanced: if one processor’s run queue is too long, some processes are moved from it to another processor’s queue</a:t>
            </a:r>
          </a:p>
        </p:txBody>
      </p:sp>
    </p:spTree>
    <p:extLst>
      <p:ext uri="{BB962C8B-B14F-4D97-AF65-F5344CB8AC3E}">
        <p14:creationId xmlns:p14="http://schemas.microsoft.com/office/powerpoint/2010/main" val="862950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1"/>
          <p:cNvSpPr>
            <a:spLocks noGrp="1"/>
          </p:cNvSpPr>
          <p:nvPr>
            <p:ph type="title"/>
          </p:nvPr>
        </p:nvSpPr>
        <p:spPr>
          <a:xfrm>
            <a:off x="983192" y="277416"/>
            <a:ext cx="7703608" cy="576263"/>
          </a:xfrm>
        </p:spPr>
        <p:txBody>
          <a:bodyPr>
            <a:normAutofit fontScale="90000"/>
          </a:bodyPr>
          <a:lstStyle/>
          <a:p>
            <a:r>
              <a:rPr lang="en-US" smtClean="0"/>
              <a:t>Interprocess Communication</a:t>
            </a:r>
          </a:p>
        </p:txBody>
      </p:sp>
      <p:sp>
        <p:nvSpPr>
          <p:cNvPr id="28675" name="Content Placeholder 2"/>
          <p:cNvSpPr>
            <a:spLocks noGrp="1"/>
          </p:cNvSpPr>
          <p:nvPr>
            <p:ph idx="1"/>
          </p:nvPr>
        </p:nvSpPr>
        <p:spPr>
          <a:xfrm>
            <a:off x="381000" y="1233487"/>
            <a:ext cx="8153400" cy="5243513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Processes within a system may be </a:t>
            </a:r>
            <a:r>
              <a:rPr lang="en-US" b="1" dirty="0" smtClean="0"/>
              <a:t>independent </a:t>
            </a:r>
            <a:r>
              <a:rPr lang="en-US" dirty="0" smtClean="0"/>
              <a:t>or </a:t>
            </a:r>
            <a:r>
              <a:rPr lang="en-US" b="1" dirty="0" smtClean="0"/>
              <a:t>cooperating</a:t>
            </a:r>
          </a:p>
          <a:p>
            <a:r>
              <a:rPr lang="en-US" dirty="0" smtClean="0"/>
              <a:t>Cooperating process can affect or be affected by other processes, including sharing data</a:t>
            </a:r>
          </a:p>
          <a:p>
            <a:pPr marL="0" indent="0">
              <a:buNone/>
            </a:pPr>
            <a:r>
              <a:rPr lang="en-US" dirty="0" smtClean="0"/>
              <a:t>	</a:t>
            </a:r>
          </a:p>
          <a:p>
            <a:r>
              <a:rPr lang="en-US" dirty="0" smtClean="0"/>
              <a:t>Cooperating processes need </a:t>
            </a:r>
            <a:r>
              <a:rPr lang="en-US" b="1" dirty="0" err="1" smtClean="0"/>
              <a:t>interprocess</a:t>
            </a:r>
            <a:r>
              <a:rPr lang="en-US" b="1" dirty="0" smtClean="0"/>
              <a:t> communication </a:t>
            </a:r>
            <a:r>
              <a:rPr lang="en-US" dirty="0" smtClean="0"/>
              <a:t>(</a:t>
            </a:r>
            <a:r>
              <a:rPr lang="en-US" b="1" dirty="0" smtClean="0"/>
              <a:t>IPC</a:t>
            </a:r>
            <a:r>
              <a:rPr lang="en-US" dirty="0" smtClean="0"/>
              <a:t>)</a:t>
            </a:r>
          </a:p>
          <a:p>
            <a:r>
              <a:rPr lang="en-US" dirty="0" smtClean="0"/>
              <a:t>Two models of IPC</a:t>
            </a:r>
          </a:p>
          <a:p>
            <a:pPr lvl="1"/>
            <a:r>
              <a:rPr lang="en-US" dirty="0" smtClean="0"/>
              <a:t>Shared memory</a:t>
            </a:r>
          </a:p>
          <a:p>
            <a:pPr lvl="1"/>
            <a:r>
              <a:rPr lang="en-US" dirty="0" smtClean="0"/>
              <a:t>Message passing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722923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>
          <a:xfrm>
            <a:off x="749300" y="277416"/>
            <a:ext cx="7937500" cy="57626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 smtClean="0"/>
              <a:t>Producer-Consumer Problem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990600"/>
            <a:ext cx="8229600" cy="5066108"/>
          </a:xfrm>
        </p:spPr>
        <p:txBody>
          <a:bodyPr>
            <a:normAutofit/>
          </a:bodyPr>
          <a:lstStyle/>
          <a:p>
            <a:r>
              <a:rPr lang="en-US" sz="2400" dirty="0" smtClean="0"/>
              <a:t>Paradigm for cooperating processes, </a:t>
            </a:r>
            <a:r>
              <a:rPr lang="en-US" sz="2400" i="1" dirty="0" smtClean="0"/>
              <a:t>producer</a:t>
            </a:r>
            <a:r>
              <a:rPr lang="en-US" sz="2400" dirty="0" smtClean="0"/>
              <a:t> process produces information that is consumed by a </a:t>
            </a:r>
            <a:r>
              <a:rPr lang="en-US" sz="2400" i="1" dirty="0" smtClean="0"/>
              <a:t>consumer</a:t>
            </a:r>
            <a:r>
              <a:rPr lang="en-US" sz="2400" dirty="0" smtClean="0"/>
              <a:t> process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9320837"/>
              </p:ext>
            </p:extLst>
          </p:nvPr>
        </p:nvGraphicFramePr>
        <p:xfrm>
          <a:off x="2895600" y="2438400"/>
          <a:ext cx="1676400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64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     X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     A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     B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     C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5105400" y="2438400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out</a:t>
            </a:r>
            <a:endParaRPr lang="en-US" dirty="0"/>
          </a:p>
        </p:txBody>
      </p:sp>
      <p:sp>
        <p:nvSpPr>
          <p:cNvPr id="7" name="Left Arrow 6"/>
          <p:cNvSpPr/>
          <p:nvPr/>
        </p:nvSpPr>
        <p:spPr>
          <a:xfrm>
            <a:off x="4648200" y="4038600"/>
            <a:ext cx="381000" cy="1524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5105400" y="3974068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</a:t>
            </a:r>
            <a:endParaRPr lang="en-US" dirty="0"/>
          </a:p>
        </p:txBody>
      </p:sp>
      <p:sp>
        <p:nvSpPr>
          <p:cNvPr id="2" name="Oval 1"/>
          <p:cNvSpPr/>
          <p:nvPr/>
        </p:nvSpPr>
        <p:spPr>
          <a:xfrm>
            <a:off x="5638800" y="3657600"/>
            <a:ext cx="1295400" cy="9144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5638800" y="2133600"/>
            <a:ext cx="1295400" cy="9144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5715000" y="24500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Consumer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715000" y="3962400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Producer</a:t>
            </a:r>
            <a:endParaRPr lang="en-US" dirty="0"/>
          </a:p>
        </p:txBody>
      </p:sp>
      <p:sp>
        <p:nvSpPr>
          <p:cNvPr id="11" name="Right Arrow 10"/>
          <p:cNvSpPr/>
          <p:nvPr/>
        </p:nvSpPr>
        <p:spPr>
          <a:xfrm>
            <a:off x="4686300" y="2558534"/>
            <a:ext cx="342900" cy="1846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2438400" y="2450068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2438400" y="2754868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438400" y="3135868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438400" y="3516868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2438400" y="3886200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438400" y="4278868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609600" y="5830669"/>
            <a:ext cx="7543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buFont typeface="Arial" pitchFamily="34" charset="0"/>
              <a:buChar char="•"/>
            </a:pPr>
            <a:r>
              <a:rPr lang="en-US" i="1" dirty="0"/>
              <a:t>unbounded-buffer</a:t>
            </a:r>
            <a:r>
              <a:rPr lang="en-US" dirty="0"/>
              <a:t> places no practical limit on the size of the buffer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i="1" dirty="0"/>
              <a:t>bounded-buffer</a:t>
            </a:r>
            <a:r>
              <a:rPr lang="en-US" dirty="0"/>
              <a:t> assumes that there is a fixed buffer size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04800" y="2939534"/>
            <a:ext cx="18288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Buffer empty=&gt; in=out</a:t>
            </a:r>
          </a:p>
          <a:p>
            <a:endParaRPr lang="en-US" dirty="0" smtClean="0"/>
          </a:p>
          <a:p>
            <a:r>
              <a:rPr lang="en-US" dirty="0"/>
              <a:t>Buffer </a:t>
            </a:r>
            <a:r>
              <a:rPr lang="en-US" dirty="0" smtClean="0"/>
              <a:t>full=&gt;</a:t>
            </a:r>
          </a:p>
          <a:p>
            <a:r>
              <a:rPr lang="en-US" dirty="0" smtClean="0"/>
              <a:t>(in+1)%size=out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0072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>
          <a:xfrm>
            <a:off x="850900" y="420291"/>
            <a:ext cx="8074025" cy="4572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sz="2800"/>
              <a:t>Bounded-Buffer – </a:t>
            </a:r>
            <a:br>
              <a:rPr lang="en-US" sz="2800"/>
            </a:br>
            <a:r>
              <a:rPr lang="en-US" sz="2800"/>
              <a:t>Shared-Memory Solution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95917" y="1518047"/>
            <a:ext cx="7131050" cy="4700588"/>
          </a:xfrm>
        </p:spPr>
        <p:txBody>
          <a:bodyPr/>
          <a:lstStyle/>
          <a:p>
            <a:r>
              <a:rPr lang="en-US" dirty="0" smtClean="0"/>
              <a:t>Shared data</a:t>
            </a:r>
          </a:p>
          <a:p>
            <a:pPr marL="1599089" lvl="3">
              <a:buNone/>
            </a:pPr>
            <a:r>
              <a:rPr lang="en-US" dirty="0"/>
              <a:t>#define BUFFER_SIZE 10</a:t>
            </a:r>
          </a:p>
          <a:p>
            <a:pPr marL="1599089" lvl="3">
              <a:buNone/>
            </a:pPr>
            <a:r>
              <a:rPr lang="en-US" dirty="0" err="1"/>
              <a:t>typedef</a:t>
            </a:r>
            <a:r>
              <a:rPr lang="en-US" dirty="0"/>
              <a:t> </a:t>
            </a:r>
            <a:r>
              <a:rPr lang="en-US" dirty="0" err="1"/>
              <a:t>struct</a:t>
            </a:r>
            <a:r>
              <a:rPr lang="en-US" dirty="0"/>
              <a:t> {</a:t>
            </a:r>
          </a:p>
          <a:p>
            <a:pPr marL="1599089" lvl="3">
              <a:buNone/>
            </a:pPr>
            <a:r>
              <a:rPr lang="en-US" dirty="0"/>
              <a:t>	. . .</a:t>
            </a:r>
          </a:p>
          <a:p>
            <a:pPr marL="1599089" lvl="3">
              <a:buNone/>
            </a:pPr>
            <a:r>
              <a:rPr lang="en-US" dirty="0"/>
              <a:t>} item;</a:t>
            </a:r>
          </a:p>
          <a:p>
            <a:pPr marL="1599089" lvl="3">
              <a:buNone/>
            </a:pPr>
            <a:endParaRPr lang="en-US" sz="800" dirty="0"/>
          </a:p>
          <a:p>
            <a:pPr marL="1599089" lvl="3">
              <a:buNone/>
            </a:pPr>
            <a:r>
              <a:rPr lang="en-US" dirty="0"/>
              <a:t>item buffer[BUFFER_SIZE];</a:t>
            </a:r>
          </a:p>
          <a:p>
            <a:pPr marL="1599089" lvl="3">
              <a:buNone/>
            </a:pPr>
            <a:r>
              <a:rPr lang="en-US" dirty="0" err="1"/>
              <a:t>int</a:t>
            </a:r>
            <a:r>
              <a:rPr lang="en-US" dirty="0"/>
              <a:t> in = 0;</a:t>
            </a:r>
          </a:p>
          <a:p>
            <a:pPr marL="1599089" lvl="3">
              <a:buNone/>
            </a:pPr>
            <a:r>
              <a:rPr lang="en-US" dirty="0" err="1"/>
              <a:t>int</a:t>
            </a:r>
            <a:r>
              <a:rPr lang="en-US" dirty="0"/>
              <a:t> out = 0;</a:t>
            </a:r>
          </a:p>
          <a:p>
            <a:pPr marL="1599089" lvl="3">
              <a:buNone/>
            </a:pPr>
            <a:endParaRPr lang="en-US" sz="800" dirty="0"/>
          </a:p>
          <a:p>
            <a:pPr marL="1599089" lvl="3">
              <a:buNone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954811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>
          <a:xfrm>
            <a:off x="1117600" y="277416"/>
            <a:ext cx="7569200" cy="57626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smtClean="0"/>
              <a:t>Bounded-Buffer – Producer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43493" y="1428750"/>
            <a:ext cx="7351183" cy="4482704"/>
          </a:xfrm>
        </p:spPr>
        <p:txBody>
          <a:bodyPr/>
          <a:lstStyle/>
          <a:p>
            <a:pPr>
              <a:buFont typeface="Monotype Sorts" charset="2"/>
              <a:buNone/>
            </a:pPr>
            <a:endParaRPr lang="en-US" sz="2000" dirty="0">
              <a:latin typeface="Monaco" charset="0"/>
            </a:endParaRPr>
          </a:p>
          <a:p>
            <a:pPr>
              <a:buFont typeface="Monotype Sorts" charset="2"/>
              <a:buNone/>
            </a:pPr>
            <a:r>
              <a:rPr lang="en-US" sz="2000" dirty="0">
                <a:latin typeface="Monaco" charset="0"/>
              </a:rPr>
              <a:t>	while (true) {</a:t>
            </a:r>
            <a:br>
              <a:rPr lang="en-US" sz="2000" dirty="0">
                <a:latin typeface="Monaco" charset="0"/>
              </a:rPr>
            </a:br>
            <a:r>
              <a:rPr lang="en-US" sz="2000" dirty="0">
                <a:latin typeface="Monaco" charset="0"/>
              </a:rPr>
              <a:t>   /* Produce an item */</a:t>
            </a:r>
          </a:p>
          <a:p>
            <a:pPr>
              <a:buFont typeface="Monotype Sorts" charset="2"/>
              <a:buNone/>
            </a:pPr>
            <a:r>
              <a:rPr lang="en-US" sz="2000" dirty="0">
                <a:latin typeface="Monaco" charset="0"/>
              </a:rPr>
              <a:t>        while </a:t>
            </a:r>
            <a:r>
              <a:rPr lang="en-US" sz="2000" dirty="0" smtClean="0">
                <a:latin typeface="Monaco" charset="0"/>
              </a:rPr>
              <a:t>(((in </a:t>
            </a:r>
            <a:r>
              <a:rPr lang="en-US" sz="2000" dirty="0">
                <a:latin typeface="Monaco" charset="0"/>
              </a:rPr>
              <a:t>+ 1) % BUFFER </a:t>
            </a:r>
            <a:r>
              <a:rPr lang="en-US" sz="2000" dirty="0" smtClean="0">
                <a:latin typeface="Monaco" charset="0"/>
              </a:rPr>
              <a:t>SIZE)  </a:t>
            </a:r>
            <a:r>
              <a:rPr lang="en-US" sz="2000" dirty="0">
                <a:latin typeface="Monaco" charset="0"/>
              </a:rPr>
              <a:t>== out)</a:t>
            </a:r>
          </a:p>
          <a:p>
            <a:pPr>
              <a:buFont typeface="Monotype Sorts" charset="2"/>
              <a:buNone/>
            </a:pPr>
            <a:r>
              <a:rPr lang="en-US" sz="2000" dirty="0">
                <a:latin typeface="Monaco" charset="0"/>
              </a:rPr>
              <a:t>	     ;   /* do nothing -- no free buffers */</a:t>
            </a:r>
          </a:p>
          <a:p>
            <a:pPr>
              <a:buFont typeface="Monotype Sorts" charset="2"/>
              <a:buNone/>
            </a:pPr>
            <a:r>
              <a:rPr lang="en-US" sz="2000" dirty="0">
                <a:latin typeface="Monaco" charset="0"/>
              </a:rPr>
              <a:t>	    buffer[in] = item;</a:t>
            </a:r>
          </a:p>
          <a:p>
            <a:pPr>
              <a:buFont typeface="Monotype Sorts" charset="2"/>
              <a:buNone/>
            </a:pPr>
            <a:r>
              <a:rPr lang="en-US" sz="2000" dirty="0">
                <a:latin typeface="Monaco" charset="0"/>
              </a:rPr>
              <a:t>	    in = (in + 1) % BUFFER SIZE;</a:t>
            </a:r>
          </a:p>
          <a:p>
            <a:pPr>
              <a:buFont typeface="Monotype Sorts" charset="2"/>
              <a:buNone/>
            </a:pPr>
            <a:r>
              <a:rPr lang="en-US" sz="2000" dirty="0">
                <a:latin typeface="Monaco" charset="0"/>
              </a:rPr>
              <a:t>     }</a:t>
            </a:r>
          </a:p>
          <a:p>
            <a:pPr>
              <a:buFont typeface="Monotype Sorts" charset="2"/>
              <a:buNone/>
            </a:pPr>
            <a:endParaRPr lang="en-US" sz="2000" dirty="0">
              <a:latin typeface="Monaco" charset="0"/>
            </a:endParaRPr>
          </a:p>
          <a:p>
            <a:pPr>
              <a:buFont typeface="Monotype Sorts" charset="2"/>
              <a:buNone/>
            </a:pPr>
            <a:endParaRPr lang="en-US" sz="2000" dirty="0"/>
          </a:p>
          <a:p>
            <a:pPr>
              <a:buFont typeface="Monotype Sorts" charset="2"/>
              <a:buNone/>
            </a:pPr>
            <a:r>
              <a:rPr lang="en-US" sz="1600" dirty="0"/>
              <a:t>	</a:t>
            </a:r>
          </a:p>
          <a:p>
            <a:pPr marL="7168674" lvl="4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410279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Bounded Buffer – Consumer</a:t>
            </a:r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809750" y="1500188"/>
            <a:ext cx="6158442" cy="4411266"/>
          </a:xfrm>
        </p:spPr>
        <p:txBody>
          <a:bodyPr/>
          <a:lstStyle/>
          <a:p>
            <a:pPr>
              <a:buFont typeface="Monotype Sorts" charset="2"/>
              <a:buNone/>
            </a:pPr>
            <a:r>
              <a:rPr lang="en-US" smtClean="0">
                <a:latin typeface="Monaco" charset="0"/>
              </a:rPr>
              <a:t>	</a:t>
            </a:r>
            <a:r>
              <a:rPr lang="en-US" sz="2000">
                <a:latin typeface="Monaco" charset="0"/>
              </a:rPr>
              <a:t>while (true) {</a:t>
            </a:r>
          </a:p>
          <a:p>
            <a:pPr>
              <a:buFont typeface="Monotype Sorts" charset="2"/>
              <a:buNone/>
            </a:pPr>
            <a:r>
              <a:rPr lang="en-US" sz="2000">
                <a:latin typeface="Monaco" charset="0"/>
              </a:rPr>
              <a:t>          while (in == out)</a:t>
            </a:r>
          </a:p>
          <a:p>
            <a:pPr>
              <a:buFont typeface="Monotype Sorts" charset="2"/>
              <a:buNone/>
            </a:pPr>
            <a:r>
              <a:rPr lang="en-US" sz="2000">
                <a:latin typeface="Monaco" charset="0"/>
              </a:rPr>
              <a:t>                 ; // do nothing -- nothing to consume</a:t>
            </a:r>
          </a:p>
          <a:p>
            <a:pPr>
              <a:buFont typeface="Monotype Sorts" charset="2"/>
              <a:buNone/>
            </a:pPr>
            <a:endParaRPr lang="en-US" sz="2000">
              <a:latin typeface="Monaco" charset="0"/>
            </a:endParaRPr>
          </a:p>
          <a:p>
            <a:pPr>
              <a:buFont typeface="Monotype Sorts" charset="2"/>
              <a:buNone/>
            </a:pPr>
            <a:r>
              <a:rPr lang="en-US" sz="2000">
                <a:latin typeface="Monaco" charset="0"/>
              </a:rPr>
              <a:t>	     // remove an item from the buffer</a:t>
            </a:r>
          </a:p>
          <a:p>
            <a:pPr>
              <a:buFont typeface="Monotype Sorts" charset="2"/>
              <a:buNone/>
            </a:pPr>
            <a:r>
              <a:rPr lang="en-US" sz="2000">
                <a:latin typeface="Monaco" charset="0"/>
              </a:rPr>
              <a:t>	     item = buffer[out];</a:t>
            </a:r>
          </a:p>
          <a:p>
            <a:pPr>
              <a:buFont typeface="Monotype Sorts" charset="2"/>
              <a:buNone/>
            </a:pPr>
            <a:r>
              <a:rPr lang="en-US" sz="2000">
                <a:latin typeface="Monaco" charset="0"/>
              </a:rPr>
              <a:t>	     out = (out + 1) % BUFFER SIZE;</a:t>
            </a:r>
          </a:p>
          <a:p>
            <a:pPr>
              <a:buFont typeface="Monotype Sorts" charset="2"/>
              <a:buNone/>
            </a:pPr>
            <a:r>
              <a:rPr lang="en-US" sz="2000">
                <a:latin typeface="Monaco" charset="0"/>
              </a:rPr>
              <a:t>	return item;</a:t>
            </a:r>
          </a:p>
          <a:p>
            <a:pPr>
              <a:buFont typeface="Monotype Sorts" charset="2"/>
              <a:buNone/>
            </a:pPr>
            <a:r>
              <a:rPr lang="en-US" sz="2000" i="1">
                <a:latin typeface="Monaco" charset="0"/>
              </a:rPr>
              <a:t>     </a:t>
            </a:r>
            <a:r>
              <a:rPr lang="en-US" sz="2000">
                <a:latin typeface="Monaco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234247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altLang="zh-CN" smtClean="0"/>
              <a:t>Interprocess Communication</a:t>
            </a:r>
            <a:br>
              <a:rPr lang="en-US" altLang="zh-CN" smtClean="0"/>
            </a:br>
            <a:r>
              <a:rPr lang="en-US" altLang="zh-CN" sz="2900" smtClean="0"/>
              <a:t>Race Conditions</a:t>
            </a:r>
            <a:endParaRPr lang="en-US" altLang="zh-CN" smtClean="0"/>
          </a:p>
        </p:txBody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5410200"/>
            <a:ext cx="9144000" cy="685800"/>
          </a:xfrm>
        </p:spPr>
        <p:txBody>
          <a:bodyPr/>
          <a:lstStyle/>
          <a:p>
            <a:pPr algn="ctr" eaLnBrk="1" hangingPunct="1">
              <a:buFont typeface="Wingdings" pitchFamily="2" charset="2"/>
              <a:buNone/>
            </a:pPr>
            <a:r>
              <a:rPr lang="en-US" altLang="zh-CN" sz="2600" smtClean="0"/>
              <a:t>Two processes want to access shared memory at same time</a:t>
            </a:r>
          </a:p>
        </p:txBody>
      </p:sp>
      <p:pic>
        <p:nvPicPr>
          <p:cNvPr id="38916" name="Picture 4" descr="2-1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3125" y="1390650"/>
            <a:ext cx="4921250" cy="3611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447800" y="297180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File 1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447800" y="4278868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File 2</a:t>
            </a:r>
            <a:endParaRPr lang="en-US" dirty="0"/>
          </a:p>
        </p:txBody>
      </p:sp>
      <p:sp>
        <p:nvSpPr>
          <p:cNvPr id="3" name="Oval 2"/>
          <p:cNvSpPr/>
          <p:nvPr/>
        </p:nvSpPr>
        <p:spPr>
          <a:xfrm>
            <a:off x="6096000" y="1390650"/>
            <a:ext cx="1447800" cy="66675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6400800" y="1371600"/>
            <a:ext cx="990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Printer daemon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1312234"/>
            <a:ext cx="1176337" cy="8235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ight Arrow 4"/>
          <p:cNvSpPr/>
          <p:nvPr/>
        </p:nvSpPr>
        <p:spPr>
          <a:xfrm>
            <a:off x="5410200" y="1524000"/>
            <a:ext cx="533400" cy="3333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>
            <a:off x="7467600" y="1371600"/>
            <a:ext cx="228600" cy="1333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029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altLang="zh-CN" smtClean="0"/>
              <a:t>Interprocess Communication</a:t>
            </a:r>
            <a:br>
              <a:rPr lang="en-US" altLang="zh-CN" smtClean="0"/>
            </a:br>
            <a:r>
              <a:rPr lang="en-US" altLang="zh-CN" sz="2900" smtClean="0"/>
              <a:t>Race Conditions</a:t>
            </a:r>
            <a:endParaRPr lang="en-US" altLang="zh-CN" smtClean="0"/>
          </a:p>
        </p:txBody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5943600"/>
            <a:ext cx="9144000" cy="685800"/>
          </a:xfrm>
        </p:spPr>
        <p:txBody>
          <a:bodyPr/>
          <a:lstStyle/>
          <a:p>
            <a:pPr algn="ctr" eaLnBrk="1" hangingPunct="1">
              <a:buFont typeface="Wingdings" pitchFamily="2" charset="2"/>
              <a:buNone/>
            </a:pPr>
            <a:r>
              <a:rPr lang="en-US" altLang="zh-CN" sz="2600" smtClean="0"/>
              <a:t>Two processes want to access shared memory at same time</a:t>
            </a:r>
          </a:p>
        </p:txBody>
      </p:sp>
      <p:pic>
        <p:nvPicPr>
          <p:cNvPr id="38916" name="Picture 4" descr="2-1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3125" y="1390650"/>
            <a:ext cx="4921250" cy="3611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95337" y="1600200"/>
            <a:ext cx="1838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Next_free_slot</a:t>
            </a:r>
            <a:r>
              <a:rPr lang="en-US" dirty="0" smtClean="0"/>
              <a:t>=7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685800" y="1386296"/>
            <a:ext cx="2057400" cy="1524000"/>
          </a:xfrm>
          <a:prstGeom prst="rect">
            <a:avLst/>
          </a:prstGeom>
          <a:solidFill>
            <a:schemeClr val="lt1">
              <a:alpha val="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057275" y="1002268"/>
            <a:ext cx="1838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Process A</a:t>
            </a:r>
            <a:endParaRPr lang="en-US" dirty="0"/>
          </a:p>
        </p:txBody>
      </p:sp>
      <p:sp>
        <p:nvSpPr>
          <p:cNvPr id="5" name="Right Arrow 4"/>
          <p:cNvSpPr/>
          <p:nvPr/>
        </p:nvSpPr>
        <p:spPr>
          <a:xfrm>
            <a:off x="1757363" y="3048000"/>
            <a:ext cx="376237" cy="2325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905000" y="335280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File 1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828800" y="4583668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File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7007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altLang="zh-CN" smtClean="0"/>
              <a:t>Interprocess Communication</a:t>
            </a:r>
            <a:br>
              <a:rPr lang="en-US" altLang="zh-CN" smtClean="0"/>
            </a:br>
            <a:r>
              <a:rPr lang="en-US" altLang="zh-CN" sz="2900" smtClean="0"/>
              <a:t>Race Conditions</a:t>
            </a:r>
            <a:endParaRPr lang="en-US" altLang="zh-CN" smtClean="0"/>
          </a:p>
        </p:txBody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5943600"/>
            <a:ext cx="9144000" cy="685800"/>
          </a:xfrm>
        </p:spPr>
        <p:txBody>
          <a:bodyPr/>
          <a:lstStyle/>
          <a:p>
            <a:pPr algn="ctr" eaLnBrk="1" hangingPunct="1">
              <a:buFont typeface="Wingdings" pitchFamily="2" charset="2"/>
              <a:buNone/>
            </a:pPr>
            <a:r>
              <a:rPr lang="en-US" altLang="zh-CN" sz="2600" smtClean="0"/>
              <a:t>Two processes want to access shared memory at same time</a:t>
            </a:r>
          </a:p>
        </p:txBody>
      </p:sp>
      <p:pic>
        <p:nvPicPr>
          <p:cNvPr id="38916" name="Picture 4" descr="2-1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3125" y="1390650"/>
            <a:ext cx="4921250" cy="3611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95337" y="1600200"/>
            <a:ext cx="1838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Next_free_slot</a:t>
            </a:r>
            <a:r>
              <a:rPr lang="en-US" dirty="0" smtClean="0"/>
              <a:t>=7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685800" y="1386296"/>
            <a:ext cx="2057400" cy="1524000"/>
          </a:xfrm>
          <a:prstGeom prst="rect">
            <a:avLst/>
          </a:prstGeom>
          <a:solidFill>
            <a:schemeClr val="lt1">
              <a:alpha val="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057275" y="1002268"/>
            <a:ext cx="1838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Process A</a:t>
            </a:r>
            <a:endParaRPr lang="en-US" dirty="0"/>
          </a:p>
        </p:txBody>
      </p:sp>
      <p:sp>
        <p:nvSpPr>
          <p:cNvPr id="5" name="Right Arrow 4"/>
          <p:cNvSpPr/>
          <p:nvPr/>
        </p:nvSpPr>
        <p:spPr>
          <a:xfrm>
            <a:off x="1676400" y="4339431"/>
            <a:ext cx="376237" cy="2325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905000" y="335280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File 1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304800" y="4800600"/>
            <a:ext cx="2057400" cy="1219200"/>
          </a:xfrm>
          <a:prstGeom prst="rect">
            <a:avLst/>
          </a:prstGeom>
          <a:solidFill>
            <a:schemeClr val="lt1">
              <a:alpha val="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81000" y="51054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Next_free_slot</a:t>
            </a:r>
            <a:r>
              <a:rPr lang="en-US" dirty="0" smtClean="0"/>
              <a:t>=7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590800" y="4736068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File 2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04800" y="4355068"/>
            <a:ext cx="1838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Process 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0831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altLang="zh-CN" smtClean="0"/>
              <a:t>Interprocess Communication</a:t>
            </a:r>
            <a:br>
              <a:rPr lang="en-US" altLang="zh-CN" smtClean="0"/>
            </a:br>
            <a:r>
              <a:rPr lang="en-US" altLang="zh-CN" sz="2900" smtClean="0"/>
              <a:t>Race Conditions</a:t>
            </a:r>
            <a:endParaRPr lang="en-US" altLang="zh-CN" smtClean="0"/>
          </a:p>
        </p:txBody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5943600"/>
            <a:ext cx="9144000" cy="685800"/>
          </a:xfrm>
        </p:spPr>
        <p:txBody>
          <a:bodyPr/>
          <a:lstStyle/>
          <a:p>
            <a:pPr algn="ctr" eaLnBrk="1" hangingPunct="1">
              <a:buFont typeface="Wingdings" pitchFamily="2" charset="2"/>
              <a:buNone/>
            </a:pPr>
            <a:r>
              <a:rPr lang="en-US" altLang="zh-CN" sz="2600" dirty="0" smtClean="0"/>
              <a:t>Two processes want to access shared memory at same time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81000" y="1600200"/>
            <a:ext cx="1838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Next_free_slot</a:t>
            </a:r>
            <a:r>
              <a:rPr lang="en-US" dirty="0" smtClean="0"/>
              <a:t>=7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28600" y="1524000"/>
            <a:ext cx="2057400" cy="1524000"/>
          </a:xfrm>
          <a:prstGeom prst="rect">
            <a:avLst/>
          </a:prstGeom>
          <a:solidFill>
            <a:schemeClr val="lt1">
              <a:alpha val="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057275" y="1002268"/>
            <a:ext cx="1838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Process A</a:t>
            </a:r>
            <a:endParaRPr lang="en-US" dirty="0"/>
          </a:p>
        </p:txBody>
      </p:sp>
      <p:sp>
        <p:nvSpPr>
          <p:cNvPr id="5" name="Right Arrow 4"/>
          <p:cNvSpPr/>
          <p:nvPr/>
        </p:nvSpPr>
        <p:spPr>
          <a:xfrm>
            <a:off x="1909763" y="4339431"/>
            <a:ext cx="376237" cy="2325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676400" y="335280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File 1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304800" y="4800600"/>
            <a:ext cx="2057400" cy="1219200"/>
          </a:xfrm>
          <a:prstGeom prst="rect">
            <a:avLst/>
          </a:prstGeom>
          <a:solidFill>
            <a:schemeClr val="lt1">
              <a:alpha val="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81000" y="51054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Next_free_slot</a:t>
            </a:r>
            <a:r>
              <a:rPr lang="en-US" dirty="0" smtClean="0"/>
              <a:t>=8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1371600"/>
            <a:ext cx="5324475" cy="3886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572000" y="3669268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File 2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705600" y="3657600"/>
            <a:ext cx="22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8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304800" y="4355068"/>
            <a:ext cx="1838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Process 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1983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50526</TotalTime>
  <Words>8072</Words>
  <Application>Microsoft Office PowerPoint</Application>
  <PresentationFormat>On-screen Show (4:3)</PresentationFormat>
  <Paragraphs>2119</Paragraphs>
  <Slides>211</Slides>
  <Notes>128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211</vt:i4>
      </vt:variant>
    </vt:vector>
  </HeadingPairs>
  <TitlesOfParts>
    <vt:vector size="213" baseType="lpstr">
      <vt:lpstr>Office Theme</vt:lpstr>
      <vt:lpstr>Equation</vt:lpstr>
      <vt:lpstr>Process management</vt:lpstr>
      <vt:lpstr>Process concept</vt:lpstr>
      <vt:lpstr>Process State</vt:lpstr>
      <vt:lpstr>Process State diagram</vt:lpstr>
      <vt:lpstr>PowerPoint Presentation</vt:lpstr>
      <vt:lpstr>How to represent a process?</vt:lpstr>
      <vt:lpstr>Process Control Block (PCB)</vt:lpstr>
      <vt:lpstr>Process Representation in Linux</vt:lpstr>
      <vt:lpstr>CPU Switch From Process to Process</vt:lpstr>
      <vt:lpstr>Context Switch</vt:lpstr>
      <vt:lpstr>Scheduling queues</vt:lpstr>
      <vt:lpstr>Scheduling queues</vt:lpstr>
      <vt:lpstr>Ready Queue And Various  I/O Device Queues</vt:lpstr>
      <vt:lpstr>Process Scheduling</vt:lpstr>
      <vt:lpstr>Process Scheduling</vt:lpstr>
      <vt:lpstr>PowerPoint Presentation</vt:lpstr>
      <vt:lpstr>Representation of Process Scheduling</vt:lpstr>
      <vt:lpstr>Dispatcher</vt:lpstr>
      <vt:lpstr>Creation of PCB</vt:lpstr>
      <vt:lpstr>Schedulers</vt:lpstr>
      <vt:lpstr>Schedulers: frequency of execution</vt:lpstr>
      <vt:lpstr>Addition of Medium Term Scheduling</vt:lpstr>
      <vt:lpstr>ISR for context switch</vt:lpstr>
      <vt:lpstr>PowerPoint Presentation</vt:lpstr>
      <vt:lpstr>CPU Scheduling </vt:lpstr>
      <vt:lpstr>Basic Concepts</vt:lpstr>
      <vt:lpstr>Observed properties of Processes</vt:lpstr>
      <vt:lpstr>Histogram of CPU-burst Times</vt:lpstr>
      <vt:lpstr>Preemptive and non preemptive  </vt:lpstr>
      <vt:lpstr>PowerPoint Presentation</vt:lpstr>
      <vt:lpstr>Preemptive scheduling</vt:lpstr>
      <vt:lpstr>Scheduling Criteria</vt:lpstr>
      <vt:lpstr>Scheduling Algorithm Optimization Criteria</vt:lpstr>
      <vt:lpstr>Scheduling algorithms </vt:lpstr>
      <vt:lpstr>First-Come, First-Served (FCFS) Scheduling</vt:lpstr>
      <vt:lpstr>First-Come, First-Served (FCFS) Scheduling</vt:lpstr>
      <vt:lpstr>FCFS Scheduling (Cont.)</vt:lpstr>
      <vt:lpstr>Shortest-Job-First (SJF) Scheduling</vt:lpstr>
      <vt:lpstr>Example of SJF</vt:lpstr>
      <vt:lpstr>SJF</vt:lpstr>
      <vt:lpstr>Preemptive version Shortest-remaining-time-first</vt:lpstr>
      <vt:lpstr>Determining Length of Next CPU Burst</vt:lpstr>
      <vt:lpstr>Examples of Exponential Averaging</vt:lpstr>
      <vt:lpstr>Prediction of the Length of the  Next CPU Burst</vt:lpstr>
      <vt:lpstr>Priority Scheduling</vt:lpstr>
      <vt:lpstr>Example of Priority Scheduling</vt:lpstr>
      <vt:lpstr>Round Robin (RR)</vt:lpstr>
      <vt:lpstr>Example of RR with Time Quantum = 4</vt:lpstr>
      <vt:lpstr>Round Robin (RR)</vt:lpstr>
      <vt:lpstr>Round Robin (RR)</vt:lpstr>
      <vt:lpstr>Effect of Time Quantum and Context Switch Time</vt:lpstr>
      <vt:lpstr>Effect on Turnaround Time</vt:lpstr>
      <vt:lpstr>Turnaround Time</vt:lpstr>
      <vt:lpstr>Process classification </vt:lpstr>
      <vt:lpstr>Multilevel Queue</vt:lpstr>
      <vt:lpstr>Multilevel Queue Scheduling</vt:lpstr>
      <vt:lpstr>Multilevel Feedback Queue</vt:lpstr>
      <vt:lpstr>Example of Multilevel Feedback Queue</vt:lpstr>
      <vt:lpstr>Multilevel Feedback Queues</vt:lpstr>
      <vt:lpstr>PowerPoint Presentation</vt:lpstr>
      <vt:lpstr>Unix scheduling </vt:lpstr>
      <vt:lpstr>Unix scheduling </vt:lpstr>
      <vt:lpstr>Linux scheduler</vt:lpstr>
      <vt:lpstr>Runqueue in 2.4 and 2.6 versions</vt:lpstr>
      <vt:lpstr>Linux Scheduling</vt:lpstr>
      <vt:lpstr>Real-Time Policies</vt:lpstr>
      <vt:lpstr>Basic Philosophies</vt:lpstr>
      <vt:lpstr>Runqueue in 2.4 and 2.6 versions</vt:lpstr>
      <vt:lpstr>Runqueue</vt:lpstr>
      <vt:lpstr>Runqueue for O(1) Scheduler</vt:lpstr>
      <vt:lpstr>The Runqueue</vt:lpstr>
      <vt:lpstr>The Priority Arrays</vt:lpstr>
      <vt:lpstr>PowerPoint Presentation</vt:lpstr>
      <vt:lpstr>Basic Scheduling Algorithm</vt:lpstr>
      <vt:lpstr>Runqueue for O(1) Scheduler</vt:lpstr>
      <vt:lpstr>The Highest Priority Process</vt:lpstr>
      <vt:lpstr>The Highest Priority Process</vt:lpstr>
      <vt:lpstr>The Highest Priority Process</vt:lpstr>
      <vt:lpstr>Swapping Arrays</vt:lpstr>
      <vt:lpstr>Runqueue</vt:lpstr>
      <vt:lpstr>Scheduler Runqueue</vt:lpstr>
      <vt:lpstr>Calculating Time Slices</vt:lpstr>
      <vt:lpstr>Static Priority</vt:lpstr>
      <vt:lpstr> Nice Value vs. static priority and Quantum</vt:lpstr>
      <vt:lpstr>Interactive Processes</vt:lpstr>
      <vt:lpstr>Using Quanta</vt:lpstr>
      <vt:lpstr>Avoiding Starvation</vt:lpstr>
      <vt:lpstr>Bonus, Sleep Average (I/O Wait)</vt:lpstr>
      <vt:lpstr>Average Sleep Time and Bonus Values</vt:lpstr>
      <vt:lpstr>Multiprocessor Scheduling</vt:lpstr>
      <vt:lpstr>Interprocess Communication</vt:lpstr>
      <vt:lpstr>Producer-Consumer Problem</vt:lpstr>
      <vt:lpstr>Bounded-Buffer –  Shared-Memory Solution</vt:lpstr>
      <vt:lpstr>Bounded-Buffer – Producer</vt:lpstr>
      <vt:lpstr>Bounded Buffer – Consumer</vt:lpstr>
      <vt:lpstr>Interprocess Communication Race Conditions</vt:lpstr>
      <vt:lpstr>Interprocess Communication Race Conditions</vt:lpstr>
      <vt:lpstr>Interprocess Communication Race Conditions</vt:lpstr>
      <vt:lpstr>Interprocess Communication Race Conditions</vt:lpstr>
      <vt:lpstr>Interprocess Communication Race Conditions</vt:lpstr>
      <vt:lpstr>Race condition</vt:lpstr>
      <vt:lpstr>Critical Section Problem</vt:lpstr>
      <vt:lpstr>Critical Section Problem</vt:lpstr>
      <vt:lpstr>PowerPoint Presentation</vt:lpstr>
      <vt:lpstr>Solution to Critical-Section Problem</vt:lpstr>
      <vt:lpstr>PowerPoint Presentation</vt:lpstr>
      <vt:lpstr>PowerPoint Presentation</vt:lpstr>
      <vt:lpstr>Mutual Exclusion</vt:lpstr>
      <vt:lpstr>Mutual Exclusion with busy waiting</vt:lpstr>
      <vt:lpstr>Concepts</vt:lpstr>
      <vt:lpstr>Mutual Exclusion with Busy Waiting : strict alternation</vt:lpstr>
      <vt:lpstr>Peterson’s Solution</vt:lpstr>
      <vt:lpstr>Mutual Exclusion with Busy Waiting (2) : a workable method</vt:lpstr>
      <vt:lpstr>Algorithm for Process Pi</vt:lpstr>
      <vt:lpstr>Hardware Instruction Based Solutions Multiprocessor system</vt:lpstr>
      <vt:lpstr>Hardware Instruction Based Solutions</vt:lpstr>
      <vt:lpstr>System call version</vt:lpstr>
      <vt:lpstr>Mutual Exclusion with Test-and-Set</vt:lpstr>
      <vt:lpstr>Swap Instruction</vt:lpstr>
      <vt:lpstr>PowerPoint Presentation</vt:lpstr>
      <vt:lpstr>Producer-consumer problem</vt:lpstr>
      <vt:lpstr>Sleep and Wakeup</vt:lpstr>
      <vt:lpstr>Producer-Consumer Problem</vt:lpstr>
      <vt:lpstr>Tasks</vt:lpstr>
      <vt:lpstr>Semaphore</vt:lpstr>
      <vt:lpstr>Semaphore</vt:lpstr>
      <vt:lpstr>PowerPoint Presentation</vt:lpstr>
      <vt:lpstr>Usage of Semaphore</vt:lpstr>
      <vt:lpstr>Ordering Execution of Processes using Semaphores (Synchronization) </vt:lpstr>
      <vt:lpstr>Semaphore: Mutual exclusion</vt:lpstr>
      <vt:lpstr>Producer-consumer problem : Semaphore</vt:lpstr>
      <vt:lpstr>Semaphores</vt:lpstr>
      <vt:lpstr>PowerPoint Presentation</vt:lpstr>
      <vt:lpstr>Deadlock and Starvation</vt:lpstr>
      <vt:lpstr>Readers-Writers Problem</vt:lpstr>
      <vt:lpstr>Readers-Writers Problem</vt:lpstr>
      <vt:lpstr>Readers-Writers Problem (Cont.)</vt:lpstr>
      <vt:lpstr>Readers-Writers Problem (Cont.)</vt:lpstr>
      <vt:lpstr>Readers-Writers Problem (Cont.)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Dining Philosophers Problem Final solution </vt:lpstr>
      <vt:lpstr>PowerPoint Presentation</vt:lpstr>
      <vt:lpstr>PowerPoint Presentation</vt:lpstr>
      <vt:lpstr>PowerPoint Presentation</vt:lpstr>
      <vt:lpstr>The Sleeping Barber Problem</vt:lpstr>
      <vt:lpstr>Challenges</vt:lpstr>
      <vt:lpstr>PowerPoint Presentation</vt:lpstr>
      <vt:lpstr>The Sleeping Barber Problem</vt:lpstr>
      <vt:lpstr>The Sleeping Barber Problem</vt:lpstr>
      <vt:lpstr>Deadlock</vt:lpstr>
      <vt:lpstr>The Deadlock Problem</vt:lpstr>
      <vt:lpstr>Introduction To Deadlocks</vt:lpstr>
      <vt:lpstr>System Model</vt:lpstr>
      <vt:lpstr>Deadlock: necessary conditions</vt:lpstr>
      <vt:lpstr>Resource-Allocation Graph</vt:lpstr>
      <vt:lpstr>Resource-Allocation Graph (Cont.)</vt:lpstr>
      <vt:lpstr>Example of a Resource Allocation Graph</vt:lpstr>
      <vt:lpstr>One Resource of Each Type</vt:lpstr>
      <vt:lpstr>Resource Allocation Graph With A Deadlock</vt:lpstr>
      <vt:lpstr>Graph With A Cycle But No Deadlock</vt:lpstr>
      <vt:lpstr>PowerPoint Presentation</vt:lpstr>
      <vt:lpstr>Deadlock Modeling </vt:lpstr>
      <vt:lpstr>Deadlock Modeling</vt:lpstr>
      <vt:lpstr>Deadlock Modeling </vt:lpstr>
      <vt:lpstr>Deadlock Handling</vt:lpstr>
      <vt:lpstr>Deadlock Detection</vt:lpstr>
      <vt:lpstr>Single Instance of Each Resource Type</vt:lpstr>
      <vt:lpstr>Resource-Allocation Graph and  Wait-for Graph</vt:lpstr>
      <vt:lpstr>Several Instances of a Resource Type</vt:lpstr>
      <vt:lpstr>PowerPoint Presentation</vt:lpstr>
      <vt:lpstr>Detection Algorithm</vt:lpstr>
      <vt:lpstr>Detection Algorithm</vt:lpstr>
      <vt:lpstr>Detection Algorithm (Cont.)</vt:lpstr>
      <vt:lpstr>Example of Detection Algorithm</vt:lpstr>
      <vt:lpstr>Example (Cont.)</vt:lpstr>
      <vt:lpstr>Home work</vt:lpstr>
      <vt:lpstr>Detection-Algorithm Usage</vt:lpstr>
      <vt:lpstr>Recovery from Deadlock:   Process Termination</vt:lpstr>
      <vt:lpstr>Recovery from Deadlock:  Resource Preemption</vt:lpstr>
      <vt:lpstr>Deadlock Avoidance</vt:lpstr>
      <vt:lpstr>PowerPoint Presentation</vt:lpstr>
      <vt:lpstr>Safe State</vt:lpstr>
      <vt:lpstr>Basic Facts</vt:lpstr>
      <vt:lpstr>Safe, Unsafe, Deadlock State </vt:lpstr>
      <vt:lpstr>PowerPoint Presentation</vt:lpstr>
      <vt:lpstr>Avoidance algorithms</vt:lpstr>
      <vt:lpstr>Avoidance algorithms</vt:lpstr>
      <vt:lpstr>Resource-Allocation Graph Scheme</vt:lpstr>
      <vt:lpstr>Resource-Allocation Graph</vt:lpstr>
      <vt:lpstr>Unsafe State In Resource-Allocation Graph</vt:lpstr>
      <vt:lpstr>Resource-Allocation Graph Algorithm</vt:lpstr>
      <vt:lpstr>Banker’s Algorithm</vt:lpstr>
      <vt:lpstr>Data Structures for the Banker’s Algorithm </vt:lpstr>
      <vt:lpstr>Several Instances of a Resource Type</vt:lpstr>
      <vt:lpstr>Deadlock avoidance :  Flow chart for Pi</vt:lpstr>
      <vt:lpstr>Safety Algorithm</vt:lpstr>
      <vt:lpstr>Resource-Request Algorithm for Process Pi</vt:lpstr>
      <vt:lpstr>Example of Banker’s Algorithm</vt:lpstr>
      <vt:lpstr>Example (Cont.)</vt:lpstr>
      <vt:lpstr>Example (Cont.)</vt:lpstr>
      <vt:lpstr>Example:  P1 Request (1,0,2)</vt:lpstr>
      <vt:lpstr>Deadlock Handling</vt:lpstr>
      <vt:lpstr>Deadlock Prevention</vt:lpstr>
      <vt:lpstr>Deadlock Prevention (Cont.)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Bivas Mitra</dc:creator>
  <cp:lastModifiedBy>Prof.Bivas Mitra</cp:lastModifiedBy>
  <cp:revision>407</cp:revision>
  <dcterms:created xsi:type="dcterms:W3CDTF">2014-01-07T15:58:40Z</dcterms:created>
  <dcterms:modified xsi:type="dcterms:W3CDTF">2016-03-15T15:33:17Z</dcterms:modified>
</cp:coreProperties>
</file>